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8" r:id="rId9"/>
    <p:sldId id="266" r:id="rId10"/>
    <p:sldId id="267" r:id="rId11"/>
    <p:sldId id="265" r:id="rId12"/>
    <p:sldId id="262" r:id="rId13"/>
    <p:sldId id="26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7FAB-79CB-41DF-826B-DCDEAA9B2C8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00675DC5-0737-42DC-B615-99D6EA977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61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7FAB-79CB-41DF-826B-DCDEAA9B2C8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5DC5-0737-42DC-B615-99D6EA977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810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7FAB-79CB-41DF-826B-DCDEAA9B2C8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5DC5-0737-42DC-B615-99D6EA977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775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7FAB-79CB-41DF-826B-DCDEAA9B2C8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5DC5-0737-42DC-B615-99D6EA977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554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4AE77FAB-79CB-41DF-826B-DCDEAA9B2C8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00675DC5-0737-42DC-B615-99D6EA977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5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7FAB-79CB-41DF-826B-DCDEAA9B2C8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5DC5-0737-42DC-B615-99D6EA977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41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7FAB-79CB-41DF-826B-DCDEAA9B2C8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5DC5-0737-42DC-B615-99D6EA977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072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7FAB-79CB-41DF-826B-DCDEAA9B2C8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5DC5-0737-42DC-B615-99D6EA977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40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7FAB-79CB-41DF-826B-DCDEAA9B2C8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5DC5-0737-42DC-B615-99D6EA977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537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7FAB-79CB-41DF-826B-DCDEAA9B2C8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5DC5-0737-42DC-B615-99D6EA977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474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4AE77FAB-79CB-41DF-826B-DCDEAA9B2C8D}" type="datetimeFigureOut">
              <a:rPr lang="ru-RU" smtClean="0"/>
              <a:t>29.03.2023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5DC5-0737-42DC-B615-99D6EA977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330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4AE77FAB-79CB-41DF-826B-DCDEAA9B2C8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00675DC5-0737-42DC-B615-99D6EA977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48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FD70DA-780B-4939-AC0E-68AD78082D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800" b="1" dirty="0"/>
              <a:t>Нарушения формирования грамматического строя речи у детей со стертой дизартрией.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36359D6-8BFC-4F4B-994C-03888E7947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89650" y="5299788"/>
            <a:ext cx="8602824" cy="1446245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Подготовила: учитель-логопед Лаврова Анастасия Юрьевна</a:t>
            </a:r>
          </a:p>
          <a:p>
            <a:pPr algn="r"/>
            <a:r>
              <a:rPr lang="ru-RU" dirty="0"/>
              <a:t>МБДОУ «Детский сад комбинированного вида №153»</a:t>
            </a:r>
          </a:p>
        </p:txBody>
      </p:sp>
    </p:spTree>
    <p:extLst>
      <p:ext uri="{BB962C8B-B14F-4D97-AF65-F5344CB8AC3E}">
        <p14:creationId xmlns:p14="http://schemas.microsoft.com/office/powerpoint/2010/main" val="1462271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CDF4A7B-D793-405D-869D-F8890D688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619" y="111967"/>
            <a:ext cx="11924523" cy="6559421"/>
          </a:xfrm>
        </p:spPr>
        <p:txBody>
          <a:bodyPr>
            <a:normAutofit/>
          </a:bodyPr>
          <a:lstStyle/>
          <a:p>
            <a:r>
              <a:rPr lang="ru-RU" dirty="0"/>
              <a:t>При детальном анализе </a:t>
            </a:r>
            <a:r>
              <a:rPr lang="ru-RU" b="1" dirty="0"/>
              <a:t>ошибок словосочетаний имен прилагательных с именами существительными определяются разнообразные грамматические ошибки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b="1" dirty="0"/>
              <a:t>Искажение родового окончания имени прилагательного </a:t>
            </a:r>
            <a:r>
              <a:rPr lang="ru-RU" dirty="0"/>
              <a:t>выражается в нечетком, аморфном произношении окончания при правильном употреблении суффиксов прилагательных и сохранной звуковой и слоговой структуры слов, входящих в словосочетание.</a:t>
            </a:r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b="1" dirty="0"/>
              <a:t>Замена родовых окончаний имен прилагательных </a:t>
            </a:r>
            <a:r>
              <a:rPr lang="ru-RU" dirty="0"/>
              <a:t>при правильном употреблении суффиксов прилагательных и сохранной звуковой и слоговой структуре слов, входящих в словосочетание. </a:t>
            </a:r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b="1" dirty="0"/>
              <a:t>Искажение числовых окончаний имен прилагательных </a:t>
            </a:r>
            <a:r>
              <a:rPr lang="ru-RU" dirty="0"/>
              <a:t>при правильном употреблении суффиксов прилагательных и сохранной звуковой и слоговой структуре слов, входящих в словосочетание. </a:t>
            </a:r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b="1" dirty="0"/>
              <a:t>Замена числовых окончаний имен прилагательных </a:t>
            </a:r>
            <a:r>
              <a:rPr lang="ru-RU" dirty="0"/>
              <a:t>при правильном употреблении суффиксов прилагательных и сохранной звуковой и слоговой структуре слов, входящих в словосочетание. </a:t>
            </a:r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b="1" dirty="0"/>
              <a:t>Искажение суффиксов имен прилагательных </a:t>
            </a:r>
            <a:r>
              <a:rPr lang="ru-RU" dirty="0"/>
              <a:t>при правильном согласовании их с именами существительными в роде и числе.</a:t>
            </a:r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b="1" dirty="0"/>
              <a:t>Комбинированные ошибки</a:t>
            </a:r>
            <a:r>
              <a:rPr lang="ru-RU" dirty="0"/>
              <a:t>, выражающиеся в сочетании грамматических ошибок с лексическими ошибками и ошибками, связанными с нарушением звуковой и слоговой структуры слов, входящих в словосочетание. </a:t>
            </a:r>
          </a:p>
          <a:p>
            <a:pPr marL="0" indent="0" algn="ctr">
              <a:buNone/>
            </a:pPr>
            <a:r>
              <a:rPr lang="ru-RU" b="1" dirty="0"/>
              <a:t>Среди выделенных групп грамматических ошибок наиболее распространенными являются ошибки, связанные с заменой родовых окончаний, искажением родовых окончаний.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5964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BA96BF-3E86-4124-A781-C13E1FD58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550" y="0"/>
            <a:ext cx="10058400" cy="1609344"/>
          </a:xfrm>
        </p:spPr>
        <p:txBody>
          <a:bodyPr/>
          <a:lstStyle/>
          <a:p>
            <a:pPr algn="ctr"/>
            <a:r>
              <a:rPr lang="ru-RU" dirty="0"/>
              <a:t>Выводы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7AD2E7-4FC9-4EF6-9838-DAB3465684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555" y="1436914"/>
            <a:ext cx="10745693" cy="4735286"/>
          </a:xfrm>
        </p:spPr>
        <p:txBody>
          <a:bodyPr/>
          <a:lstStyle/>
          <a:p>
            <a:r>
              <a:rPr lang="ru-RU" dirty="0"/>
              <a:t>Таким образом, </a:t>
            </a:r>
            <a:r>
              <a:rPr lang="ru-RU" b="1" dirty="0"/>
              <a:t>несформированность грамматического строя речи у детей со стертой дизартрией характеризуется вариативностью симптоматики от незначительного отставания формирования морфологической и синтаксической системы языка до выраженного </a:t>
            </a:r>
            <a:r>
              <a:rPr lang="ru-RU" b="1" dirty="0" err="1"/>
              <a:t>аграмматизма</a:t>
            </a:r>
            <a:r>
              <a:rPr lang="ru-RU" b="1" dirty="0"/>
              <a:t> в экспрессивной речи. </a:t>
            </a:r>
          </a:p>
          <a:p>
            <a:r>
              <a:rPr lang="ru-RU" b="1" dirty="0"/>
              <a:t>Основным механизмом несформированности грамматического строя речи у детей со стертой дизартрией является нарушение дифференциации фонем, что вызывает трудности различения форм слова из-за нечеткого кинестетического образа слова и особенно окончаний. </a:t>
            </a:r>
          </a:p>
          <a:p>
            <a:r>
              <a:rPr lang="ru-RU" dirty="0"/>
              <a:t>Поэтому </a:t>
            </a:r>
            <a:r>
              <a:rPr lang="ru-RU" b="1" dirty="0"/>
              <a:t>страдает морфологическая система языка, формирование которой тесно связано с противопоставлением окончаний по их звуковому составу. </a:t>
            </a:r>
          </a:p>
          <a:p>
            <a:r>
              <a:rPr lang="ru-RU" dirty="0"/>
              <a:t>Следовательно, </a:t>
            </a:r>
            <a:r>
              <a:rPr lang="ru-RU" b="1" dirty="0"/>
              <a:t>отклонения в развитии грамматического строя речи оказываются производными и носят характер вторичных нарушений у детей со стертой дизартрией.</a:t>
            </a:r>
          </a:p>
        </p:txBody>
      </p:sp>
    </p:spTree>
    <p:extLst>
      <p:ext uri="{BB962C8B-B14F-4D97-AF65-F5344CB8AC3E}">
        <p14:creationId xmlns:p14="http://schemas.microsoft.com/office/powerpoint/2010/main" val="1840590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BE2FBA-D80B-45BF-85FF-5D5500696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Литературные источники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5C567C-C167-4F4B-8DB1-43173E416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580" y="2121408"/>
            <a:ext cx="10829668" cy="3122396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/>
              <a:t>Архипова, Е. Ф. Стертая дизартрия у детей. - Москва: АСТ: Астрель: Хранитель, 2007. - 319 с.  </a:t>
            </a:r>
          </a:p>
          <a:p>
            <a:endParaRPr lang="ru-RU" sz="2400" dirty="0"/>
          </a:p>
          <a:p>
            <a:r>
              <a:rPr lang="ru-RU" sz="2400" dirty="0" err="1"/>
              <a:t>Лалаева</a:t>
            </a:r>
            <a:r>
              <a:rPr lang="ru-RU" sz="2400"/>
              <a:t>, </a:t>
            </a:r>
            <a:r>
              <a:rPr lang="ru-RU" sz="2400" dirty="0"/>
              <a:t>Р.И., Серебрякова Н.В. Коррекция общего недоразвития речи у дошкольников (формирование лексики и грамматического строя). -  Санкт-Петербург: СОЮЗ, 1999. — 160 с.</a:t>
            </a:r>
          </a:p>
          <a:p>
            <a:pPr marL="0" indent="0">
              <a:buNone/>
            </a:pPr>
            <a:endParaRPr lang="ru-RU" sz="2400" dirty="0"/>
          </a:p>
          <a:p>
            <a:r>
              <a:rPr lang="ru-RU" sz="2400" dirty="0"/>
              <a:t>Лопатина, Л. В.  Логопедическая  работа с детьми дошкольного возраста с минимальными </a:t>
            </a:r>
            <a:r>
              <a:rPr lang="ru-RU" sz="2400" dirty="0" err="1"/>
              <a:t>дизартрическими</a:t>
            </a:r>
            <a:r>
              <a:rPr lang="ru-RU" sz="2400" dirty="0"/>
              <a:t> расстройствами. – Санкт-Петербург.: Издательство «Союз», 2005. - 192 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4520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10D61269-07E2-436A-9292-B13965F52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155" y="1958869"/>
            <a:ext cx="10058400" cy="1609344"/>
          </a:xfrm>
        </p:spPr>
        <p:txBody>
          <a:bodyPr/>
          <a:lstStyle/>
          <a:p>
            <a:pPr algn="ctr"/>
            <a:r>
              <a:rPr lang="ru-RU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723842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6B8F9B0-9EAB-4E02-8E7C-43B7C67C3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028" y="292607"/>
            <a:ext cx="11461164" cy="5874927"/>
          </a:xfrm>
        </p:spPr>
        <p:txBody>
          <a:bodyPr>
            <a:normAutofit/>
          </a:bodyPr>
          <a:lstStyle/>
          <a:p>
            <a:r>
              <a:rPr lang="ru-RU" b="1" u="sng" dirty="0"/>
              <a:t>Стертая дизартрия </a:t>
            </a:r>
            <a:r>
              <a:rPr lang="ru-RU" b="1" dirty="0"/>
              <a:t>- </a:t>
            </a:r>
            <a:r>
              <a:rPr lang="ru-RU" dirty="0"/>
              <a:t>речевая патология, проявляющаяся в расстройствах фонетического и просодического компонентов речевой функциональной системы и возникающая вследствие невыраженного </a:t>
            </a:r>
            <a:r>
              <a:rPr lang="ru-RU" dirty="0" err="1"/>
              <a:t>микроорганического</a:t>
            </a:r>
            <a:r>
              <a:rPr lang="ru-RU" dirty="0"/>
              <a:t> поражения головного мозга (Л.В. Лопатина).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u="sng" dirty="0"/>
              <a:t>Нарушение грамматического строя речи </a:t>
            </a:r>
            <a:r>
              <a:rPr lang="ru-RU" dirty="0"/>
              <a:t>у детей со стертой дизартрией характеризуется неоднородностью, вариативностью симптоматики: от незначительной недостаточности формирования морфологической и синтаксической системы языка до выраженных </a:t>
            </a:r>
            <a:r>
              <a:rPr lang="ru-RU" dirty="0" err="1"/>
              <a:t>аграмматизмов</a:t>
            </a:r>
            <a:r>
              <a:rPr lang="ru-RU" dirty="0"/>
              <a:t> в экспрессивной речи.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u="sng" dirty="0"/>
              <a:t>Основным механизмом несформированности грамматического строя речи </a:t>
            </a:r>
            <a:r>
              <a:rPr lang="ru-RU" dirty="0"/>
              <a:t>у детей со стертой дизартрией является нарушение дифференциации фонем, что вызывает трудности различения грамматических форм слов из-за нечеткости слухового и кинестетического образа слова и особенно окончаний. В связи с этим преимущественно страдает морфологическая система языка, формирование которой тесно связано с противопоставлением окончаний по их звуковому составу.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1008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6BFA5C-F427-4BB2-84D7-567F14870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718" y="130068"/>
            <a:ext cx="10058400" cy="1609344"/>
          </a:xfrm>
        </p:spPr>
        <p:txBody>
          <a:bodyPr/>
          <a:lstStyle/>
          <a:p>
            <a:pPr algn="ctr"/>
            <a:r>
              <a:rPr lang="ru-RU" dirty="0"/>
              <a:t>Морфологическая система языка при стертой дизартрии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8504A8-5314-4E45-8449-E73350231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282" y="1739412"/>
            <a:ext cx="11681926" cy="5118588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Для овладения морфологической системой языка необходима многообразная интеллектуальная деятельность ребенка. Ребенок должен научиться сравнивать слова по значению и звучанию, определять их различие, осознавать изменения в значении, выделять элементы, за счет которых происходит изменение значения, устанавливать связь между оттенком значения или различными грамматическими значениями и элементами слов (морфемами).</a:t>
            </a:r>
          </a:p>
          <a:p>
            <a:r>
              <a:rPr lang="ru-RU" b="1" dirty="0"/>
              <a:t>Нарушение формирования грамматических операций </a:t>
            </a:r>
            <a:r>
              <a:rPr lang="ru-RU" dirty="0"/>
              <a:t>приводит к большому числу морфологических </a:t>
            </a:r>
            <a:r>
              <a:rPr lang="ru-RU" dirty="0" err="1"/>
              <a:t>аграмматизмов</a:t>
            </a:r>
            <a:r>
              <a:rPr lang="ru-RU" dirty="0"/>
              <a:t> в речи детей со стертой дизартрией. Сам механизм морфологических </a:t>
            </a:r>
            <a:r>
              <a:rPr lang="ru-RU" dirty="0" err="1"/>
              <a:t>аграмматизмов</a:t>
            </a:r>
            <a:r>
              <a:rPr lang="ru-RU" dirty="0"/>
              <a:t> заключается в трудностях выделения морфемы, соотнесения значения морфемы с ее звуковым образом.</a:t>
            </a:r>
          </a:p>
          <a:p>
            <a:r>
              <a:rPr lang="ru-RU" dirty="0"/>
              <a:t>Выделяются следующие </a:t>
            </a:r>
            <a:r>
              <a:rPr lang="ru-RU" b="1" dirty="0"/>
              <a:t>неправильные формы сочетания слов в предложении у детей с ОHP и при стертой дизартрии:</a:t>
            </a:r>
          </a:p>
          <a:p>
            <a:pPr marL="0" indent="0">
              <a:buNone/>
            </a:pPr>
            <a:r>
              <a:rPr lang="ru-RU" dirty="0"/>
              <a:t>- неправильное употребление родовых, числовых, падежных окончаний существительных, местоимений, прилагательных («копает лопата», «красный шары», «много ложков»);</a:t>
            </a:r>
          </a:p>
          <a:p>
            <a:pPr marL="0" indent="0">
              <a:buNone/>
            </a:pPr>
            <a:r>
              <a:rPr lang="ru-RU" dirty="0"/>
              <a:t>- неправильное употребление падежных и родовых окончаний количественных числительных («нет два пуговиц»);</a:t>
            </a:r>
          </a:p>
          <a:p>
            <a:pPr marL="0" indent="0">
              <a:buNone/>
            </a:pPr>
            <a:r>
              <a:rPr lang="ru-RU" dirty="0"/>
              <a:t>- неправильное согласование глагола с существительными и местоимениями («дети рисует», «она упал»);</a:t>
            </a:r>
          </a:p>
          <a:p>
            <a:pPr marL="0" indent="0">
              <a:buNone/>
            </a:pPr>
            <a:r>
              <a:rPr lang="ru-RU" dirty="0"/>
              <a:t>- неправильное употребление родовых и числовых окончании глаголов в прошедшем времени («дерево упала»);</a:t>
            </a:r>
          </a:p>
          <a:p>
            <a:pPr marL="0" indent="0">
              <a:buNone/>
            </a:pPr>
            <a:r>
              <a:rPr lang="ru-RU" dirty="0"/>
              <a:t>- неправильное употребление предложно-падежных конструкций («под стола», «в дому», «из стакан»).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9183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64A214C-A47F-435D-B3D5-9D4A266A6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613" y="186612"/>
            <a:ext cx="11812554" cy="6671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Общие окказиональные формы при нормальном и нарушенном речевом развитии.</a:t>
            </a:r>
          </a:p>
          <a:p>
            <a:r>
              <a:rPr lang="ru-RU" dirty="0"/>
              <a:t>В процессе овладения практической грамматикой у детей наблюдаются разнообразные </a:t>
            </a:r>
            <a:r>
              <a:rPr lang="ru-RU" b="1" dirty="0" err="1"/>
              <a:t>аграмматизмы</a:t>
            </a:r>
            <a:r>
              <a:rPr lang="ru-RU" b="1" dirty="0"/>
              <a:t>, </a:t>
            </a:r>
            <a:r>
              <a:rPr lang="ru-RU" dirty="0"/>
              <a:t>так называемые окказиональные формы. Основным речевым механизмом окказионализмов является «</a:t>
            </a:r>
            <a:r>
              <a:rPr lang="ru-RU" dirty="0" err="1"/>
              <a:t>гипергенерализация</a:t>
            </a:r>
            <a:r>
              <a:rPr lang="ru-RU" dirty="0"/>
              <a:t>», т.к. излишнее обобщение наиболее частотных форм приводит к формообразованию по аналогии с продуктивными формами. </a:t>
            </a:r>
          </a:p>
          <a:p>
            <a:r>
              <a:rPr lang="ru-RU" dirty="0"/>
              <a:t>С.Н. Цейтлин выделяет следующие </a:t>
            </a:r>
            <a:r>
              <a:rPr lang="ru-RU" b="1" dirty="0"/>
              <a:t>виды окказионализмов при формообразовании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- унификация места ударного слога, т.е. закрепление ударения за определенным слогом в слове. Так, в различных формах существительных сохраняется ударение исходного слова («стола нет», «много поездов»);</a:t>
            </a:r>
          </a:p>
          <a:p>
            <a:pPr marL="0" indent="0">
              <a:buNone/>
            </a:pPr>
            <a:r>
              <a:rPr lang="ru-RU" dirty="0"/>
              <a:t>- устранение беглости гласных, т.е. чередования гласного с нулем звука («левы», «пени», «</a:t>
            </a:r>
            <a:r>
              <a:rPr lang="ru-RU" dirty="0" err="1"/>
              <a:t>молотоком</a:t>
            </a:r>
            <a:r>
              <a:rPr lang="ru-RU" dirty="0"/>
              <a:t>»);</a:t>
            </a:r>
          </a:p>
          <a:p>
            <a:pPr marL="0" indent="0">
              <a:buNone/>
            </a:pPr>
            <a:r>
              <a:rPr lang="ru-RU" dirty="0"/>
              <a:t>- игнорирование чередований конечных согласных («ухи», «</a:t>
            </a:r>
            <a:r>
              <a:rPr lang="ru-RU" dirty="0" err="1"/>
              <a:t>текет</a:t>
            </a:r>
            <a:r>
              <a:rPr lang="ru-RU" dirty="0"/>
              <a:t>», «</a:t>
            </a:r>
            <a:r>
              <a:rPr lang="ru-RU" dirty="0" err="1"/>
              <a:t>соседы</a:t>
            </a:r>
            <a:r>
              <a:rPr lang="ru-RU" dirty="0"/>
              <a:t>»);</a:t>
            </a:r>
          </a:p>
          <a:p>
            <a:pPr marL="0" indent="0">
              <a:buNone/>
            </a:pPr>
            <a:r>
              <a:rPr lang="ru-RU" dirty="0"/>
              <a:t>- устранение нарушения при изменении суффиксов («друг - </a:t>
            </a:r>
            <a:r>
              <a:rPr lang="ru-RU" dirty="0" err="1"/>
              <a:t>други</a:t>
            </a:r>
            <a:r>
              <a:rPr lang="ru-RU" dirty="0"/>
              <a:t>», «ком - комы», 2 чудо - </a:t>
            </a:r>
            <a:r>
              <a:rPr lang="ru-RU" dirty="0" err="1"/>
              <a:t>чуды</a:t>
            </a:r>
            <a:r>
              <a:rPr lang="ru-RU" dirty="0"/>
              <a:t>»);</a:t>
            </a:r>
          </a:p>
          <a:p>
            <a:pPr marL="0" indent="0">
              <a:buNone/>
            </a:pPr>
            <a:r>
              <a:rPr lang="ru-RU" dirty="0"/>
              <a:t>- отсутствие супплетивизма при формообразовании («человек - человеки», «ребенок - </a:t>
            </a:r>
            <a:r>
              <a:rPr lang="ru-RU" dirty="0" err="1"/>
              <a:t>ребенки</a:t>
            </a:r>
            <a:r>
              <a:rPr lang="ru-RU" dirty="0"/>
              <a:t>»).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6806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B442A16-CCAD-4B50-A9C6-2C2265C94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291" y="195943"/>
            <a:ext cx="11784562" cy="6419461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/>
              <a:t>Специфические </a:t>
            </a:r>
            <a:r>
              <a:rPr lang="ru-RU" sz="3200" b="1" dirty="0" err="1"/>
              <a:t>аграмматизмы</a:t>
            </a:r>
            <a:endParaRPr lang="ru-RU" sz="3200" b="1" dirty="0"/>
          </a:p>
          <a:p>
            <a:r>
              <a:rPr lang="ru-RU" b="1" dirty="0"/>
              <a:t>В процессе словоизменения у детей со стертой дизартрией недостаточно функционируют процессы «генерализации</a:t>
            </a:r>
            <a:r>
              <a:rPr lang="ru-RU" dirty="0"/>
              <a:t>», т.е. выявление правил и закономерностей морфологической системы языка и их обобщение в процессе порождения речи. Для процессов формообразования при стертой дизартрии характерна языковая асимметрия, т.е. отступление от регулярности в строении и функционировании языковых знаков.</a:t>
            </a:r>
          </a:p>
          <a:p>
            <a:endParaRPr lang="ru-RU" dirty="0"/>
          </a:p>
          <a:p>
            <a:r>
              <a:rPr lang="ru-RU" dirty="0"/>
              <a:t>У дошкольников со стертой дизартрией наблюдается частое смешение морфем, т.е. морфемных парафазий, не только семантически близких, но и семантически далеких, не входящих в парадигму морфем одного и того же значения. </a:t>
            </a:r>
          </a:p>
        </p:txBody>
      </p:sp>
    </p:spTree>
    <p:extLst>
      <p:ext uri="{BB962C8B-B14F-4D97-AF65-F5344CB8AC3E}">
        <p14:creationId xmlns:p14="http://schemas.microsoft.com/office/powerpoint/2010/main" val="4085302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DD71832-D51D-480D-BCF4-AFF09391E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571" y="382556"/>
            <a:ext cx="10562253" cy="54957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Характерной особенностью речи детей со стертой дизартрией является одновременное существование двух направлений усвоения грамматического строя речи: </a:t>
            </a:r>
          </a:p>
          <a:p>
            <a:pPr marL="0" indent="0">
              <a:buNone/>
            </a:pPr>
            <a:r>
              <a:rPr lang="ru-RU" sz="2400" dirty="0"/>
              <a:t>- усвоение слов в их нерасчлененном, целостном виде (на основе механизмов имитации);</a:t>
            </a:r>
          </a:p>
          <a:p>
            <a:pPr marL="0" indent="0">
              <a:buNone/>
            </a:pPr>
            <a:r>
              <a:rPr lang="ru-RU" sz="2400" dirty="0"/>
              <a:t>- овладение процессом расчленения слов на составляющие его морфемы (на основе механизмов анализа и синтеза), которое осуществляется у детей со стертой дизартрией более замедленными темпами.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4119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5620AF-345E-4E1E-B88A-49A0557DE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Синтаксическая структура предложения у детей со стертой дизартрией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697A75-4BE7-4E3E-8FAC-ACA3919F9B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Нарушение синтаксической структуры предложения обычно выражается в пропуске членов предложения, чаще всего предикатов, в необычном порядке слов, что проявляется даже при повторении предложений.</a:t>
            </a:r>
          </a:p>
          <a:p>
            <a:r>
              <a:rPr lang="ru-RU" b="1" dirty="0"/>
              <a:t>Нарушения синтаксиса проявляются как на уровне глубинного, так и на уровне поверхностного синтаксиса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-На глубинном уровне нарушения синтаксиса проявляются в трудностях овладения семантическими компонентами (объектными, атрибутивными), в трудностях организации семантической структуры высказывания. </a:t>
            </a:r>
          </a:p>
          <a:p>
            <a:pPr marL="0" indent="0">
              <a:buNone/>
            </a:pPr>
            <a:r>
              <a:rPr lang="ru-RU" dirty="0"/>
              <a:t>-На поверхностном уровне - в нарушении грамматических связей между словами, в неправильной последовательности слов в предложении.</a:t>
            </a:r>
          </a:p>
        </p:txBody>
      </p:sp>
    </p:spTree>
    <p:extLst>
      <p:ext uri="{BB962C8B-B14F-4D97-AF65-F5344CB8AC3E}">
        <p14:creationId xmlns:p14="http://schemas.microsoft.com/office/powerpoint/2010/main" val="3561586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E0C291F-595C-49A8-A2F3-92A002CA4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233" y="186612"/>
            <a:ext cx="11224726" cy="667138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/>
              <a:t>В результате анализа данных обследования грамматического строя речи детей со стертой дизартрией можно делать следующие обобщающие выводы:</a:t>
            </a:r>
          </a:p>
          <a:p>
            <a:r>
              <a:rPr lang="ru-RU" dirty="0"/>
              <a:t>При задании на повторение предложений дети допускают пропуски слов и целых частей предложения, искажали смысл предложения, допускают перестановки слов и замену слов в предложениях.</a:t>
            </a:r>
          </a:p>
          <a:p>
            <a:r>
              <a:rPr lang="ru-RU" dirty="0"/>
              <a:t>Задание на верификацию предложений вызывает значительные трудности. </a:t>
            </a:r>
          </a:p>
          <a:p>
            <a:r>
              <a:rPr lang="ru-RU" dirty="0"/>
              <a:t>Особые трудности представляет задание на составление предложений из слов, предъявленных в начальной форме. В числе ошибок при данном задании - нарушения порядка слов в предложении, пропуски слов, искажение смысла предложения, морфемные </a:t>
            </a:r>
            <a:r>
              <a:rPr lang="ru-RU" dirty="0" err="1"/>
              <a:t>аграмматизмы</a:t>
            </a:r>
            <a:r>
              <a:rPr lang="ru-RU" dirty="0"/>
              <a:t>.</a:t>
            </a:r>
          </a:p>
          <a:p>
            <a:r>
              <a:rPr lang="ru-RU" dirty="0"/>
              <a:t>Задание на добавление предлога в предложении выявляет несостоятельность детей в использовании предлогов и составлении предложенной конструкции. </a:t>
            </a:r>
          </a:p>
          <a:p>
            <a:r>
              <a:rPr lang="ru-RU" dirty="0"/>
              <a:t>Задания на образование существительных множественного числа в именительном и родительном падежах также демонстрируют большой процент ошибок у детей со стертой дизартрией.</a:t>
            </a:r>
          </a:p>
          <a:p>
            <a:r>
              <a:rPr lang="ru-RU" dirty="0"/>
              <a:t>Задание на завершение предложения является достаточно сложным.</a:t>
            </a:r>
          </a:p>
          <a:p>
            <a:r>
              <a:rPr lang="ru-RU" dirty="0"/>
              <a:t>Задание на составление предложений по картине воспринимается детьми активно и эмоционально. Самые простые конструкции предложений: подлежащее + сказуемое + простое дополнение (Девочка режет хлеб) всеми детьми составляются верно.</a:t>
            </a:r>
          </a:p>
          <a:p>
            <a:r>
              <a:rPr lang="ru-RU" dirty="0"/>
              <a:t>Задание на составление предложений большей сложности, требующих использования предлогов как простых (в, по), так и сложных (из-за, из-под), провоцируют не только грамматические, но и многочисленные лексические ошибки, а также выявляют трудности смыслового программирования.</a:t>
            </a:r>
          </a:p>
          <a:p>
            <a:r>
              <a:rPr lang="ru-RU" dirty="0"/>
              <a:t>Задания на составление предложений самых трудных, предусматривающих построение сложных предложений с прямым и косвенным дополнением, однородными членами и т.п., часто не выполняются совсем.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7379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AA70C71-7AD4-4DD8-8280-39DB92504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580" y="391886"/>
            <a:ext cx="10829668" cy="5780314"/>
          </a:xfrm>
        </p:spPr>
        <p:txBody>
          <a:bodyPr>
            <a:normAutofit/>
          </a:bodyPr>
          <a:lstStyle/>
          <a:p>
            <a:r>
              <a:rPr lang="ru-RU" b="1" dirty="0"/>
              <a:t>По мнению Е.Ф. </a:t>
            </a:r>
            <a:r>
              <a:rPr lang="ru-RU" b="1" dirty="0" err="1"/>
              <a:t>Соботович</a:t>
            </a:r>
            <a:r>
              <a:rPr lang="ru-RU" b="1" dirty="0"/>
              <a:t>, многие </a:t>
            </a:r>
            <a:r>
              <a:rPr lang="ru-RU" b="1" dirty="0" err="1"/>
              <a:t>аграмматизмы</a:t>
            </a:r>
            <a:r>
              <a:rPr lang="ru-RU" b="1" dirty="0"/>
              <a:t> в речи детей со стертой дизартрией связаны не только с нарушением произносительной дифференциации фонем, но и с «потерей звукового образа слова». </a:t>
            </a:r>
            <a:r>
              <a:rPr lang="ru-RU" dirty="0"/>
              <a:t>Несформированность звукового образа слова связана прежде всего с нечеткостью кинестетического и слухового образа слова, особенно его окончания (флексии). </a:t>
            </a:r>
          </a:p>
          <a:p>
            <a:r>
              <a:rPr lang="ru-RU" b="1" dirty="0"/>
              <a:t>Анализ фразовой речи выявляет картину выраженных </a:t>
            </a:r>
            <a:r>
              <a:rPr lang="ru-RU" b="1" dirty="0" err="1"/>
              <a:t>аграмматизмов</a:t>
            </a:r>
            <a:r>
              <a:rPr lang="ru-RU" b="1" dirty="0"/>
              <a:t>:</a:t>
            </a:r>
          </a:p>
          <a:p>
            <a:pPr marL="0" indent="0">
              <a:buNone/>
            </a:pPr>
            <a:r>
              <a:rPr lang="ru-RU" dirty="0"/>
              <a:t>- ошибки при изменении окончаний существительных по числам и падежам;</a:t>
            </a:r>
          </a:p>
          <a:p>
            <a:pPr marL="0" indent="0">
              <a:buNone/>
            </a:pPr>
            <a:r>
              <a:rPr lang="ru-RU" dirty="0"/>
              <a:t>- ошибки в употреблении простых предлогов: пропуски, замены;</a:t>
            </a:r>
          </a:p>
          <a:p>
            <a:pPr marL="0" indent="0">
              <a:buNone/>
            </a:pPr>
            <a:r>
              <a:rPr lang="ru-RU" dirty="0"/>
              <a:t>- ошибки при употреблении в речи более сложных предлогов;</a:t>
            </a:r>
          </a:p>
          <a:p>
            <a:pPr marL="0" indent="0">
              <a:buNone/>
            </a:pPr>
            <a:r>
              <a:rPr lang="ru-RU" dirty="0"/>
              <a:t>- ошибки при употреблении приставок глаголов;</a:t>
            </a:r>
          </a:p>
          <a:p>
            <a:pPr marL="0" indent="0">
              <a:buNone/>
            </a:pPr>
            <a:r>
              <a:rPr lang="ru-RU" dirty="0"/>
              <a:t>- ошибки при согласовании числительных с существительными;</a:t>
            </a:r>
          </a:p>
          <a:p>
            <a:pPr marL="0" indent="0">
              <a:buNone/>
            </a:pPr>
            <a:r>
              <a:rPr lang="ru-RU" dirty="0"/>
              <a:t>- нарушение структуры предложения: пропуск членов и неправильный порядок слов;</a:t>
            </a:r>
          </a:p>
          <a:p>
            <a:pPr marL="0" indent="0">
              <a:buNone/>
            </a:pPr>
            <a:r>
              <a:rPr lang="ru-RU" dirty="0"/>
              <a:t>- ошибки при согласовании прилагательных с существительными в роде и числе.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33555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Дерево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46</TotalTime>
  <Words>1522</Words>
  <Application>Microsoft Office PowerPoint</Application>
  <PresentationFormat>Широкоэкранный</PresentationFormat>
  <Paragraphs>76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Bookman Old Style</vt:lpstr>
      <vt:lpstr>Cambria</vt:lpstr>
      <vt:lpstr>Century Gothic</vt:lpstr>
      <vt:lpstr>Wingdings</vt:lpstr>
      <vt:lpstr>Дерево</vt:lpstr>
      <vt:lpstr>Нарушения формирования грамматического строя речи у детей со стертой дизартрией. </vt:lpstr>
      <vt:lpstr>Презентация PowerPoint</vt:lpstr>
      <vt:lpstr>Морфологическая система языка при стертой дизартрии</vt:lpstr>
      <vt:lpstr>Презентация PowerPoint</vt:lpstr>
      <vt:lpstr>Презентация PowerPoint</vt:lpstr>
      <vt:lpstr>Презентация PowerPoint</vt:lpstr>
      <vt:lpstr>Синтаксическая структура предложения у детей со стертой дизартрией</vt:lpstr>
      <vt:lpstr>Презентация PowerPoint</vt:lpstr>
      <vt:lpstr>Презентация PowerPoint</vt:lpstr>
      <vt:lpstr>Презентация PowerPoint</vt:lpstr>
      <vt:lpstr>Выводы</vt:lpstr>
      <vt:lpstr>Литературные источники 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Нарушения формирования грамматического строя речи у детей со стертой дизартрией. </dc:title>
  <dc:creator>Anastasia Lavrova</dc:creator>
  <cp:lastModifiedBy>Anastasia Lavrova</cp:lastModifiedBy>
  <cp:revision>7</cp:revision>
  <dcterms:created xsi:type="dcterms:W3CDTF">2023-03-27T16:29:27Z</dcterms:created>
  <dcterms:modified xsi:type="dcterms:W3CDTF">2023-03-29T03:36:27Z</dcterms:modified>
</cp:coreProperties>
</file>