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1" r:id="rId3"/>
    <p:sldId id="282" r:id="rId4"/>
    <p:sldId id="284" r:id="rId5"/>
    <p:sldId id="285" r:id="rId6"/>
    <p:sldId id="286" r:id="rId7"/>
    <p:sldId id="287" r:id="rId8"/>
    <p:sldId id="283" r:id="rId9"/>
  </p:sldIdLst>
  <p:sldSz cx="9906000" cy="6858000" type="A4"/>
  <p:notesSz cx="6858000" cy="9144000"/>
  <p:defaultTextStyle>
    <a:defPPr>
      <a:defRPr lang="ru-RU"/>
    </a:defPPr>
    <a:lvl1pPr marL="0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D6009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446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2611" r="3002" b="11199"/>
          <a:stretch>
            <a:fillRect/>
          </a:stretch>
        </p:blipFill>
        <p:spPr bwMode="auto">
          <a:xfrm flipH="1">
            <a:off x="7197344" y="2952748"/>
            <a:ext cx="2708656" cy="3652993"/>
          </a:xfrm>
          <a:prstGeom prst="rect">
            <a:avLst/>
          </a:prstGeom>
          <a:noFill/>
        </p:spPr>
      </p:pic>
      <p:pic>
        <p:nvPicPr>
          <p:cNvPr id="12304" name="Picture 16" descr="http://www.concreteworks.su/userFiles/image/technology/3d/pic/sporthobby/221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7429518" y="1"/>
            <a:ext cx="2321699" cy="3857319"/>
          </a:xfrm>
          <a:prstGeom prst="rect">
            <a:avLst/>
          </a:prstGeom>
          <a:noFill/>
        </p:spPr>
      </p:pic>
      <p:pic>
        <p:nvPicPr>
          <p:cNvPr id="11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4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4" name="Рисунок 13" descr="6cp6xzg9i.jpg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>
            <a:off x="154748" y="95227"/>
            <a:ext cx="1934779" cy="4206904"/>
          </a:xfrm>
          <a:prstGeom prst="rect">
            <a:avLst/>
          </a:prstGeom>
        </p:spPr>
      </p:pic>
      <p:pic>
        <p:nvPicPr>
          <p:cNvPr id="12302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232139" y="3412221"/>
            <a:ext cx="3095647" cy="344578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D660A67-BBEA-4F35-A9A9-8103DC89F76E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06375"/>
            <a:ext cx="2228850" cy="4387851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06375"/>
            <a:ext cx="6521450" cy="43878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D660A67-BBEA-4F35-A9A9-8103DC89F76E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1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154748" y="3524252"/>
            <a:ext cx="2831404" cy="315164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Рисунок 7" descr="6cp6xzg9i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 flipH="1">
            <a:off x="7826694" y="2476494"/>
            <a:ext cx="1914336" cy="41624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4131" r="5571" b="11199"/>
          <a:stretch>
            <a:fillRect/>
          </a:stretch>
        </p:blipFill>
        <p:spPr bwMode="auto">
          <a:xfrm flipH="1">
            <a:off x="232139" y="190478"/>
            <a:ext cx="2189603" cy="29862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1" name="Picture 16" descr="http://www.concreteworks.su/userFiles/image/technology/3d/pic/sporthobby/221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 flipH="1">
            <a:off x="154748" y="2476494"/>
            <a:ext cx="2416300" cy="401449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2611" r="3002" b="11199"/>
          <a:stretch>
            <a:fillRect/>
          </a:stretch>
        </p:blipFill>
        <p:spPr bwMode="auto">
          <a:xfrm>
            <a:off x="77357" y="1523988"/>
            <a:ext cx="1934779" cy="2609313"/>
          </a:xfrm>
          <a:prstGeom prst="rect">
            <a:avLst/>
          </a:prstGeom>
          <a:noFill/>
        </p:spPr>
      </p:pic>
      <p:pic>
        <p:nvPicPr>
          <p:cNvPr id="6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3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" name="Рисунок 6" descr="6cp6xzg9i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>
            <a:off x="1393006" y="190478"/>
            <a:ext cx="1702606" cy="3702076"/>
          </a:xfrm>
          <a:prstGeom prst="rect">
            <a:avLst/>
          </a:prstGeom>
        </p:spPr>
      </p:pic>
      <p:pic>
        <p:nvPicPr>
          <p:cNvPr id="8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309530" y="3524251"/>
            <a:ext cx="2823856" cy="31432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D660A67-BBEA-4F35-A9A9-8103DC89F76E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D660A67-BBEA-4F35-A9A9-8103DC89F76E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13"/>
          <a:srcRect r="50" b="85"/>
          <a:stretch>
            <a:fillRect/>
          </a:stretch>
        </p:blipFill>
        <p:spPr bwMode="auto">
          <a:xfrm>
            <a:off x="-1" y="0"/>
            <a:ext cx="9906001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9" y="0"/>
            <a:ext cx="984055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87720" y="4427915"/>
            <a:ext cx="4124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нструктор по физической культуре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Усынина  М.В.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507" y="1351499"/>
            <a:ext cx="8741945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ДВИГАТЕЛЬНОЙ </a:t>
            </a:r>
          </a:p>
          <a:p>
            <a:pPr algn="ctr"/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ДЕТЕЙ ДОШКОЛЬНОГО</a:t>
            </a:r>
          </a:p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ПОСРЕДСТВОМ </a:t>
            </a:r>
          </a:p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МЕРОПРИЯТИЙ»</a:t>
            </a:r>
            <a:endParaRPr lang="ru-RU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0089" y="5589240"/>
            <a:ext cx="1280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Мегион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2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2480" y="620688"/>
            <a:ext cx="9526519" cy="62678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Ведущая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идея заключается в повышении двигательной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посредством широкого внедрения в образовательный процесс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  так как в системе физического воспитания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прочное место заняли спортивные праздники, которые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зарекомендовали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как наиболее приемлемая и эффективная форма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детей. 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Спортивные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– это массовые зрелищные мероприятия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развлекательного характера, способствующие пропаганде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совершенствованию движений, воспитывающие такие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характера, как коллективизм, дисциплинированность,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соперникам.  В рациональном сочетании с другими видами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воспитанию они помогают создавать  целесообразный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режим. Таким образом, знание целей, задач и содержания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поможет каждому педагогу воспитывать не просто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гармонично развивающуюся личность! Впечатления детства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всю жизнь. Пусть одним из ярких воспоминаний о детстве будут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наполненные эмоциональным подъемом,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энергией, радостью и необычностью.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67515" y="199345"/>
            <a:ext cx="37709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0512" y="57566"/>
            <a:ext cx="904624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Усовершенствование  комплексной системы физкультурно-оздоровительной работы с детьми, направленной на сохранение и укрепление здоровья детей, сохранение развитие и сохранение двигательной деятельности воспитанников, через спортивные мероприятия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4743" y="90771"/>
            <a:ext cx="14857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503" y="1952481"/>
            <a:ext cx="19706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6016" y="2421075"/>
            <a:ext cx="9280939" cy="3667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проблемы повышения двигательной активности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теоретических источниках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Подобрать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 инструментарий для определения физической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дошкольников, охарактеризовать уровни двигательной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по внедрению в образовательный процесс спортивных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развлечений с целью повышения двигательной активности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Приобщить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(законных представителей) к взаимодействию по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дошкольников через организацию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 и развлечений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3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782029"/>
              </p:ext>
            </p:extLst>
          </p:nvPr>
        </p:nvGraphicFramePr>
        <p:xfrm>
          <a:off x="200473" y="260648"/>
          <a:ext cx="9505055" cy="432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138588905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22716910"/>
                    </a:ext>
                  </a:extLst>
                </a:gridCol>
                <a:gridCol w="1801308">
                  <a:extLst>
                    <a:ext uri="{9D8B030D-6E8A-4147-A177-3AD203B41FA5}">
                      <a16:colId xmlns:a16="http://schemas.microsoft.com/office/drawing/2014/main" val="441470664"/>
                    </a:ext>
                  </a:extLst>
                </a:gridCol>
                <a:gridCol w="1901011">
                  <a:extLst>
                    <a:ext uri="{9D8B030D-6E8A-4147-A177-3AD203B41FA5}">
                      <a16:colId xmlns:a16="http://schemas.microsoft.com/office/drawing/2014/main" val="3112858220"/>
                    </a:ext>
                  </a:extLst>
                </a:gridCol>
                <a:gridCol w="2778401">
                  <a:extLst>
                    <a:ext uri="{9D8B030D-6E8A-4147-A177-3AD203B41FA5}">
                      <a16:colId xmlns:a16="http://schemas.microsoft.com/office/drawing/2014/main" val="1043712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ПЕДАГОГАМИ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РАБОТА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69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Мониторинг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Спортивное развлечение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«Веселые старты».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собрание</a:t>
                      </a:r>
                      <a:r>
                        <a:rPr lang="ru-RU" sz="1600" b="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«Физкультурно-оздоровительная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ДОУ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во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Всероссийском Дне бега «Кросс Нации -2022»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Изучить </a:t>
                      </a:r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-педагогическую, методическую литературу, опыт работы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инструкторов по физической культуре через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интернет-ресурсы, статьи, публикации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Подготовить конспекты  занятий, праздников, развлечений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Составить перспективный план мероприятий по работе с детьми и педагогами, родителями.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46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04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503169"/>
              </p:ext>
            </p:extLst>
          </p:nvPr>
        </p:nvGraphicFramePr>
        <p:xfrm>
          <a:off x="200473" y="260648"/>
          <a:ext cx="9505055" cy="5521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138588905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2271691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41470664"/>
                    </a:ext>
                  </a:extLst>
                </a:gridCol>
                <a:gridCol w="1830111">
                  <a:extLst>
                    <a:ext uri="{9D8B030D-6E8A-4147-A177-3AD203B41FA5}">
                      <a16:colId xmlns:a16="http://schemas.microsoft.com/office/drawing/2014/main" val="3112858220"/>
                    </a:ext>
                  </a:extLst>
                </a:gridCol>
                <a:gridCol w="2778401">
                  <a:extLst>
                    <a:ext uri="{9D8B030D-6E8A-4147-A177-3AD203B41FA5}">
                      <a16:colId xmlns:a16="http://schemas.microsoft.com/office/drawing/2014/main" val="1043712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ПЕДАГОГАМИ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РАБОТА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69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Спортивный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досуг «Зов джунглей»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Буклет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«Подготовка детей дошкольного возраста к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сдаче ГТО»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Текущее тестирование ВФСК «Готов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труду и обороне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</a:t>
                      </a:r>
                      <a:r>
                        <a:rPr lang="en-US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XVI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степени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Разработать конспект спортивного досуга «Зов джунглей».</a:t>
                      </a:r>
                    </a:p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Разработка долгосрочного проекта «Первый шаг в ГТО».</a:t>
                      </a:r>
                    </a:p>
                    <a:p>
                      <a:endParaRPr lang="ru-RU" sz="16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4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Спортивный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досуг «День мяча»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Совместный спортивно-оздоровительный мастер-класс для детей и их мам «Я и мама идем на рекорд»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Консультация «Нормативы ГТО для всех возрастов»</a:t>
                      </a: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Разработать конспект </a:t>
                      </a: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мастер-класс для детей и их мам «Я и мама идем на рекорд»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Подготовить материал для информационного буклета для родителей.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30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Спортивное развлечение «Зов тайги»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 «Играем вместе с детьми»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Подготовить материал для информационного буклета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78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9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844423"/>
              </p:ext>
            </p:extLst>
          </p:nvPr>
        </p:nvGraphicFramePr>
        <p:xfrm>
          <a:off x="200472" y="121604"/>
          <a:ext cx="9505055" cy="637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1385889055"/>
                    </a:ext>
                  </a:extLst>
                </a:gridCol>
                <a:gridCol w="2160241">
                  <a:extLst>
                    <a:ext uri="{9D8B030D-6E8A-4147-A177-3AD203B41FA5}">
                      <a16:colId xmlns:a16="http://schemas.microsoft.com/office/drawing/2014/main" val="42271691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441470664"/>
                    </a:ext>
                  </a:extLst>
                </a:gridCol>
                <a:gridCol w="1758102">
                  <a:extLst>
                    <a:ext uri="{9D8B030D-6E8A-4147-A177-3AD203B41FA5}">
                      <a16:colId xmlns:a16="http://schemas.microsoft.com/office/drawing/2014/main" val="3112858220"/>
                    </a:ext>
                  </a:extLst>
                </a:gridCol>
                <a:gridCol w="2778401">
                  <a:extLst>
                    <a:ext uri="{9D8B030D-6E8A-4147-A177-3AD203B41FA5}">
                      <a16:colId xmlns:a16="http://schemas.microsoft.com/office/drawing/2014/main" val="1043712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ПЕДАГОГАМИ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РАБОТА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69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Спортивный досуг «Зов тайги»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Спортивное мероприятие «Новогодний боулинг» среди детей ОВЗ дошкольных образовательных организаций города Мегиона </a:t>
                      </a:r>
                      <a:endParaRPr lang="ru-RU" sz="16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Наглядная информация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«Как стать спортивной семьей»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Постройка снежной полосы препятствий на спортивной площадке для тренировки выносливости и ловкости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Подготовить материал для информационного буклета для родителей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30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Спортивное развлечение «Отважные защитники»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Спортивное мероприятие «Всей семьей на старт» среди детей ОВЗ дошкольных образовательных организаций города Мегиона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Участие в спортивном развлечении «Отважные защитники»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Разработка картотек игр для спортивных мероприятий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562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9290"/>
              </p:ext>
            </p:extLst>
          </p:nvPr>
        </p:nvGraphicFramePr>
        <p:xfrm>
          <a:off x="200472" y="121604"/>
          <a:ext cx="9505055" cy="501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1385889055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42271691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41470664"/>
                    </a:ext>
                  </a:extLst>
                </a:gridCol>
                <a:gridCol w="1758102">
                  <a:extLst>
                    <a:ext uri="{9D8B030D-6E8A-4147-A177-3AD203B41FA5}">
                      <a16:colId xmlns:a16="http://schemas.microsoft.com/office/drawing/2014/main" val="3112858220"/>
                    </a:ext>
                  </a:extLst>
                </a:gridCol>
                <a:gridCol w="2778401">
                  <a:extLst>
                    <a:ext uri="{9D8B030D-6E8A-4147-A177-3AD203B41FA5}">
                      <a16:colId xmlns:a16="http://schemas.microsoft.com/office/drawing/2014/main" val="1043712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ПЕДАГОГАМИ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РАБОТА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69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Спортивный досуг «Весенние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забавы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 «История Олимпийских игр»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Подготовить материал для информационных буклетов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4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Спортивный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досуг «Весёлые космонавты»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Организация команды для участия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этап (муниципальный) XX соревнований «Губернаторские состязания»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Стенд  «Наш спортивная жизнь»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30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Спортивный праздник «Летняя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Олимпиада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Результаты проделанной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физкультурно – оздоровительной работы за 2022-2023 учебный год</a:t>
                      </a: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Создать условия для формирования привычки к здоровому образу жизни детей, педагогов, родителей.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Пополнен фонд методических, наглядно-иллюстративных материалов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562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3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272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8090"/>
            <a:ext cx="30219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6672"/>
            <a:ext cx="9636099" cy="5292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Веселая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 для детей и их родителей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О.Б.Казина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Владимир 2008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Методика работы с родителями «Детский сад и семья»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Е.С.Евдокимова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Додокина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Е.А.Кудрявцева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Москва 2008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образовательная программа «От рождения до школы»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Е.Н.Вераксы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Т.С. Комаровой, М.А. Васильевой, Москва 2017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Программа развития двигательной активности и оздоровительной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4-7 лет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В.Т.Кудрявцев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Москва 1998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Сценарии оздоровительных досугов для детей 5-6 лет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М.Ю.Картушина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Самосовершенствование, самообразование педагогов – важный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в подготовке конкурентоспособных специалистов: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Система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педагогов над темой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Основные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физкультурно-массовых мероприятий в дошкольных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учреждениях: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деятельности детей в ДОУ в соответствии с ФГОС 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Физкультурные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 как средство приобщения дошкольников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711</Words>
  <Application>Microsoft Office PowerPoint</Application>
  <PresentationFormat>Лист A4 (210x297 мм)</PresentationFormat>
  <Paragraphs>132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Усынина Марина Владимировна</cp:lastModifiedBy>
  <cp:revision>66</cp:revision>
  <dcterms:created xsi:type="dcterms:W3CDTF">2016-06-02T08:30:46Z</dcterms:created>
  <dcterms:modified xsi:type="dcterms:W3CDTF">2023-05-15T09:56:51Z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1960404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