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6" r:id="rId7"/>
    <p:sldId id="270" r:id="rId8"/>
    <p:sldId id="272" r:id="rId9"/>
    <p:sldId id="271" r:id="rId10"/>
    <p:sldId id="267" r:id="rId11"/>
    <p:sldId id="261" r:id="rId12"/>
    <p:sldId id="268" r:id="rId13"/>
    <p:sldId id="269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3885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g+Uz6giJHEZA7k0TFVB5j3WYlZM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Николай Александрович Юнев" initials="" lastIdx="3" clrIdx="0"/>
  <p:cmAuthor id="1" name="Лиза Солодовникова" initials="ЛС" lastIdx="2" clrIdx="1">
    <p:extLst>
      <p:ext uri="{19B8F6BF-5375-455C-9EA6-DF929625EA0E}">
        <p15:presenceInfo xmlns:p15="http://schemas.microsoft.com/office/powerpoint/2012/main" userId="Лиза Солодовников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24D9FA9-B550-4C0C-9298-798E3886F6BB}">
  <a:tblStyle styleId="{224D9FA9-B550-4C0C-9298-798E3886F6B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5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5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80" autoAdjust="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>
        <p:guide orient="horz" pos="4320"/>
        <p:guide pos="38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customschemas.google.com/relationships/presentationmetadata" Target="metadata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/>
              <a:t>Динамика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Время обработки заказа</c:v>
                </c:pt>
                <c:pt idx="1">
                  <c:v>Автоматизация операций</c:v>
                </c:pt>
                <c:pt idx="2">
                  <c:v>Автоматизация формирования отчетов</c:v>
                </c:pt>
                <c:pt idx="3">
                  <c:v>Оперативность доступа к данным</c:v>
                </c:pt>
                <c:pt idx="4">
                  <c:v>Технические сбои, неполадки</c:v>
                </c:pt>
              </c:strCache>
            </c:strRef>
          </c:cat>
          <c:val>
            <c:numRef>
              <c:f>Лист1!$B$2:$B$6</c:f>
              <c:numCache>
                <c:formatCode>0.00</c:formatCode>
                <c:ptCount val="5"/>
                <c:pt idx="0">
                  <c:v>40</c:v>
                </c:pt>
                <c:pt idx="1">
                  <c:v>1</c:v>
                </c:pt>
                <c:pt idx="2">
                  <c:v>40</c:v>
                </c:pt>
                <c:pt idx="3">
                  <c:v>1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6D-4960-A04D-8D215119356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После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Время обработки заказа</c:v>
                </c:pt>
                <c:pt idx="1">
                  <c:v>Автоматизация операций</c:v>
                </c:pt>
                <c:pt idx="2">
                  <c:v>Автоматизация формирования отчетов</c:v>
                </c:pt>
                <c:pt idx="3">
                  <c:v>Оперативность доступа к данным</c:v>
                </c:pt>
                <c:pt idx="4">
                  <c:v>Технические сбои, неполадки</c:v>
                </c:pt>
              </c:strCache>
            </c:strRef>
          </c:cat>
          <c:val>
            <c:numRef>
              <c:f>Лист1!$C$2:$C$6</c:f>
              <c:numCache>
                <c:formatCode>0.00</c:formatCode>
                <c:ptCount val="5"/>
                <c:pt idx="0">
                  <c:v>20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6D-4960-A04D-8D21511935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8122095"/>
        <c:axId val="636135055"/>
      </c:barChart>
      <c:catAx>
        <c:axId val="63812209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36135055"/>
        <c:crosses val="autoZero"/>
        <c:auto val="1"/>
        <c:lblAlgn val="ctr"/>
        <c:lblOffset val="100"/>
        <c:noMultiLvlLbl val="0"/>
      </c:catAx>
      <c:valAx>
        <c:axId val="6361350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381220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89043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0.xml"/><Relationship Id="rId3" Type="http://schemas.openxmlformats.org/officeDocument/2006/relationships/image" Target="../media/image1.jpg"/><Relationship Id="rId7" Type="http://schemas.openxmlformats.org/officeDocument/2006/relationships/slide" Target="slide4.xml"/><Relationship Id="rId12" Type="http://schemas.openxmlformats.org/officeDocument/2006/relationships/slide" Target="slide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slide" Target="slide2.xml"/><Relationship Id="rId15" Type="http://schemas.openxmlformats.org/officeDocument/2006/relationships/slide" Target="slide12.xml"/><Relationship Id="rId10" Type="http://schemas.openxmlformats.org/officeDocument/2006/relationships/slide" Target="slide7.xml"/><Relationship Id="rId4" Type="http://schemas.openxmlformats.org/officeDocument/2006/relationships/slide" Target="slide1.xml"/><Relationship Id="rId9" Type="http://schemas.openxmlformats.org/officeDocument/2006/relationships/slide" Target="slide6.xml"/><Relationship Id="rId14" Type="http://schemas.openxmlformats.org/officeDocument/2006/relationships/slide" Target="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/>
          <p:nvPr/>
        </p:nvSpPr>
        <p:spPr>
          <a:xfrm>
            <a:off x="8001846" y="4988231"/>
            <a:ext cx="3910038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Докладчик:</a:t>
            </a:r>
            <a:endParaRPr dirty="0"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Солодовникова Елизавета Ивановна</a:t>
            </a:r>
            <a:endParaRPr sz="1200" i="0" u="none" strike="noStrike" cap="none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 группы 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r>
            <a:r>
              <a:rPr lang="ru-RU" sz="12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15, </a:t>
            </a:r>
            <a:r>
              <a:rPr lang="ru-RU" sz="12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ru-RU" sz="12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курс</a:t>
            </a:r>
            <a:endParaRPr dirty="0"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Специальность:</a:t>
            </a:r>
            <a:endParaRPr dirty="0"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«Информационные системы и программирование»</a:t>
            </a:r>
            <a:endParaRPr sz="1200" b="0" i="0" u="none" strike="noStrike" cap="none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5815884" y="1131557"/>
            <a:ext cx="60960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Автономное учреждение</a:t>
            </a:r>
            <a:endParaRPr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профессионального образования</a:t>
            </a:r>
            <a:endParaRPr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Ханты-Мансийского автономного округа – Югра</a:t>
            </a:r>
            <a:endParaRPr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«СУРГУТСКИЙ ПОЛИТЕХНИЧНСКИЙ КОЛЛЕДЖ»</a:t>
            </a:r>
            <a:endParaRPr sz="1200" b="1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" name="Google Shape;89;p1">
            <a:extLst>
              <a:ext uri="{FF2B5EF4-FFF2-40B4-BE49-F238E27FC236}">
                <a16:creationId xmlns:a16="http://schemas.microsoft.com/office/drawing/2014/main" id="{79D53EF5-350D-49B9-8F3D-FF7DE6080E01}"/>
              </a:ext>
            </a:extLst>
          </p:cNvPr>
          <p:cNvSpPr txBox="1">
            <a:spLocks/>
          </p:cNvSpPr>
          <p:nvPr/>
        </p:nvSpPr>
        <p:spPr>
          <a:xfrm>
            <a:off x="1157775" y="2643449"/>
            <a:ext cx="9876450" cy="1957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50000"/>
              </a:lnSpc>
              <a:buClr>
                <a:schemeClr val="lt1"/>
              </a:buClr>
              <a:buSzPts val="2000"/>
              <a:buFont typeface="Times New Roman"/>
              <a:buNone/>
            </a:pPr>
            <a:r>
              <a:rPr lang="ru-RU" sz="20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ТЕМА: «ОПРЕДЕЛЕНИЕ И АНАЛИЗ ЗАТРАТ НА РАЗРАБОТКУ ПРОГРАММНОГО МОДУЛЯ АВТОМАТИЗИРОВАННОЙ ИНФОРМАЦИОННОЙ СИСТЕМЫ ДЛЯ СЛУЖБЫ ЛОГИСТИКИ ООО «ИНКОМ» 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2"/>
          <p:cNvSpPr txBox="1"/>
          <p:nvPr/>
        </p:nvSpPr>
        <p:spPr>
          <a:xfrm>
            <a:off x="5649238" y="-30021"/>
            <a:ext cx="638426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r"/>
            <a:r>
              <a:rPr lang="ru-RU" sz="20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ПРИМЕРНОЕ ЦЕНООБРАЗОВАНИЕ ПРОГРАММНОГО ПРОДУКТА</a:t>
            </a:r>
          </a:p>
        </p:txBody>
      </p:sp>
      <p:sp>
        <p:nvSpPr>
          <p:cNvPr id="269" name="Google Shape;269;p12"/>
          <p:cNvSpPr/>
          <p:nvPr/>
        </p:nvSpPr>
        <p:spPr>
          <a:xfrm>
            <a:off x="5507349" y="1997859"/>
            <a:ext cx="5666620" cy="286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just">
              <a:lnSpc>
                <a:spcPct val="150000"/>
              </a:lnSpc>
              <a:buClr>
                <a:srgbClr val="00467A"/>
              </a:buClr>
              <a:buSzPts val="1800"/>
            </a:pPr>
            <a:r>
              <a:rPr lang="ru-RU" sz="2400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Средняя стоимость программного продукта  на рынке – 80 тыс. руб.</a:t>
            </a:r>
          </a:p>
          <a:p>
            <a:pPr>
              <a:lnSpc>
                <a:spcPct val="150000"/>
              </a:lnSpc>
              <a:buClr>
                <a:srgbClr val="00467A"/>
              </a:buClr>
              <a:buSzPts val="1800"/>
            </a:pPr>
            <a:r>
              <a:rPr lang="ru-RU" sz="2400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Стоимость разработанного программного продукта = 42 350,63 руб. ≈ 42 тыс. руб. </a:t>
            </a:r>
          </a:p>
          <a:p>
            <a:pPr>
              <a:lnSpc>
                <a:spcPct val="150000"/>
              </a:lnSpc>
              <a:buClr>
                <a:srgbClr val="00467A"/>
              </a:buClr>
              <a:buSzPts val="1800"/>
            </a:pPr>
            <a:r>
              <a:rPr lang="ru-RU" sz="2400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Экономическая выгода – 47,5 %</a:t>
            </a:r>
          </a:p>
        </p:txBody>
      </p:sp>
      <p:sp>
        <p:nvSpPr>
          <p:cNvPr id="270" name="Google Shape;270;p12"/>
          <p:cNvSpPr txBox="1"/>
          <p:nvPr/>
        </p:nvSpPr>
        <p:spPr>
          <a:xfrm>
            <a:off x="11173969" y="6257389"/>
            <a:ext cx="62179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r>
            <a:endParaRPr sz="1050" b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BD69F09-934F-42A3-9075-E70BDBCF30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7156" y="1445690"/>
            <a:ext cx="2844411" cy="39666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"/>
          <p:cNvSpPr txBox="1"/>
          <p:nvPr/>
        </p:nvSpPr>
        <p:spPr>
          <a:xfrm>
            <a:off x="11173969" y="6257389"/>
            <a:ext cx="62179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r>
          </a:p>
        </p:txBody>
      </p:sp>
      <p:sp>
        <p:nvSpPr>
          <p:cNvPr id="11" name="Google Shape;268;p12">
            <a:extLst>
              <a:ext uri="{FF2B5EF4-FFF2-40B4-BE49-F238E27FC236}">
                <a16:creationId xmlns:a16="http://schemas.microsoft.com/office/drawing/2014/main" id="{94C73239-6834-4D9F-875F-9F24F398618B}"/>
              </a:ext>
            </a:extLst>
          </p:cNvPr>
          <p:cNvSpPr txBox="1"/>
          <p:nvPr/>
        </p:nvSpPr>
        <p:spPr>
          <a:xfrm>
            <a:off x="5858592" y="45135"/>
            <a:ext cx="617491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ПЕРСПЕКТИВЫ</a:t>
            </a:r>
            <a:endParaRPr sz="2400" b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269;p12">
            <a:extLst>
              <a:ext uri="{FF2B5EF4-FFF2-40B4-BE49-F238E27FC236}">
                <a16:creationId xmlns:a16="http://schemas.microsoft.com/office/drawing/2014/main" id="{7A3512C7-2BD1-43AA-970C-1DC2B21C723F}"/>
              </a:ext>
            </a:extLst>
          </p:cNvPr>
          <p:cNvSpPr/>
          <p:nvPr/>
        </p:nvSpPr>
        <p:spPr>
          <a:xfrm>
            <a:off x="973396" y="2016825"/>
            <a:ext cx="10200573" cy="3416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467A"/>
              </a:buClr>
              <a:buSzPts val="1800"/>
              <a:buFont typeface="Times New Roman"/>
              <a:buAutoNum type="arabicPeriod"/>
            </a:pPr>
            <a:r>
              <a:rPr lang="ru-RU" sz="2400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Дальнейшая доработка </a:t>
            </a:r>
            <a:r>
              <a:rPr lang="ru-RU" sz="2400" dirty="0">
                <a:solidFill>
                  <a:srgbClr val="00467A"/>
                </a:solidFill>
                <a:latin typeface="Times New Roman"/>
                <a:cs typeface="Times New Roman"/>
                <a:sym typeface="Times New Roman"/>
              </a:rPr>
              <a:t>ИС, вследствие </a:t>
            </a:r>
            <a:r>
              <a:rPr lang="ru-RU" sz="2400" dirty="0">
                <a:solidFill>
                  <a:srgbClr val="00467A"/>
                </a:solidFill>
                <a:latin typeface="Times New Roman"/>
                <a:cs typeface="Times New Roman"/>
              </a:rPr>
              <a:t>диверсификации и децентрализации;</a:t>
            </a:r>
            <a:endParaRPr sz="2400" dirty="0">
              <a:solidFill>
                <a:srgbClr val="00467A"/>
              </a:solidFill>
              <a:latin typeface="Times New Roman"/>
              <a:cs typeface="Times New Roman"/>
              <a:sym typeface="Times New Roman"/>
            </a:endParaRPr>
          </a:p>
          <a:p>
            <a:pPr marL="342900" lvl="0" indent="-342900">
              <a:lnSpc>
                <a:spcPct val="150000"/>
              </a:lnSpc>
              <a:buClr>
                <a:srgbClr val="00467A"/>
              </a:buClr>
              <a:buSzPts val="1800"/>
              <a:buFont typeface="Times New Roman"/>
              <a:buAutoNum type="arabicPeriod"/>
            </a:pPr>
            <a:r>
              <a:rPr lang="ru-RU" sz="2400" dirty="0">
                <a:solidFill>
                  <a:srgbClr val="00467A"/>
                </a:solidFill>
                <a:latin typeface="Times New Roman"/>
                <a:cs typeface="Times New Roman"/>
                <a:sym typeface="Times New Roman"/>
              </a:rPr>
              <a:t>Стабильная поддержка ИС;</a:t>
            </a:r>
          </a:p>
          <a:p>
            <a:pPr marL="342900" lvl="0" indent="-342900">
              <a:lnSpc>
                <a:spcPct val="150000"/>
              </a:lnSpc>
              <a:buClr>
                <a:srgbClr val="00467A"/>
              </a:buClr>
              <a:buSzPts val="1800"/>
              <a:buFont typeface="Times New Roman"/>
              <a:buAutoNum type="arabicPeriod"/>
            </a:pPr>
            <a:r>
              <a:rPr lang="ru-RU" sz="2400" dirty="0">
                <a:solidFill>
                  <a:srgbClr val="00467A"/>
                </a:solidFill>
                <a:latin typeface="Times New Roman"/>
                <a:cs typeface="Times New Roman"/>
                <a:sym typeface="Times New Roman"/>
              </a:rPr>
              <a:t>Р</a:t>
            </a:r>
            <a:r>
              <a:rPr lang="ru-RU" sz="2400" dirty="0">
                <a:solidFill>
                  <a:srgbClr val="00467A"/>
                </a:solidFill>
                <a:latin typeface="Times New Roman"/>
                <a:cs typeface="Times New Roman"/>
              </a:rPr>
              <a:t>азвитие общих возможностей ИС;</a:t>
            </a:r>
          </a:p>
          <a:p>
            <a:pPr marL="342900" lvl="0" indent="-342900">
              <a:lnSpc>
                <a:spcPct val="150000"/>
              </a:lnSpc>
              <a:buClr>
                <a:srgbClr val="00467A"/>
              </a:buClr>
              <a:buSzPts val="1800"/>
              <a:buFont typeface="Times New Roman"/>
              <a:buAutoNum type="arabicPeriod"/>
            </a:pPr>
            <a:r>
              <a:rPr lang="ru-RU" sz="2400" dirty="0">
                <a:solidFill>
                  <a:srgbClr val="00467A"/>
                </a:solidFill>
                <a:latin typeface="Times New Roman"/>
                <a:cs typeface="Times New Roman"/>
              </a:rPr>
              <a:t>Увеличение мощности и функциональности ИС.</a:t>
            </a:r>
          </a:p>
          <a:p>
            <a:pPr marL="342900" lvl="0" indent="-342900">
              <a:lnSpc>
                <a:spcPct val="150000"/>
              </a:lnSpc>
              <a:buClr>
                <a:srgbClr val="00467A"/>
              </a:buClr>
              <a:buSzPts val="1800"/>
              <a:buFont typeface="Times New Roman"/>
              <a:buAutoNum type="arabicPeriod"/>
            </a:pPr>
            <a:r>
              <a:rPr lang="ru-RU" sz="2400" dirty="0">
                <a:solidFill>
                  <a:srgbClr val="00467A"/>
                </a:solidFill>
                <a:latin typeface="Times New Roman"/>
                <a:cs typeface="Times New Roman"/>
              </a:rPr>
              <a:t>Интеграция с </a:t>
            </a:r>
            <a:r>
              <a:rPr lang="en-US" sz="2400" dirty="0">
                <a:solidFill>
                  <a:srgbClr val="00467A"/>
                </a:solidFill>
                <a:latin typeface="Times New Roman"/>
                <a:cs typeface="Times New Roman"/>
              </a:rPr>
              <a:t>Desktop-</a:t>
            </a:r>
            <a:r>
              <a:rPr lang="ru-RU" sz="2400" dirty="0">
                <a:solidFill>
                  <a:srgbClr val="00467A"/>
                </a:solidFill>
                <a:latin typeface="Times New Roman"/>
                <a:cs typeface="Times New Roman"/>
              </a:rPr>
              <a:t>приложением</a:t>
            </a:r>
            <a:r>
              <a:rPr lang="en-US" sz="2400" dirty="0">
                <a:solidFill>
                  <a:srgbClr val="00467A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00467A"/>
                </a:solidFill>
                <a:latin typeface="Times New Roman"/>
                <a:cs typeface="Times New Roman"/>
              </a:rPr>
              <a:t>для водителей.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3"/>
          <p:cNvSpPr txBox="1"/>
          <p:nvPr/>
        </p:nvSpPr>
        <p:spPr>
          <a:xfrm>
            <a:off x="5858592" y="45135"/>
            <a:ext cx="617491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ЗАКЛЮЧЕНИЕ</a:t>
            </a:r>
            <a:endParaRPr sz="2400" b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7" name="Google Shape;277;p13"/>
          <p:cNvSpPr txBox="1"/>
          <p:nvPr/>
        </p:nvSpPr>
        <p:spPr>
          <a:xfrm>
            <a:off x="11173969" y="6257389"/>
            <a:ext cx="62179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</a:t>
            </a:r>
            <a:endParaRPr sz="1050" b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" name="Google Shape;276;p13">
            <a:extLst>
              <a:ext uri="{FF2B5EF4-FFF2-40B4-BE49-F238E27FC236}">
                <a16:creationId xmlns:a16="http://schemas.microsoft.com/office/drawing/2014/main" id="{035C85E8-E880-4DC2-9A66-2D9F59C0383F}"/>
              </a:ext>
            </a:extLst>
          </p:cNvPr>
          <p:cNvSpPr/>
          <p:nvPr/>
        </p:nvSpPr>
        <p:spPr>
          <a:xfrm>
            <a:off x="767878" y="1720121"/>
            <a:ext cx="10952174" cy="3970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467A"/>
              </a:buClr>
              <a:buSzPts val="1800"/>
            </a:pPr>
            <a:r>
              <a:rPr lang="ru-RU" sz="2400" b="1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ходе выполнения курсовой работы были выполнены задачи: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467A"/>
              </a:buClr>
              <a:buSzPts val="1800"/>
              <a:buFont typeface="Times New Roman"/>
              <a:buAutoNum type="arabicPeriod"/>
            </a:pPr>
            <a:r>
              <a:rPr lang="ru-RU" sz="2400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Проанализированы потребности службы логистики ООО «ИНКОМ»;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467A"/>
              </a:buClr>
              <a:buSzPts val="1800"/>
              <a:buFont typeface="Times New Roman"/>
              <a:buAutoNum type="arabicPeriod"/>
            </a:pPr>
            <a:r>
              <a:rPr lang="ru-RU" sz="2400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Спроектирована навигационная карта разрабатываемого программного модуля с выделением явной структуры;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467A"/>
              </a:buClr>
              <a:buSzPts val="1800"/>
              <a:buFont typeface="Times New Roman"/>
              <a:buAutoNum type="arabicPeriod"/>
            </a:pPr>
            <a:r>
              <a:rPr lang="ru-RU" sz="2400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Определены затраты на создание ИС;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467A"/>
              </a:buClr>
              <a:buSzPts val="1800"/>
              <a:buFont typeface="Times New Roman"/>
              <a:buAutoNum type="arabicPeriod"/>
            </a:pPr>
            <a:r>
              <a:rPr lang="ru-RU" sz="2400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Рассчитана себестоимость программного продукта.</a:t>
            </a:r>
          </a:p>
          <a:p>
            <a:pPr marL="3429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lang="ru-RU" sz="2400" dirty="0">
              <a:solidFill>
                <a:srgbClr val="0046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82;p14">
            <a:extLst>
              <a:ext uri="{FF2B5EF4-FFF2-40B4-BE49-F238E27FC236}">
                <a16:creationId xmlns:a16="http://schemas.microsoft.com/office/drawing/2014/main" id="{5937C7B1-6149-43EC-9765-4333C0B264E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7806813" y="5422937"/>
            <a:ext cx="4053571" cy="124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imes New Roman"/>
              <a:buNone/>
            </a:pPr>
            <a:r>
              <a:rPr lang="ru-RU" sz="18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Солодовникова Елизавета Ивановна</a:t>
            </a:r>
            <a:br>
              <a:rPr lang="ru-RU" sz="1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1800" b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" name="Google Shape;282;p14">
            <a:extLst>
              <a:ext uri="{FF2B5EF4-FFF2-40B4-BE49-F238E27FC236}">
                <a16:creationId xmlns:a16="http://schemas.microsoft.com/office/drawing/2014/main" id="{46789940-0D23-4D87-A7E9-4F08C3E6E321}"/>
              </a:ext>
            </a:extLst>
          </p:cNvPr>
          <p:cNvSpPr txBox="1">
            <a:spLocks/>
          </p:cNvSpPr>
          <p:nvPr/>
        </p:nvSpPr>
        <p:spPr>
          <a:xfrm>
            <a:off x="2104645" y="1336541"/>
            <a:ext cx="1921405" cy="468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lnSpc>
                <a:spcPct val="150000"/>
              </a:lnSpc>
              <a:buClr>
                <a:schemeClr val="lt1"/>
              </a:buClr>
              <a:buSzPts val="3200"/>
              <a:buFont typeface="Times New Roman"/>
              <a:buNone/>
            </a:pPr>
            <a:r>
              <a:rPr lang="ru-RU" sz="18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СОДЕРЖАНИЕ</a:t>
            </a:r>
          </a:p>
        </p:txBody>
      </p:sp>
      <p:sp>
        <p:nvSpPr>
          <p:cNvPr id="7" name="Google Shape;282;p14">
            <a:extLst>
              <a:ext uri="{FF2B5EF4-FFF2-40B4-BE49-F238E27FC236}">
                <a16:creationId xmlns:a16="http://schemas.microsoft.com/office/drawing/2014/main" id="{B71C4B1E-EC02-418F-94A8-F1FA7FAEAB98}"/>
              </a:ext>
            </a:extLst>
          </p:cNvPr>
          <p:cNvSpPr txBox="1">
            <a:spLocks/>
          </p:cNvSpPr>
          <p:nvPr/>
        </p:nvSpPr>
        <p:spPr>
          <a:xfrm>
            <a:off x="2104645" y="1671930"/>
            <a:ext cx="8484697" cy="384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numCol="2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lnSpc>
                <a:spcPct val="150000"/>
              </a:lnSpc>
              <a:buClr>
                <a:schemeClr val="lt1"/>
              </a:buClr>
              <a:buSzPts val="3200"/>
              <a:buFont typeface="Times New Roman"/>
              <a:buNone/>
            </a:pPr>
            <a:r>
              <a:rPr lang="ru-RU" sz="1800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Слайд 1 – титульный </a:t>
            </a:r>
            <a:endParaRPr lang="ru-RU" sz="1800" b="1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ct val="150000"/>
              </a:lnSpc>
              <a:buClr>
                <a:schemeClr val="lt1"/>
              </a:buClr>
              <a:buSzPts val="3200"/>
              <a:buFont typeface="Times New Roman"/>
              <a:buNone/>
            </a:pPr>
            <a:r>
              <a:rPr lang="ru-RU" sz="1800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Слайд 2 – актуальность</a:t>
            </a:r>
            <a:endParaRPr lang="ru-RU" sz="1800" b="1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ct val="150000"/>
              </a:lnSpc>
              <a:buClr>
                <a:schemeClr val="lt1"/>
              </a:buClr>
              <a:buSzPts val="3200"/>
              <a:buFont typeface="Times New Roman"/>
              <a:buNone/>
            </a:pPr>
            <a:r>
              <a:rPr lang="ru-RU" sz="1800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Слайд 3 – тезисы</a:t>
            </a:r>
            <a:endParaRPr lang="ru-RU" sz="1800" b="1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ct val="150000"/>
              </a:lnSpc>
              <a:buClr>
                <a:schemeClr val="lt1"/>
              </a:buClr>
              <a:buSzPts val="3200"/>
              <a:buFont typeface="Times New Roman"/>
              <a:buNone/>
            </a:pPr>
            <a:r>
              <a:rPr lang="ru-RU" sz="1800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Слайд 4</a:t>
            </a:r>
            <a:r>
              <a:rPr lang="en-US" sz="1800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– </a:t>
            </a:r>
            <a:r>
              <a:rPr lang="ru-RU" sz="1800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задачи</a:t>
            </a:r>
            <a:endParaRPr lang="ru-RU" sz="1800" b="1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ct val="150000"/>
              </a:lnSpc>
              <a:buClr>
                <a:schemeClr val="lt1"/>
              </a:buClr>
              <a:buSzPts val="3200"/>
              <a:buFont typeface="Times New Roman"/>
              <a:buNone/>
            </a:pPr>
            <a:r>
              <a:rPr lang="ru-RU" sz="1800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Слайд 5 – средства разработки</a:t>
            </a:r>
            <a:endParaRPr lang="ru-RU" sz="1800" b="1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ct val="150000"/>
              </a:lnSpc>
              <a:buClr>
                <a:schemeClr val="lt1"/>
              </a:buClr>
              <a:buSzPts val="3200"/>
              <a:buFont typeface="Times New Roman"/>
              <a:buNone/>
            </a:pPr>
            <a:r>
              <a:rPr lang="ru-RU" sz="1800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Слайд 6 – проектирование ИС</a:t>
            </a:r>
            <a:endParaRPr lang="ru-RU" sz="1800" b="1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ct val="150000"/>
              </a:lnSpc>
              <a:buClr>
                <a:schemeClr val="lt1"/>
              </a:buClr>
              <a:buSzPts val="3200"/>
            </a:pPr>
            <a:r>
              <a:rPr lang="ru-RU" sz="1800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Слайд 7 – исходные данные для анализа затрат</a:t>
            </a:r>
            <a:endParaRPr lang="ru-RU" sz="1800" b="1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ct val="150000"/>
              </a:lnSpc>
              <a:buClr>
                <a:schemeClr val="lt1"/>
              </a:buClr>
              <a:buSzPts val="3200"/>
            </a:pPr>
            <a:endParaRPr lang="ru-RU" sz="1800" b="1" dirty="0">
              <a:solidFill>
                <a:schemeClr val="bg1"/>
              </a:solidFill>
              <a:latin typeface="Times New Roman"/>
              <a:cs typeface="Times New Roman"/>
              <a:sym typeface="Times New Roman"/>
            </a:endParaRPr>
          </a:p>
          <a:p>
            <a:pPr algn="l">
              <a:lnSpc>
                <a:spcPct val="150000"/>
              </a:lnSpc>
              <a:buClr>
                <a:schemeClr val="lt1"/>
              </a:buClr>
              <a:buSzPts val="3200"/>
            </a:pPr>
            <a:r>
              <a:rPr lang="ru-RU" sz="1800" b="1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Слайд 8 – затраты на разработку и внедрение проекта </a:t>
            </a:r>
            <a:endParaRPr lang="ru-RU" sz="1800" b="1" dirty="0">
              <a:solidFill>
                <a:schemeClr val="bg1"/>
              </a:solidFill>
              <a:latin typeface="Times New Roman"/>
              <a:cs typeface="Times New Roman"/>
              <a:sym typeface="Times New Roman"/>
            </a:endParaRPr>
          </a:p>
          <a:p>
            <a:pPr algn="l">
              <a:lnSpc>
                <a:spcPct val="150000"/>
              </a:lnSpc>
              <a:buClr>
                <a:schemeClr val="lt1"/>
              </a:buClr>
              <a:buSzPts val="3200"/>
            </a:pPr>
            <a:r>
              <a:rPr lang="ru-RU" sz="1800" b="1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  <a:hlinkClick r:id="rId1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Слайд 9 – эффективность внедрения программного модуля </a:t>
            </a:r>
            <a:endParaRPr lang="ru-RU" sz="1800" b="1" dirty="0">
              <a:solidFill>
                <a:schemeClr val="bg1"/>
              </a:solidFill>
              <a:latin typeface="Times New Roman"/>
              <a:cs typeface="Times New Roman"/>
              <a:sym typeface="Times New Roman"/>
            </a:endParaRPr>
          </a:p>
          <a:p>
            <a:pPr algn="l">
              <a:lnSpc>
                <a:spcPct val="150000"/>
              </a:lnSpc>
              <a:buClr>
                <a:schemeClr val="lt1"/>
              </a:buClr>
              <a:buSzPts val="3200"/>
            </a:pPr>
            <a:r>
              <a:rPr lang="ru-RU" sz="1800" b="1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  <a:hlinkClick r:id="rId1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Слайд 10 – примерное ценообразование программного продукта</a:t>
            </a:r>
            <a:endParaRPr lang="ru-RU" sz="1800" b="1" dirty="0">
              <a:solidFill>
                <a:schemeClr val="bg1"/>
              </a:solidFill>
              <a:latin typeface="Times New Roman"/>
              <a:cs typeface="Times New Roman"/>
              <a:sym typeface="Times New Roman"/>
            </a:endParaRPr>
          </a:p>
          <a:p>
            <a:pPr algn="l">
              <a:lnSpc>
                <a:spcPct val="150000"/>
              </a:lnSpc>
              <a:buClr>
                <a:schemeClr val="lt1"/>
              </a:buClr>
              <a:buSzPts val="3200"/>
              <a:buFont typeface="Times New Roman"/>
              <a:buNone/>
            </a:pPr>
            <a:r>
              <a:rPr lang="ru-RU" sz="1800" b="1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  <a:hlinkClick r:id="rId1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Слайд 11 – перспективы</a:t>
            </a:r>
            <a:endParaRPr lang="ru-RU" sz="1800" b="1" dirty="0">
              <a:solidFill>
                <a:schemeClr val="bg1"/>
              </a:solidFill>
              <a:latin typeface="Times New Roman"/>
              <a:cs typeface="Times New Roman"/>
              <a:sym typeface="Times New Roman"/>
            </a:endParaRPr>
          </a:p>
          <a:p>
            <a:pPr algn="l">
              <a:lnSpc>
                <a:spcPct val="150000"/>
              </a:lnSpc>
              <a:buClr>
                <a:schemeClr val="lt1"/>
              </a:buClr>
              <a:buSzPts val="3200"/>
              <a:buFont typeface="Times New Roman"/>
              <a:buNone/>
            </a:pPr>
            <a:r>
              <a:rPr lang="ru-RU" sz="1800" b="1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  <a:hlinkClick r:id="rId1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Слайд 12 - заключение</a:t>
            </a:r>
            <a:endParaRPr lang="ru-RU" sz="1800" b="1" dirty="0">
              <a:solidFill>
                <a:schemeClr val="bg1"/>
              </a:solidFill>
              <a:latin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/>
          <p:nvPr/>
        </p:nvSpPr>
        <p:spPr>
          <a:xfrm>
            <a:off x="8947102" y="66932"/>
            <a:ext cx="2848659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АКТУАЛЬНОСТЬ</a:t>
            </a:r>
            <a:endParaRPr sz="2400" b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p2"/>
          <p:cNvSpPr txBox="1"/>
          <p:nvPr/>
        </p:nvSpPr>
        <p:spPr>
          <a:xfrm>
            <a:off x="11173969" y="6257389"/>
            <a:ext cx="62179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1050"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AutoShape 2" descr="А если QR-код для посещения кафе получить не удается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А если QR-код для посещения кафе получить не удается?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А если QR-код для посещения кафе получить не удается?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2" descr="Создать мобильное приложение для интернет-магазина, ecommerce приложение  для AppStore и GooglePlay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B96F59D-975D-4F55-8F35-00363E8C2F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7306" y="1543049"/>
            <a:ext cx="2908455" cy="188595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DF45E03-1C9B-4C58-A0F3-2B357092B4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128" y="3265385"/>
            <a:ext cx="2778657" cy="287634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67A6261-CB45-4340-AC0F-893714E831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1568" y="1677440"/>
            <a:ext cx="3616122" cy="3503117"/>
          </a:xfrm>
          <a:prstGeom prst="rect">
            <a:avLst/>
          </a:prstGeom>
        </p:spPr>
      </p:pic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2C13C518-890C-4847-A688-441AEFDA42B7}"/>
              </a:ext>
            </a:extLst>
          </p:cNvPr>
          <p:cNvCxnSpPr>
            <a:stCxn id="10" idx="3"/>
          </p:cNvCxnSpPr>
          <p:nvPr/>
        </p:nvCxnSpPr>
        <p:spPr>
          <a:xfrm flipV="1">
            <a:off x="3307785" y="3900488"/>
            <a:ext cx="1021328" cy="803069"/>
          </a:xfrm>
          <a:prstGeom prst="straightConnector1">
            <a:avLst/>
          </a:prstGeom>
          <a:ln w="38100">
            <a:solidFill>
              <a:srgbClr val="527D7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A2AB9C8F-F245-4F84-B98B-E40E407D6C36}"/>
              </a:ext>
            </a:extLst>
          </p:cNvPr>
          <p:cNvCxnSpPr>
            <a:cxnSpLocks/>
          </p:cNvCxnSpPr>
          <p:nvPr/>
        </p:nvCxnSpPr>
        <p:spPr>
          <a:xfrm flipV="1">
            <a:off x="7700963" y="2863851"/>
            <a:ext cx="1053454" cy="779462"/>
          </a:xfrm>
          <a:prstGeom prst="straightConnector1">
            <a:avLst/>
          </a:prstGeom>
          <a:ln w="38100">
            <a:solidFill>
              <a:srgbClr val="527D7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"/>
          <p:cNvSpPr txBox="1"/>
          <p:nvPr/>
        </p:nvSpPr>
        <p:spPr>
          <a:xfrm>
            <a:off x="9895882" y="77391"/>
            <a:ext cx="189987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ТЕЗИСЫ</a:t>
            </a:r>
            <a:endParaRPr sz="2400" b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" name="Google Shape;110;p3"/>
          <p:cNvSpPr txBox="1"/>
          <p:nvPr/>
        </p:nvSpPr>
        <p:spPr>
          <a:xfrm>
            <a:off x="11173969" y="6257389"/>
            <a:ext cx="62179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1050"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" name="Google Shape;108;p3">
            <a:extLst>
              <a:ext uri="{FF2B5EF4-FFF2-40B4-BE49-F238E27FC236}">
                <a16:creationId xmlns:a16="http://schemas.microsoft.com/office/drawing/2014/main" id="{85DEA04B-FFD8-4821-A4AF-785D41C52236}"/>
              </a:ext>
            </a:extLst>
          </p:cNvPr>
          <p:cNvSpPr txBox="1"/>
          <p:nvPr/>
        </p:nvSpPr>
        <p:spPr>
          <a:xfrm>
            <a:off x="722376" y="4755149"/>
            <a:ext cx="10853928" cy="815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ОБЪЕКТ РАБОТЫ – </a:t>
            </a:r>
            <a:r>
              <a:rPr lang="ru-RU" sz="2000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программный модуль автоматизированной информационной системы для службы логистики ООО "ИНКОМ"  </a:t>
            </a:r>
            <a:endParaRPr lang="ru-RU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700" dirty="0">
              <a:solidFill>
                <a:srgbClr val="0046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Google Shape;111;p3">
            <a:extLst>
              <a:ext uri="{FF2B5EF4-FFF2-40B4-BE49-F238E27FC236}">
                <a16:creationId xmlns:a16="http://schemas.microsoft.com/office/drawing/2014/main" id="{6E59349A-2CCD-43E2-AEBB-B0EF4A0AEE5B}"/>
              </a:ext>
            </a:extLst>
          </p:cNvPr>
          <p:cNvSpPr txBox="1"/>
          <p:nvPr/>
        </p:nvSpPr>
        <p:spPr>
          <a:xfrm>
            <a:off x="722376" y="1819520"/>
            <a:ext cx="10634472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РАБОТЫ – </a:t>
            </a:r>
            <a:r>
              <a:rPr lang="ru-RU" sz="2000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провести</a:t>
            </a:r>
            <a:r>
              <a:rPr lang="ru-RU" sz="2000" b="1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000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анализ затрат на разработку программного модуля автоматизированной информационной системы для службы логистики ООО "ИНКОМ" и определение себестоимости</a:t>
            </a:r>
            <a:endParaRPr sz="900" dirty="0">
              <a:solidFill>
                <a:srgbClr val="0046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" name="Google Shape;112;p3">
            <a:extLst>
              <a:ext uri="{FF2B5EF4-FFF2-40B4-BE49-F238E27FC236}">
                <a16:creationId xmlns:a16="http://schemas.microsoft.com/office/drawing/2014/main" id="{73F55D51-0466-48DE-894A-42B159694F70}"/>
              </a:ext>
            </a:extLst>
          </p:cNvPr>
          <p:cNvSpPr txBox="1"/>
          <p:nvPr/>
        </p:nvSpPr>
        <p:spPr>
          <a:xfrm>
            <a:off x="722376" y="3441222"/>
            <a:ext cx="10451593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ПРЕДМЕТ РАБОТЫ – </a:t>
            </a:r>
            <a:r>
              <a:rPr lang="ru-RU" sz="2000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анализ затрат на разработку программного модуля автоматизированной информационной системы для службы логистики ООО "ИНКОМ"  </a:t>
            </a:r>
            <a:endParaRPr sz="900" dirty="0">
              <a:solidFill>
                <a:srgbClr val="0046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/>
          <p:nvPr/>
        </p:nvSpPr>
        <p:spPr>
          <a:xfrm>
            <a:off x="9979006" y="77391"/>
            <a:ext cx="181675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 sz="2400" b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9" name="Google Shape;119;p4"/>
          <p:cNvSpPr txBox="1"/>
          <p:nvPr/>
        </p:nvSpPr>
        <p:spPr>
          <a:xfrm>
            <a:off x="11173969" y="6257389"/>
            <a:ext cx="62179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endParaRPr sz="1050"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" name="Google Shape;117;p4">
            <a:extLst>
              <a:ext uri="{FF2B5EF4-FFF2-40B4-BE49-F238E27FC236}">
                <a16:creationId xmlns:a16="http://schemas.microsoft.com/office/drawing/2014/main" id="{10E39E4A-8122-4E5F-AD19-F109AB4A2038}"/>
              </a:ext>
            </a:extLst>
          </p:cNvPr>
          <p:cNvSpPr txBox="1"/>
          <p:nvPr/>
        </p:nvSpPr>
        <p:spPr>
          <a:xfrm>
            <a:off x="942865" y="1768434"/>
            <a:ext cx="10306270" cy="4185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indent="-457200">
              <a:buClr>
                <a:srgbClr val="00467A"/>
              </a:buClr>
              <a:buSzPts val="3200"/>
              <a:buFont typeface="Times New Roman"/>
              <a:buAutoNum type="arabicPeriod"/>
            </a:pPr>
            <a:r>
              <a:rPr lang="ru-RU" sz="3200" dirty="0">
                <a:solidFill>
                  <a:srgbClr val="00467A"/>
                </a:solidFill>
                <a:latin typeface="Times New Roman"/>
                <a:cs typeface="Times New Roman"/>
                <a:sym typeface="Times New Roman"/>
              </a:rPr>
              <a:t>Проанализировать </a:t>
            </a:r>
            <a:r>
              <a:rPr lang="ru-RU" sz="3200" dirty="0">
                <a:solidFill>
                  <a:srgbClr val="00467A"/>
                </a:solidFill>
                <a:latin typeface="Times New Roman"/>
                <a:cs typeface="Times New Roman"/>
              </a:rPr>
              <a:t>потребности службы логистики ООО «ИНКОМ»;</a:t>
            </a:r>
            <a:endParaRPr sz="3200" dirty="0">
              <a:solidFill>
                <a:srgbClr val="00467A"/>
              </a:solidFill>
              <a:latin typeface="Times New Roman"/>
              <a:cs typeface="Times New Roman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467A"/>
              </a:buClr>
              <a:buSzPts val="3200"/>
              <a:buFont typeface="Times New Roman"/>
              <a:buAutoNum type="arabicPeriod"/>
            </a:pPr>
            <a:r>
              <a:rPr lang="ru-RU" sz="3200" dirty="0">
                <a:solidFill>
                  <a:srgbClr val="00467A"/>
                </a:solidFill>
                <a:latin typeface="Times New Roman"/>
                <a:cs typeface="Times New Roman"/>
                <a:sym typeface="Times New Roman"/>
              </a:rPr>
              <a:t>Спроектировать </a:t>
            </a:r>
            <a:r>
              <a:rPr lang="ru-RU" sz="3200" dirty="0">
                <a:solidFill>
                  <a:srgbClr val="00467A"/>
                </a:solidFill>
                <a:latin typeface="Times New Roman"/>
                <a:cs typeface="Times New Roman"/>
              </a:rPr>
              <a:t>навигационную карту разрабатываемого программного модуля с выделением явной структуры;</a:t>
            </a:r>
            <a:endParaRPr sz="3200" dirty="0">
              <a:solidFill>
                <a:srgbClr val="00467A"/>
              </a:solidFill>
              <a:latin typeface="Times New Roman"/>
              <a:cs typeface="Times New Roman"/>
            </a:endParaRPr>
          </a:p>
          <a:p>
            <a:pPr marL="457200" indent="-457200">
              <a:buClr>
                <a:srgbClr val="00467A"/>
              </a:buClr>
              <a:buSzPts val="3200"/>
              <a:buFont typeface="Times New Roman"/>
              <a:buAutoNum type="arabicPeriod"/>
            </a:pPr>
            <a:r>
              <a:rPr lang="ru-RU" sz="3200" dirty="0">
                <a:solidFill>
                  <a:srgbClr val="00467A"/>
                </a:solidFill>
                <a:latin typeface="Times New Roman"/>
                <a:cs typeface="Times New Roman"/>
              </a:rPr>
              <a:t>Определить затраты на создание информационной системы;</a:t>
            </a: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467A"/>
              </a:buClr>
              <a:buSzPts val="3200"/>
              <a:buFont typeface="Times New Roman"/>
              <a:buAutoNum type="arabicPeriod"/>
            </a:pPr>
            <a:r>
              <a:rPr lang="ru-RU" sz="3200" dirty="0">
                <a:solidFill>
                  <a:srgbClr val="00467A"/>
                </a:solidFill>
                <a:latin typeface="Times New Roman"/>
                <a:cs typeface="Times New Roman"/>
              </a:rPr>
              <a:t>Рассчитать себестоимость программного продукта.</a:t>
            </a:r>
            <a:endParaRPr sz="3200" dirty="0">
              <a:solidFill>
                <a:srgbClr val="00467A"/>
              </a:solidFill>
              <a:latin typeface="Times New Roman"/>
              <a:cs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0046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/>
          <p:cNvSpPr txBox="1"/>
          <p:nvPr/>
        </p:nvSpPr>
        <p:spPr>
          <a:xfrm>
            <a:off x="6315454" y="77391"/>
            <a:ext cx="5480307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СРЕДСТВА РАЗРАБОТКИ</a:t>
            </a:r>
            <a:endParaRPr sz="2400" b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5" name="Google Shape;125;p5"/>
          <p:cNvSpPr txBox="1"/>
          <p:nvPr/>
        </p:nvSpPr>
        <p:spPr>
          <a:xfrm>
            <a:off x="11173969" y="6257389"/>
            <a:ext cx="62179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endParaRPr sz="1050"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Google Shape;126;p5">
            <a:extLst>
              <a:ext uri="{FF2B5EF4-FFF2-40B4-BE49-F238E27FC236}">
                <a16:creationId xmlns:a16="http://schemas.microsoft.com/office/drawing/2014/main" id="{00BD84F5-6F4D-412C-980B-E5791F28C58B}"/>
              </a:ext>
            </a:extLst>
          </p:cNvPr>
          <p:cNvSpPr txBox="1"/>
          <p:nvPr/>
        </p:nvSpPr>
        <p:spPr>
          <a:xfrm>
            <a:off x="566628" y="1584079"/>
            <a:ext cx="5157516" cy="369332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Проектирование</a:t>
            </a:r>
            <a:endParaRPr sz="1800" b="1">
              <a:solidFill>
                <a:srgbClr val="0046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" name="Google Shape;127;p5">
            <a:extLst>
              <a:ext uri="{FF2B5EF4-FFF2-40B4-BE49-F238E27FC236}">
                <a16:creationId xmlns:a16="http://schemas.microsoft.com/office/drawing/2014/main" id="{5451F0F9-81E6-4471-8709-598662CFCC1D}"/>
              </a:ext>
            </a:extLst>
          </p:cNvPr>
          <p:cNvSpPr txBox="1"/>
          <p:nvPr/>
        </p:nvSpPr>
        <p:spPr>
          <a:xfrm>
            <a:off x="6595570" y="1584079"/>
            <a:ext cx="5063029" cy="369332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Разработка</a:t>
            </a:r>
            <a:endParaRPr sz="1800" b="1">
              <a:solidFill>
                <a:srgbClr val="0046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" name="Google Shape;128;p5">
            <a:extLst>
              <a:ext uri="{FF2B5EF4-FFF2-40B4-BE49-F238E27FC236}">
                <a16:creationId xmlns:a16="http://schemas.microsoft.com/office/drawing/2014/main" id="{A9B52CC5-C366-453F-B6E1-63A20FA9F250}"/>
              </a:ext>
            </a:extLst>
          </p:cNvPr>
          <p:cNvSpPr txBox="1"/>
          <p:nvPr/>
        </p:nvSpPr>
        <p:spPr>
          <a:xfrm>
            <a:off x="6595570" y="2221406"/>
            <a:ext cx="5063029" cy="2400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00467A"/>
              </a:buClr>
              <a:buSzPts val="2000"/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00467A"/>
                </a:solidFill>
                <a:latin typeface="Times New Roman"/>
                <a:cs typeface="Times New Roman"/>
              </a:rPr>
              <a:t>1С Предприятие </a:t>
            </a:r>
            <a:r>
              <a:rPr lang="ru-RU" sz="2000" dirty="0">
                <a:solidFill>
                  <a:srgbClr val="00467A"/>
                </a:solidFill>
                <a:latin typeface="Times New Roman"/>
                <a:cs typeface="Times New Roman"/>
                <a:sym typeface="Times New Roman"/>
              </a:rPr>
              <a:t>– </a:t>
            </a:r>
            <a:r>
              <a:rPr lang="ru-RU" sz="2000" dirty="0">
                <a:solidFill>
                  <a:srgbClr val="00467A"/>
                </a:solidFill>
                <a:latin typeface="Times New Roman"/>
                <a:cs typeface="Times New Roman"/>
              </a:rPr>
              <a:t>это программный продукт компании «1С», предназначенный для автоматизации деятельности на предприятии.</a:t>
            </a:r>
          </a:p>
          <a:p>
            <a:pPr marL="342900" lvl="0" indent="-342900">
              <a:lnSpc>
                <a:spcPct val="150000"/>
              </a:lnSpc>
              <a:buClr>
                <a:srgbClr val="00467A"/>
              </a:buClr>
              <a:buSzPts val="2000"/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0046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Язык программирования 1С</a:t>
            </a:r>
            <a:endParaRPr lang="en-US" sz="2000" dirty="0">
              <a:solidFill>
                <a:srgbClr val="0046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" name="Google Shape;129;p5">
            <a:extLst>
              <a:ext uri="{FF2B5EF4-FFF2-40B4-BE49-F238E27FC236}">
                <a16:creationId xmlns:a16="http://schemas.microsoft.com/office/drawing/2014/main" id="{3272E9B7-CD8E-4586-B90A-F330A1F94F9B}"/>
              </a:ext>
            </a:extLst>
          </p:cNvPr>
          <p:cNvSpPr txBox="1"/>
          <p:nvPr/>
        </p:nvSpPr>
        <p:spPr>
          <a:xfrm>
            <a:off x="566628" y="2221406"/>
            <a:ext cx="5157516" cy="133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lvl="0" indent="-285750">
              <a:lnSpc>
                <a:spcPct val="150000"/>
              </a:lnSpc>
              <a:buClr>
                <a:srgbClr val="00467A"/>
              </a:buClr>
              <a:buSzPts val="1800"/>
              <a:buFont typeface="Wingdings" panose="05000000000000000000" pitchFamily="2" charset="2"/>
              <a:buChar char="ü"/>
            </a:pP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DbDisigner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–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онлайн-сервис, предназначенный для проектирования, моделирования информационной системы.</a:t>
            </a:r>
          </a:p>
        </p:txBody>
      </p:sp>
      <p:pic>
        <p:nvPicPr>
          <p:cNvPr id="16" name="Google Shape;128;p9">
            <a:extLst>
              <a:ext uri="{FF2B5EF4-FFF2-40B4-BE49-F238E27FC236}">
                <a16:creationId xmlns:a16="http://schemas.microsoft.com/office/drawing/2014/main" id="{B3B9FDA6-5EE8-4128-8F48-BE63BC0B1B3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64800" y="4050857"/>
            <a:ext cx="1275681" cy="1280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F325CDD-B260-48DC-824B-979FE4D5D7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4992" y="4799243"/>
            <a:ext cx="2144183" cy="12809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1"/>
          <p:cNvSpPr txBox="1"/>
          <p:nvPr/>
        </p:nvSpPr>
        <p:spPr>
          <a:xfrm>
            <a:off x="11173969" y="6257389"/>
            <a:ext cx="62179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r>
            <a:endParaRPr sz="1050" b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" name="Google Shape;138;p6">
            <a:extLst>
              <a:ext uri="{FF2B5EF4-FFF2-40B4-BE49-F238E27FC236}">
                <a16:creationId xmlns:a16="http://schemas.microsoft.com/office/drawing/2014/main" id="{D6284C6F-FA9C-4DC8-850B-88D4AC305A30}"/>
              </a:ext>
            </a:extLst>
          </p:cNvPr>
          <p:cNvSpPr txBox="1"/>
          <p:nvPr/>
        </p:nvSpPr>
        <p:spPr>
          <a:xfrm>
            <a:off x="5223069" y="77391"/>
            <a:ext cx="6572692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ПРОЕКТИРОВАНИЕ ИС</a:t>
            </a:r>
            <a:endParaRPr sz="2400" b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F919D7F-31C1-4310-A35D-D0BA663334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256" t="7519" r="1193" b="4659"/>
          <a:stretch/>
        </p:blipFill>
        <p:spPr>
          <a:xfrm>
            <a:off x="2295832" y="831469"/>
            <a:ext cx="7600336" cy="55889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"/>
          <p:cNvSpPr txBox="1"/>
          <p:nvPr/>
        </p:nvSpPr>
        <p:spPr>
          <a:xfrm>
            <a:off x="4722312" y="81711"/>
            <a:ext cx="7321634" cy="430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r"/>
            <a:r>
              <a:rPr lang="ru-RU" sz="22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ИСХОДНЫЕ ДАННЫЕ ДЛЯ АНАЛИЗА ЗАТРАТ</a:t>
            </a:r>
          </a:p>
        </p:txBody>
      </p:sp>
      <p:sp>
        <p:nvSpPr>
          <p:cNvPr id="139" name="Google Shape;139;p6"/>
          <p:cNvSpPr txBox="1"/>
          <p:nvPr/>
        </p:nvSpPr>
        <p:spPr>
          <a:xfrm>
            <a:off x="11173969" y="6257389"/>
            <a:ext cx="62179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endParaRPr sz="1050" b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887385"/>
              </p:ext>
            </p:extLst>
          </p:nvPr>
        </p:nvGraphicFramePr>
        <p:xfrm>
          <a:off x="1029284" y="1406854"/>
          <a:ext cx="10144685" cy="4850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5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08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88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9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cap="none" dirty="0">
                          <a:solidFill>
                            <a:schemeClr val="lt1"/>
                          </a:solidFill>
                          <a:latin typeface="Times New Roman"/>
                          <a:ea typeface="Calibri"/>
                          <a:cs typeface="Times New Roman"/>
                          <a:sym typeface="Arial"/>
                        </a:rPr>
                        <a:t>Наименование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E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cap="none" dirty="0">
                          <a:solidFill>
                            <a:schemeClr val="lt1"/>
                          </a:solidFill>
                          <a:latin typeface="Times New Roman"/>
                          <a:ea typeface="Calibri"/>
                          <a:cs typeface="Times New Roman"/>
                          <a:sym typeface="Arial"/>
                        </a:rPr>
                        <a:t>Единицы измерения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E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cap="none" dirty="0">
                          <a:solidFill>
                            <a:schemeClr val="lt1"/>
                          </a:solidFill>
                          <a:latin typeface="Times New Roman"/>
                          <a:ea typeface="Calibri"/>
                          <a:cs typeface="Times New Roman"/>
                          <a:sym typeface="Arial"/>
                        </a:rPr>
                        <a:t>Количество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E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14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Период разработки (50 дней)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час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14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разработчиков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14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Часовая тарифная ставка разработчика ПО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руб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200,00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414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Затраты электроэнергии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кВт/ч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0,052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14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Тариф на электроэнергию для физических лиц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руб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3,17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414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Альтернативная заработная плата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руб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40000,00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07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Интернет-услуги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руб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777,00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07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Стоимость используемых средств вычислительной техники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руб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59000,00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751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194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"/>
          <p:cNvSpPr txBox="1"/>
          <p:nvPr/>
        </p:nvSpPr>
        <p:spPr>
          <a:xfrm>
            <a:off x="6352122" y="0"/>
            <a:ext cx="5443639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r"/>
            <a:r>
              <a:rPr lang="ru-RU" sz="20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ЗАТРАТЫ НА РАЗРАБОТКУ И ВНЕДРЕНИЕ ПРОЕКТА </a:t>
            </a:r>
          </a:p>
        </p:txBody>
      </p:sp>
      <p:sp>
        <p:nvSpPr>
          <p:cNvPr id="139" name="Google Shape;139;p6"/>
          <p:cNvSpPr txBox="1"/>
          <p:nvPr/>
        </p:nvSpPr>
        <p:spPr>
          <a:xfrm>
            <a:off x="11173969" y="6257389"/>
            <a:ext cx="62179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r>
            <a:endParaRPr sz="1050" b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625182"/>
              </p:ext>
            </p:extLst>
          </p:nvPr>
        </p:nvGraphicFramePr>
        <p:xfrm>
          <a:off x="1307606" y="1490597"/>
          <a:ext cx="9866363" cy="4334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3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07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46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9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E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статьи расходов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E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Затраты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E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Амортизация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272,00 руб.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Профилактические работы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491,66 руб.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Оплата труда разработчика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40000,00 руб.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Оплата электроэнергии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32,97 руб.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9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Услуги сети Интернет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1554,00 руб.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9144">
                <a:tc gridSpan="2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42 350,63 руб. ≈</a:t>
                      </a:r>
                      <a:r>
                        <a:rPr lang="ru-RU" sz="1800" baseline="0" dirty="0">
                          <a:latin typeface="Times New Roman"/>
                          <a:ea typeface="Calibri"/>
                          <a:cs typeface="Times New Roman"/>
                        </a:rPr>
                        <a:t> 42 тыс. руб.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56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"/>
          <p:cNvSpPr txBox="1"/>
          <p:nvPr/>
        </p:nvSpPr>
        <p:spPr>
          <a:xfrm>
            <a:off x="5847816" y="0"/>
            <a:ext cx="594794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r"/>
            <a:r>
              <a:rPr lang="ru-RU" sz="20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ЭФФЕКТИВНОСТЬ ВНЕДРЕНИЯ ПРОГРАММНОГО МОДУЛЯ </a:t>
            </a:r>
          </a:p>
        </p:txBody>
      </p:sp>
      <p:sp>
        <p:nvSpPr>
          <p:cNvPr id="139" name="Google Shape;139;p6"/>
          <p:cNvSpPr txBox="1"/>
          <p:nvPr/>
        </p:nvSpPr>
        <p:spPr>
          <a:xfrm>
            <a:off x="11173969" y="6257389"/>
            <a:ext cx="62179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r>
            <a:endParaRPr sz="1050" b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F9A561D4-689B-4479-8EC3-E6E2E82CEC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9165582"/>
              </p:ext>
            </p:extLst>
          </p:nvPr>
        </p:nvGraphicFramePr>
        <p:xfrm>
          <a:off x="1839883" y="1031149"/>
          <a:ext cx="8512233" cy="5426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72793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490</Words>
  <Application>Microsoft Office PowerPoint</Application>
  <PresentationFormat>Широкоэкранный</PresentationFormat>
  <Paragraphs>121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Солодовникова Елизавета Ивановна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«РАЗРАБОТКА МОБИЛЬНОГО ПРИЛОЖЕНИЯ  «INTERNET SECURITY» ДЛЯ ПЛАТФОРМЫ IOS С ИСПОЛЬЗОВАНИЕМ ЯЗЫКА ПРОГРАММИРОВАНИЯ SWIFT»</dc:title>
  <dc:creator>Николай Александрович Юнев</dc:creator>
  <cp:lastModifiedBy>Лариса</cp:lastModifiedBy>
  <cp:revision>36</cp:revision>
  <dcterms:created xsi:type="dcterms:W3CDTF">2021-03-12T10:02:12Z</dcterms:created>
  <dcterms:modified xsi:type="dcterms:W3CDTF">2023-05-15T11:53:58Z</dcterms:modified>
</cp:coreProperties>
</file>