
<file path=[Content_Types].xml><?xml version="1.0" encoding="utf-8"?>
<Types xmlns="http://schemas.openxmlformats.org/package/2006/content-types">
  <Default Extension="bmp" ContentType="image/bmp"/>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2" r:id="rId7"/>
    <p:sldId id="261" r:id="rId8"/>
    <p:sldId id="263" r:id="rId9"/>
    <p:sldId id="264" r:id="rId10"/>
    <p:sldId id="266" r:id="rId11"/>
    <p:sldId id="267" r:id="rId12"/>
    <p:sldId id="268" r:id="rId13"/>
    <p:sldId id="269" r:id="rId14"/>
    <p:sldId id="271" r:id="rId15"/>
    <p:sldId id="273" r:id="rId16"/>
    <p:sldId id="272" r:id="rId17"/>
    <p:sldId id="270" r:id="rId18"/>
    <p:sldId id="265"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821"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bmp"/><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bmp"/><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ectangle 15"/>
          <p:cNvSpPr/>
          <p:nvPr/>
        </p:nvSpPr>
        <p:spPr>
          <a:xfrm>
            <a:off x="1" y="0"/>
            <a:ext cx="12192000" cy="6858000"/>
          </a:xfrm>
          <a:prstGeom prst="rect">
            <a:avLst/>
          </a:prstGeom>
          <a:blipFill dpi="0" rotWithShape="1">
            <a:blip r:embed="rId2">
              <a:alphaModFix amt="45000"/>
              <a:duotone>
                <a:schemeClr val="accent2">
                  <a:shade val="45000"/>
                  <a:satMod val="135000"/>
                </a:schemeClr>
                <a:prstClr val="white"/>
              </a:duotone>
            </a:blip>
            <a:srcRect/>
            <a:tile tx="-31750" ty="-120650" sx="100000" sy="100000" flip="xy" algn="tl"/>
          </a:blipFill>
          <a:ln w="19050" cmpd="sng">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tx1"/>
          </a:solidFill>
          <a:ln w="6350" cap="flat" cmpd="sng" algn="ctr">
            <a:solidFill>
              <a:schemeClr val="tx1">
                <a:lumMod val="65000"/>
                <a:lumOff val="35000"/>
              </a:schemeClr>
            </a:solidFill>
            <a:prstDash val="solid"/>
          </a:ln>
          <a:effectLst>
            <a:outerShdw blurRad="63500" algn="ctr" rotWithShape="0">
              <a:prstClr val="black">
                <a:alpha val="40000"/>
              </a:prstClr>
            </a:outerShdw>
            <a:softEdge rad="0"/>
          </a:effectLst>
        </p:spPr>
      </p:sp>
      <p:sp>
        <p:nvSpPr>
          <p:cNvPr id="11" name="Rectangle 10"/>
          <p:cNvSpPr/>
          <p:nvPr/>
        </p:nvSpPr>
        <p:spPr>
          <a:xfrm>
            <a:off x="1447801" y="1411615"/>
            <a:ext cx="9296400" cy="4034770"/>
          </a:xfrm>
          <a:prstGeom prst="rect">
            <a:avLst/>
          </a:prstGeom>
          <a:solidFill>
            <a:schemeClr val="bg2"/>
          </a:solidFill>
          <a:ln w="9525" cap="sq" cmpd="sng" algn="ctr">
            <a:no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solidFill>
                <a:effectLst>
                  <a:outerShdw blurRad="38100" dist="12700" dir="2700000" algn="tl" rotWithShape="0">
                    <a:prstClr val="black">
                      <a:alpha val="40000"/>
                    </a:prstClr>
                  </a:outerShdw>
                </a:effectLst>
                <a:latin typeface="+mj-lt"/>
                <a:ea typeface="+mn-ea"/>
                <a:cs typeface="+mn-cs"/>
              </a:defRPr>
            </a:lvl1pPr>
          </a:lstStyle>
          <a:p>
            <a:r>
              <a:rPr lang="ru-RU"/>
              <a:t>Образец заголовка</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2"/>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7F1DAA3A-2D2A-4E7A-A702-2FC8E7D7AFFB}" type="datetimeFigureOut">
              <a:rPr lang="ru-RU" smtClean="0"/>
              <a:t>14.05.2023</a:t>
            </a:fld>
            <a:endParaRPr lang="ru-RU"/>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tx2"/>
                </a:solidFill>
              </a:defRPr>
            </a:lvl1pPr>
          </a:lstStyle>
          <a:p>
            <a:endParaRPr lang="ru-RU"/>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2"/>
                </a:solidFill>
              </a:defRPr>
            </a:lvl1pPr>
          </a:lstStyle>
          <a:p>
            <a:fld id="{E26065E3-9161-468A-8C52-C25E99CE62AA}" type="slidenum">
              <a:rPr lang="ru-RU" smtClean="0"/>
              <a:t>‹#›</a:t>
            </a:fld>
            <a:endParaRPr lang="ru-RU"/>
          </a:p>
        </p:txBody>
      </p:sp>
    </p:spTree>
    <p:extLst>
      <p:ext uri="{BB962C8B-B14F-4D97-AF65-F5344CB8AC3E}">
        <p14:creationId xmlns:p14="http://schemas.microsoft.com/office/powerpoint/2010/main" val="3563721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fld id="{7F1DAA3A-2D2A-4E7A-A702-2FC8E7D7AFFB}" type="datetimeFigureOut">
              <a:rPr lang="ru-RU" smtClean="0"/>
              <a:t>14.05.2023</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E26065E3-9161-468A-8C52-C25E99CE62AA}" type="slidenum">
              <a:rPr lang="ru-RU" smtClean="0"/>
              <a:t>‹#›</a:t>
            </a:fld>
            <a:endParaRPr lang="ru-RU"/>
          </a:p>
        </p:txBody>
      </p:sp>
    </p:spTree>
    <p:extLst>
      <p:ext uri="{BB962C8B-B14F-4D97-AF65-F5344CB8AC3E}">
        <p14:creationId xmlns:p14="http://schemas.microsoft.com/office/powerpoint/2010/main" val="3368897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fld id="{7F1DAA3A-2D2A-4E7A-A702-2FC8E7D7AFFB}" type="datetimeFigureOut">
              <a:rPr lang="ru-RU" smtClean="0"/>
              <a:t>14.05.2023</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E26065E3-9161-468A-8C52-C25E99CE62AA}" type="slidenum">
              <a:rPr lang="ru-RU" smtClean="0"/>
              <a:t>‹#›</a:t>
            </a:fld>
            <a:endParaRPr lang="ru-RU"/>
          </a:p>
        </p:txBody>
      </p:sp>
    </p:spTree>
    <p:extLst>
      <p:ext uri="{BB962C8B-B14F-4D97-AF65-F5344CB8AC3E}">
        <p14:creationId xmlns:p14="http://schemas.microsoft.com/office/powerpoint/2010/main" val="142158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lvl1pPr>
              <a:defRPr sz="1800"/>
            </a:lvl1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fld id="{7F1DAA3A-2D2A-4E7A-A702-2FC8E7D7AFFB}" type="datetimeFigureOut">
              <a:rPr lang="ru-RU" smtClean="0"/>
              <a:t>14.05.2023</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E26065E3-9161-468A-8C52-C25E99CE62AA}" type="slidenum">
              <a:rPr lang="ru-RU" smtClean="0"/>
              <a:t>‹#›</a:t>
            </a:fld>
            <a:endParaRPr lang="ru-RU"/>
          </a:p>
        </p:txBody>
      </p:sp>
    </p:spTree>
    <p:extLst>
      <p:ext uri="{BB962C8B-B14F-4D97-AF65-F5344CB8AC3E}">
        <p14:creationId xmlns:p14="http://schemas.microsoft.com/office/powerpoint/2010/main" val="3016640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9" name="Rectangle 18"/>
          <p:cNvSpPr/>
          <p:nvPr/>
        </p:nvSpPr>
        <p:spPr>
          <a:xfrm>
            <a:off x="0" y="0"/>
            <a:ext cx="12192000" cy="6858000"/>
          </a:xfrm>
          <a:prstGeom prst="rect">
            <a:avLst/>
          </a:prstGeom>
          <a:blipFill dpi="0" rotWithShape="1">
            <a:blip r:embed="rId2">
              <a:alphaModFix amt="40000"/>
              <a:duotone>
                <a:schemeClr val="accent3">
                  <a:shade val="45000"/>
                  <a:satMod val="135000"/>
                </a:schemeClr>
                <a:prstClr val="white"/>
              </a:duotone>
            </a:blip>
            <a:srcRect/>
            <a:tile tx="-31750" ty="-120650" sx="100000" sy="100000" flip="xy" algn="tl"/>
          </a:blipFill>
          <a:ln w="19050" cmpd="sng">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tx1"/>
          </a:solidFill>
          <a:ln w="6350" cap="flat" cmpd="sng" algn="ctr">
            <a:solidFill>
              <a:schemeClr val="tx1">
                <a:lumMod val="65000"/>
                <a:lumOff val="35000"/>
              </a:schemeClr>
            </a:solidFill>
            <a:prstDash val="solid"/>
          </a:ln>
          <a:effectLst>
            <a:outerShdw blurRad="63500" algn="ctr" rotWithShape="0">
              <a:prstClr val="black">
                <a:alpha val="40000"/>
              </a:prstClr>
            </a:outerShdw>
            <a:softEdge rad="0"/>
          </a:effectLst>
        </p:spPr>
      </p:sp>
      <p:sp>
        <p:nvSpPr>
          <p:cNvPr id="24" name="Rectangle 23"/>
          <p:cNvSpPr/>
          <p:nvPr/>
        </p:nvSpPr>
        <p:spPr>
          <a:xfrm>
            <a:off x="1447801" y="1411615"/>
            <a:ext cx="9296400" cy="4034770"/>
          </a:xfrm>
          <a:prstGeom prst="rect">
            <a:avLst/>
          </a:prstGeom>
          <a:solidFill>
            <a:schemeClr val="bg2"/>
          </a:solidFill>
          <a:ln w="9525" cap="sq" cmpd="sng" algn="ctr">
            <a:noFill/>
            <a:prstDash val="solid"/>
            <a:miter lim="800000"/>
          </a:ln>
          <a:effectLst/>
        </p:spPr>
      </p:sp>
      <p:sp>
        <p:nvSpPr>
          <p:cNvPr id="30" name="Rectangle 29"/>
          <p:cNvSpPr/>
          <p:nvPr/>
        </p:nvSpPr>
        <p:spPr>
          <a:xfrm>
            <a:off x="5135880" y="1267730"/>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b="0" kern="1200" cap="all" spc="-100" baseline="0" dirty="0">
                <a:solidFill>
                  <a:schemeClr val="tx1"/>
                </a:solidFill>
                <a:effectLst>
                  <a:outerShdw blurRad="38100" dist="12700" dir="2700000" algn="tl" rotWithShape="0">
                    <a:prstClr val="black">
                      <a:alpha val="40000"/>
                    </a:prstClr>
                  </a:outerShdw>
                </a:effectLst>
                <a:latin typeface="+mj-lt"/>
                <a:ea typeface="+mn-ea"/>
                <a:cs typeface="+mn-cs"/>
              </a:defRPr>
            </a:lvl1pPr>
          </a:lstStyle>
          <a:p>
            <a:r>
              <a:rPr lang="ru-RU"/>
              <a:t>Образец заголовка</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tx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7F1DAA3A-2D2A-4E7A-A702-2FC8E7D7AFFB}" type="datetimeFigureOut">
              <a:rPr lang="ru-RU" smtClean="0"/>
              <a:t>14.05.2023</a:t>
            </a:fld>
            <a:endParaRPr lang="ru-RU"/>
          </a:p>
        </p:txBody>
      </p:sp>
      <p:sp>
        <p:nvSpPr>
          <p:cNvPr id="5" name="Footer Placeholder 4"/>
          <p:cNvSpPr>
            <a:spLocks noGrp="1"/>
          </p:cNvSpPr>
          <p:nvPr>
            <p:ph type="ftr" sz="quarter" idx="11"/>
          </p:nvPr>
        </p:nvSpPr>
        <p:spPr>
          <a:xfrm>
            <a:off x="1453896" y="5212080"/>
            <a:ext cx="5907024" cy="228600"/>
          </a:xfrm>
        </p:spPr>
        <p:txBody>
          <a:bodyPr/>
          <a:lstStyle>
            <a:lvl1pPr algn="l">
              <a:defRPr>
                <a:solidFill>
                  <a:schemeClr val="tx2"/>
                </a:solidFill>
              </a:defRPr>
            </a:lvl1pPr>
          </a:lstStyle>
          <a:p>
            <a:endParaRPr lang="ru-RU"/>
          </a:p>
        </p:txBody>
      </p:sp>
      <p:sp>
        <p:nvSpPr>
          <p:cNvPr id="6" name="Slide Number Placeholder 5"/>
          <p:cNvSpPr>
            <a:spLocks noGrp="1"/>
          </p:cNvSpPr>
          <p:nvPr>
            <p:ph type="sldNum" sz="quarter" idx="12"/>
          </p:nvPr>
        </p:nvSpPr>
        <p:spPr>
          <a:xfrm>
            <a:off x="8604504" y="5212080"/>
            <a:ext cx="2112264" cy="228600"/>
          </a:xfrm>
        </p:spPr>
        <p:txBody>
          <a:bodyPr/>
          <a:lstStyle>
            <a:lvl1pPr>
              <a:defRPr>
                <a:solidFill>
                  <a:schemeClr val="tx2"/>
                </a:solidFill>
              </a:defRPr>
            </a:lvl1pPr>
          </a:lstStyle>
          <a:p>
            <a:fld id="{E26065E3-9161-468A-8C52-C25E99CE62AA}" type="slidenum">
              <a:rPr lang="ru-RU" smtClean="0"/>
              <a:t>‹#›</a:t>
            </a:fld>
            <a:endParaRPr lang="ru-RU"/>
          </a:p>
        </p:txBody>
      </p:sp>
    </p:spTree>
    <p:extLst>
      <p:ext uri="{BB962C8B-B14F-4D97-AF65-F5344CB8AC3E}">
        <p14:creationId xmlns:p14="http://schemas.microsoft.com/office/powerpoint/2010/main" val="3022433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lvl1pPr>
              <a:defRPr>
                <a:solidFill>
                  <a:schemeClr val="tx2"/>
                </a:solidFill>
              </a:defRPr>
            </a:lvl1pPr>
          </a:lstStyle>
          <a:p>
            <a:fld id="{7F1DAA3A-2D2A-4E7A-A702-2FC8E7D7AFFB}" type="datetimeFigureOut">
              <a:rPr lang="ru-RU" smtClean="0"/>
              <a:t>14.05.2023</a:t>
            </a:fld>
            <a:endParaRPr lang="ru-RU"/>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26065E3-9161-468A-8C52-C25E99CE62AA}" type="slidenum">
              <a:rPr lang="ru-RU" smtClean="0"/>
              <a:t>‹#›</a:t>
            </a:fld>
            <a:endParaRPr lang="ru-RU"/>
          </a:p>
        </p:txBody>
      </p:sp>
    </p:spTree>
    <p:extLst>
      <p:ext uri="{BB962C8B-B14F-4D97-AF65-F5344CB8AC3E}">
        <p14:creationId xmlns:p14="http://schemas.microsoft.com/office/powerpoint/2010/main" val="2640408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lvl1pPr>
              <a:defRPr>
                <a:solidFill>
                  <a:schemeClr val="tx2"/>
                </a:solidFill>
              </a:defRPr>
            </a:lvl1pPr>
          </a:lstStyle>
          <a:p>
            <a:fld id="{7F1DAA3A-2D2A-4E7A-A702-2FC8E7D7AFFB}" type="datetimeFigureOut">
              <a:rPr lang="ru-RU" smtClean="0"/>
              <a:t>14.05.2023</a:t>
            </a:fld>
            <a:endParaRPr lang="ru-RU"/>
          </a:p>
        </p:txBody>
      </p:sp>
      <p:sp>
        <p:nvSpPr>
          <p:cNvPr id="8" name="Footer Placeholder 7"/>
          <p:cNvSpPr>
            <a:spLocks noGrp="1"/>
          </p:cNvSpPr>
          <p:nvPr>
            <p:ph type="ftr" sz="quarter" idx="11"/>
          </p:nvPr>
        </p:nvSpPr>
        <p:spPr/>
        <p:txBody>
          <a:bodyPr/>
          <a:lstStyle>
            <a:lvl1pPr>
              <a:defRPr>
                <a:solidFill>
                  <a:schemeClr val="tx2"/>
                </a:solidFill>
              </a:defRPr>
            </a:lvl1pPr>
          </a:lstStyle>
          <a:p>
            <a:endParaRPr lang="ru-RU"/>
          </a:p>
        </p:txBody>
      </p:sp>
      <p:sp>
        <p:nvSpPr>
          <p:cNvPr id="9" name="Slide Number Placeholder 8"/>
          <p:cNvSpPr>
            <a:spLocks noGrp="1"/>
          </p:cNvSpPr>
          <p:nvPr>
            <p:ph type="sldNum" sz="quarter" idx="12"/>
          </p:nvPr>
        </p:nvSpPr>
        <p:spPr/>
        <p:txBody>
          <a:bodyPr/>
          <a:lstStyle>
            <a:lvl1pPr>
              <a:defRPr>
                <a:solidFill>
                  <a:schemeClr val="tx2"/>
                </a:solidFill>
              </a:defRPr>
            </a:lvl1pPr>
          </a:lstStyle>
          <a:p>
            <a:fld id="{E26065E3-9161-468A-8C52-C25E99CE62AA}" type="slidenum">
              <a:rPr lang="ru-RU" smtClean="0"/>
              <a:t>‹#›</a:t>
            </a:fld>
            <a:endParaRPr lang="ru-RU"/>
          </a:p>
        </p:txBody>
      </p:sp>
    </p:spTree>
    <p:extLst>
      <p:ext uri="{BB962C8B-B14F-4D97-AF65-F5344CB8AC3E}">
        <p14:creationId xmlns:p14="http://schemas.microsoft.com/office/powerpoint/2010/main" val="878745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lvl1pPr>
              <a:defRPr>
                <a:solidFill>
                  <a:schemeClr val="tx2"/>
                </a:solidFill>
              </a:defRPr>
            </a:lvl1pPr>
          </a:lstStyle>
          <a:p>
            <a:fld id="{7F1DAA3A-2D2A-4E7A-A702-2FC8E7D7AFFB}" type="datetimeFigureOut">
              <a:rPr lang="ru-RU" smtClean="0"/>
              <a:t>14.05.2023</a:t>
            </a:fld>
            <a:endParaRPr lang="ru-RU"/>
          </a:p>
        </p:txBody>
      </p:sp>
      <p:sp>
        <p:nvSpPr>
          <p:cNvPr id="4" name="Footer Placeholder 3"/>
          <p:cNvSpPr>
            <a:spLocks noGrp="1"/>
          </p:cNvSpPr>
          <p:nvPr>
            <p:ph type="ftr" sz="quarter" idx="11"/>
          </p:nvPr>
        </p:nvSpPr>
        <p:spPr/>
        <p:txBody>
          <a:bodyPr/>
          <a:lstStyle>
            <a:lvl1pPr>
              <a:defRPr>
                <a:solidFill>
                  <a:schemeClr val="tx2"/>
                </a:solidFill>
              </a:defRPr>
            </a:lvl1pPr>
          </a:lstStyle>
          <a:p>
            <a:endParaRPr lang="ru-RU"/>
          </a:p>
        </p:txBody>
      </p:sp>
      <p:sp>
        <p:nvSpPr>
          <p:cNvPr id="5" name="Slide Number Placeholder 4"/>
          <p:cNvSpPr>
            <a:spLocks noGrp="1"/>
          </p:cNvSpPr>
          <p:nvPr>
            <p:ph type="sldNum" sz="quarter" idx="12"/>
          </p:nvPr>
        </p:nvSpPr>
        <p:spPr/>
        <p:txBody>
          <a:bodyPr/>
          <a:lstStyle>
            <a:lvl1pPr>
              <a:defRPr>
                <a:solidFill>
                  <a:schemeClr val="tx2"/>
                </a:solidFill>
              </a:defRPr>
            </a:lvl1pPr>
          </a:lstStyle>
          <a:p>
            <a:fld id="{E26065E3-9161-468A-8C52-C25E99CE62AA}" type="slidenum">
              <a:rPr lang="ru-RU" smtClean="0"/>
              <a:t>‹#›</a:t>
            </a:fld>
            <a:endParaRPr lang="ru-RU"/>
          </a:p>
        </p:txBody>
      </p:sp>
    </p:spTree>
    <p:extLst>
      <p:ext uri="{BB962C8B-B14F-4D97-AF65-F5344CB8AC3E}">
        <p14:creationId xmlns:p14="http://schemas.microsoft.com/office/powerpoint/2010/main" val="3128708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7F1DAA3A-2D2A-4E7A-A702-2FC8E7D7AFFB}" type="datetimeFigureOut">
              <a:rPr lang="ru-RU" smtClean="0"/>
              <a:t>14.05.2023</a:t>
            </a:fld>
            <a:endParaRPr lang="ru-RU"/>
          </a:p>
        </p:txBody>
      </p:sp>
      <p:sp>
        <p:nvSpPr>
          <p:cNvPr id="3" name="Footer Placeholder 2"/>
          <p:cNvSpPr>
            <a:spLocks noGrp="1"/>
          </p:cNvSpPr>
          <p:nvPr>
            <p:ph type="ftr" sz="quarter" idx="11"/>
          </p:nvPr>
        </p:nvSpPr>
        <p:spPr/>
        <p:txBody>
          <a:bodyPr/>
          <a:lstStyle>
            <a:lvl1pPr>
              <a:defRPr>
                <a:solidFill>
                  <a:schemeClr val="tx2"/>
                </a:solidFill>
              </a:defRPr>
            </a:lvl1pPr>
          </a:lstStyle>
          <a:p>
            <a:endParaRPr lang="ru-RU"/>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E26065E3-9161-468A-8C52-C25E99CE62AA}" type="slidenum">
              <a:rPr lang="ru-RU" smtClean="0"/>
              <a:t>‹#›</a:t>
            </a:fld>
            <a:endParaRPr lang="ru-RU"/>
          </a:p>
        </p:txBody>
      </p:sp>
    </p:spTree>
    <p:extLst>
      <p:ext uri="{BB962C8B-B14F-4D97-AF65-F5344CB8AC3E}">
        <p14:creationId xmlns:p14="http://schemas.microsoft.com/office/powerpoint/2010/main" val="3556648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4" name="Rectangle 13"/>
          <p:cNvSpPr/>
          <p:nvPr/>
        </p:nvSpPr>
        <p:spPr>
          <a:xfrm>
            <a:off x="234693" y="237744"/>
            <a:ext cx="8633081" cy="6382512"/>
          </a:xfrm>
          <a:prstGeom prst="rect">
            <a:avLst/>
          </a:prstGeom>
          <a:solidFill>
            <a:schemeClr val="tx1"/>
          </a:solidFill>
          <a:ln w="6350" cap="flat" cmpd="sng" algn="ctr">
            <a:solidFill>
              <a:schemeClr val="tx1">
                <a:lumMod val="75000"/>
              </a:schemeClr>
            </a:solidFill>
            <a:prstDash val="solid"/>
          </a:ln>
          <a:effectLst>
            <a:softEdge rad="0"/>
          </a:effectLst>
        </p:spPr>
      </p:sp>
      <p:sp>
        <p:nvSpPr>
          <p:cNvPr id="16" name="Rectangle 15"/>
          <p:cNvSpPr/>
          <p:nvPr/>
        </p:nvSpPr>
        <p:spPr>
          <a:xfrm>
            <a:off x="371856" y="374904"/>
            <a:ext cx="8353044" cy="6108192"/>
          </a:xfrm>
          <a:prstGeom prst="rect">
            <a:avLst/>
          </a:prstGeom>
          <a:solidFill>
            <a:schemeClr val="bg2"/>
          </a:solidFill>
          <a:ln w="6350" cap="sq" cmpd="sng" algn="ctr">
            <a:noFill/>
            <a:prstDash val="solid"/>
            <a:miter lim="800000"/>
          </a:ln>
          <a:effectLst/>
        </p:spPr>
      </p:sp>
      <p:sp>
        <p:nvSpPr>
          <p:cNvPr id="15" name="Rectangle 14"/>
          <p:cNvSpPr/>
          <p:nvPr/>
        </p:nvSpPr>
        <p:spPr>
          <a:xfrm>
            <a:off x="9020386" y="237744"/>
            <a:ext cx="2926080" cy="638251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chemeClr val="bg1"/>
                </a:solidFill>
                <a:effectLst/>
                <a:latin typeface="+mj-lt"/>
                <a:ea typeface="+mn-ea"/>
                <a:cs typeface="+mn-cs"/>
              </a:defRPr>
            </a:lvl1pPr>
          </a:lstStyle>
          <a:p>
            <a:r>
              <a:rPr lang="ru-RU"/>
              <a:t>Образец заголовка</a:t>
            </a:r>
            <a:endParaRPr lang="en-US" dirty="0"/>
          </a:p>
        </p:txBody>
      </p:sp>
      <p:sp>
        <p:nvSpPr>
          <p:cNvPr id="3" name="Content Placeholder 2"/>
          <p:cNvSpPr>
            <a:spLocks noGrp="1"/>
          </p:cNvSpPr>
          <p:nvPr>
            <p:ph idx="1"/>
          </p:nvPr>
        </p:nvSpPr>
        <p:spPr>
          <a:xfrm>
            <a:off x="790575" y="704850"/>
            <a:ext cx="7562850" cy="51435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lvl1pPr>
              <a:defRPr>
                <a:solidFill>
                  <a:schemeClr val="tx2"/>
                </a:solidFill>
              </a:defRPr>
            </a:lvl1pPr>
          </a:lstStyle>
          <a:p>
            <a:fld id="{7F1DAA3A-2D2A-4E7A-A702-2FC8E7D7AFFB}" type="datetimeFigureOut">
              <a:rPr lang="ru-RU" smtClean="0"/>
              <a:t>14.05.2023</a:t>
            </a:fld>
            <a:endParaRPr lang="ru-RU"/>
          </a:p>
        </p:txBody>
      </p:sp>
      <p:sp>
        <p:nvSpPr>
          <p:cNvPr id="6" name="Footer Placeholder 5"/>
          <p:cNvSpPr>
            <a:spLocks noGrp="1"/>
          </p:cNvSpPr>
          <p:nvPr>
            <p:ph type="ftr" sz="quarter" idx="11"/>
          </p:nvPr>
        </p:nvSpPr>
        <p:spPr>
          <a:xfrm>
            <a:off x="3439158" y="6214535"/>
            <a:ext cx="5184648" cy="256032"/>
          </a:xfrm>
        </p:spPr>
        <p:txBody>
          <a:bodyPr/>
          <a:lstStyle>
            <a:lvl1pPr algn="r">
              <a:defRPr>
                <a:solidFill>
                  <a:schemeClr val="tx2"/>
                </a:solidFill>
              </a:defRPr>
            </a:lvl1pPr>
          </a:lstStyle>
          <a:p>
            <a:endParaRPr lang="ru-RU"/>
          </a:p>
        </p:txBody>
      </p:sp>
      <p:sp>
        <p:nvSpPr>
          <p:cNvPr id="7" name="Slide Number Placeholder 6"/>
          <p:cNvSpPr>
            <a:spLocks noGrp="1"/>
          </p:cNvSpPr>
          <p:nvPr>
            <p:ph type="sldNum" sz="quarter" idx="12"/>
          </p:nvPr>
        </p:nvSpPr>
        <p:spPr/>
        <p:txBody>
          <a:bodyPr/>
          <a:lstStyle>
            <a:lvl1pPr>
              <a:defRPr>
                <a:solidFill>
                  <a:schemeClr val="bg2"/>
                </a:solidFill>
              </a:defRPr>
            </a:lvl1pPr>
          </a:lstStyle>
          <a:p>
            <a:fld id="{E26065E3-9161-468A-8C52-C25E99CE62AA}" type="slidenum">
              <a:rPr lang="ru-RU" smtClean="0"/>
              <a:t>‹#›</a:t>
            </a:fld>
            <a:endParaRPr lang="ru-RU"/>
          </a:p>
        </p:txBody>
      </p:sp>
      <p:sp>
        <p:nvSpPr>
          <p:cNvPr id="11" name="Rectangle 10"/>
          <p:cNvSpPr/>
          <p:nvPr/>
        </p:nvSpPr>
        <p:spPr>
          <a:xfrm>
            <a:off x="9157546" y="374904"/>
            <a:ext cx="2651760"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27039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tx1"/>
          </a:solidFill>
          <a:ln w="6350" cap="sq">
            <a:solidFill>
              <a:schemeClr val="tx1">
                <a:lumMod val="7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157546" y="374904"/>
            <a:ext cx="2651760" cy="6108192"/>
          </a:xfrm>
          <a:prstGeom prst="rect">
            <a:avLst/>
          </a:prstGeom>
          <a:solidFill>
            <a:schemeClr val="bg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chemeClr val="tx1"/>
                </a:solidFill>
                <a:latin typeface="+mj-lt"/>
              </a:defRPr>
            </a:lvl1pPr>
          </a:lstStyle>
          <a:p>
            <a:r>
              <a:rPr lang="ru-RU"/>
              <a:t>Образец заголовка</a:t>
            </a:r>
            <a:endParaRPr lang="en-US" dirty="0"/>
          </a:p>
        </p:txBody>
      </p:sp>
      <p:sp>
        <p:nvSpPr>
          <p:cNvPr id="3" name="Picture Placeholder 2"/>
          <p:cNvSpPr>
            <a:spLocks noGrp="1" noChangeAspect="1"/>
          </p:cNvSpPr>
          <p:nvPr>
            <p:ph type="pic" idx="1"/>
          </p:nvPr>
        </p:nvSpPr>
        <p:spPr>
          <a:xfrm>
            <a:off x="228599" y="237744"/>
            <a:ext cx="8601076" cy="6382512"/>
          </a:xfrm>
          <a:solidFill>
            <a:srgbClr val="808080"/>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lvl1pPr>
              <a:defRPr>
                <a:solidFill>
                  <a:srgbClr val="FFFFFF"/>
                </a:solidFill>
                <a:effectLst>
                  <a:outerShdw blurRad="19050" dist="6350" dir="2700000" algn="tl" rotWithShape="0">
                    <a:prstClr val="black">
                      <a:alpha val="40000"/>
                    </a:prstClr>
                  </a:outerShdw>
                </a:effectLst>
              </a:defRPr>
            </a:lvl1pPr>
          </a:lstStyle>
          <a:p>
            <a:fld id="{7F1DAA3A-2D2A-4E7A-A702-2FC8E7D7AFFB}" type="datetimeFigureOut">
              <a:rPr lang="ru-RU" smtClean="0"/>
              <a:t>14.05.2023</a:t>
            </a:fld>
            <a:endParaRPr lang="ru-RU"/>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endParaRPr lang="ru-R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26065E3-9161-468A-8C52-C25E99CE62AA}" type="slidenum">
              <a:rPr lang="ru-RU" smtClean="0"/>
              <a:t>‹#›</a:t>
            </a:fld>
            <a:endParaRPr lang="ru-RU"/>
          </a:p>
        </p:txBody>
      </p:sp>
    </p:spTree>
    <p:extLst>
      <p:ext uri="{BB962C8B-B14F-4D97-AF65-F5344CB8AC3E}">
        <p14:creationId xmlns:p14="http://schemas.microsoft.com/office/powerpoint/2010/main" val="11968644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tx1"/>
          </a:solidFill>
          <a:ln w="6350" cap="flat" cmpd="sng" algn="ctr">
            <a:solidFill>
              <a:schemeClr val="tx1">
                <a:lumMod val="75000"/>
              </a:schemeClr>
            </a:solidFill>
            <a:prstDash val="solid"/>
          </a:ln>
          <a:effectLst>
            <a:softEdge rad="0"/>
          </a:effectLst>
        </p:spPr>
      </p:sp>
      <p:sp>
        <p:nvSpPr>
          <p:cNvPr id="8" name="Rectangle 7"/>
          <p:cNvSpPr/>
          <p:nvPr/>
        </p:nvSpPr>
        <p:spPr>
          <a:xfrm>
            <a:off x="371856" y="374904"/>
            <a:ext cx="11448288" cy="6108192"/>
          </a:xfrm>
          <a:prstGeom prst="rect">
            <a:avLst/>
          </a:prstGeom>
          <a:solidFill>
            <a:schemeClr val="bg2"/>
          </a:solidFill>
          <a:ln w="6350" cap="sq" cmpd="sng" algn="ctr">
            <a:no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bg2"/>
                </a:solidFill>
              </a:defRPr>
            </a:lvl1pPr>
          </a:lstStyle>
          <a:p>
            <a:fld id="{7F1DAA3A-2D2A-4E7A-A702-2FC8E7D7AFFB}" type="datetimeFigureOut">
              <a:rPr lang="ru-RU" smtClean="0"/>
              <a:t>14.05.2023</a:t>
            </a:fld>
            <a:endParaRPr lang="ru-RU"/>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bg2"/>
                </a:solidFill>
              </a:defRPr>
            </a:lvl1pPr>
          </a:lstStyle>
          <a:p>
            <a:endParaRPr lang="ru-RU"/>
          </a:p>
        </p:txBody>
      </p:sp>
      <p:sp>
        <p:nvSpPr>
          <p:cNvPr id="6" name="Slide Number Placeholder 5"/>
          <p:cNvSpPr>
            <a:spLocks noGrp="1"/>
          </p:cNvSpPr>
          <p:nvPr>
            <p:ph type="sldNum" sz="quarter" idx="4"/>
          </p:nvPr>
        </p:nvSpPr>
        <p:spPr>
          <a:xfrm>
            <a:off x="10348535" y="6214535"/>
            <a:ext cx="1463040" cy="256032"/>
          </a:xfrm>
          <a:prstGeom prst="rect">
            <a:avLst/>
          </a:prstGeom>
        </p:spPr>
        <p:txBody>
          <a:bodyPr vert="horz" lIns="91440" tIns="45720" rIns="91440" bIns="45720" rtlCol="0" anchor="b"/>
          <a:lstStyle>
            <a:lvl1pPr algn="r">
              <a:defRPr sz="1000">
                <a:solidFill>
                  <a:schemeClr val="bg2"/>
                </a:solidFill>
              </a:defRPr>
            </a:lvl1pPr>
          </a:lstStyle>
          <a:p>
            <a:fld id="{E26065E3-9161-468A-8C52-C25E99CE62AA}" type="slidenum">
              <a:rPr lang="ru-RU" smtClean="0"/>
              <a:t>‹#›</a:t>
            </a:fld>
            <a:endParaRPr lang="ru-RU"/>
          </a:p>
        </p:txBody>
      </p:sp>
    </p:spTree>
    <p:extLst>
      <p:ext uri="{BB962C8B-B14F-4D97-AF65-F5344CB8AC3E}">
        <p14:creationId xmlns:p14="http://schemas.microsoft.com/office/powerpoint/2010/main" val="716786712"/>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lang="en-US" sz="4800" kern="1200" cap="none" spc="0" baseline="0" dirty="0">
          <a:solidFill>
            <a:schemeClr val="tx1"/>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2">
            <a:lumMod val="60000"/>
            <a:lumOff val="40000"/>
          </a:schemeClr>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6pPr>
      <a:lvl7pPr marL="19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7pPr>
      <a:lvl8pPr marL="22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8pPr>
      <a:lvl9pPr marL="25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624FB92-2ECE-45A2-8CBA-27138A445111}"/>
              </a:ext>
            </a:extLst>
          </p:cNvPr>
          <p:cNvSpPr>
            <a:spLocks noGrp="1"/>
          </p:cNvSpPr>
          <p:nvPr>
            <p:ph type="ctrTitle"/>
          </p:nvPr>
        </p:nvSpPr>
        <p:spPr/>
        <p:txBody>
          <a:bodyPr/>
          <a:lstStyle/>
          <a:p>
            <a:r>
              <a:rPr lang="ru-RU" sz="4400" dirty="0"/>
              <a:t>СОВРЕМЕННЫЕ ПОДХОДЫ К ПРОФИЛАКТИКЕ И КОРРЕКЦИИ СТЕРТОЙ ДИЗАРТРИИ</a:t>
            </a:r>
          </a:p>
        </p:txBody>
      </p:sp>
      <p:sp>
        <p:nvSpPr>
          <p:cNvPr id="3" name="Подзаголовок 2">
            <a:extLst>
              <a:ext uri="{FF2B5EF4-FFF2-40B4-BE49-F238E27FC236}">
                <a16:creationId xmlns:a16="http://schemas.microsoft.com/office/drawing/2014/main" id="{41793ADA-F22C-4774-AE4A-A1FEAD399E3D}"/>
              </a:ext>
            </a:extLst>
          </p:cNvPr>
          <p:cNvSpPr>
            <a:spLocks noGrp="1"/>
          </p:cNvSpPr>
          <p:nvPr>
            <p:ph type="subTitle" idx="1"/>
          </p:nvPr>
        </p:nvSpPr>
        <p:spPr/>
        <p:txBody>
          <a:bodyPr/>
          <a:lstStyle/>
          <a:p>
            <a:r>
              <a:rPr lang="ru-RU" dirty="0"/>
              <a:t>Подготовила : учитель-логопед Лаврова А.Ю.</a:t>
            </a:r>
          </a:p>
        </p:txBody>
      </p:sp>
    </p:spTree>
    <p:extLst>
      <p:ext uri="{BB962C8B-B14F-4D97-AF65-F5344CB8AC3E}">
        <p14:creationId xmlns:p14="http://schemas.microsoft.com/office/powerpoint/2010/main" val="3963872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3B5E1F8-F6FB-4429-B258-8DDDBE29DCD2}"/>
              </a:ext>
            </a:extLst>
          </p:cNvPr>
          <p:cNvSpPr>
            <a:spLocks noGrp="1"/>
          </p:cNvSpPr>
          <p:nvPr>
            <p:ph type="title"/>
          </p:nvPr>
        </p:nvSpPr>
        <p:spPr/>
        <p:txBody>
          <a:bodyPr>
            <a:normAutofit fontScale="90000"/>
          </a:bodyPr>
          <a:lstStyle/>
          <a:p>
            <a:pPr algn="ctr"/>
            <a:r>
              <a:rPr lang="ru-RU" dirty="0"/>
              <a:t>. Неврологический статус детей с дизартрией</a:t>
            </a:r>
          </a:p>
        </p:txBody>
      </p:sp>
      <p:sp>
        <p:nvSpPr>
          <p:cNvPr id="3" name="Объект 2">
            <a:extLst>
              <a:ext uri="{FF2B5EF4-FFF2-40B4-BE49-F238E27FC236}">
                <a16:creationId xmlns:a16="http://schemas.microsoft.com/office/drawing/2014/main" id="{49519FA8-270D-43F5-957B-7D698C1F7023}"/>
              </a:ext>
            </a:extLst>
          </p:cNvPr>
          <p:cNvSpPr>
            <a:spLocks noGrp="1"/>
          </p:cNvSpPr>
          <p:nvPr>
            <p:ph idx="1"/>
          </p:nvPr>
        </p:nvSpPr>
        <p:spPr/>
        <p:txBody>
          <a:bodyPr>
            <a:normAutofit fontScale="77500" lnSpcReduction="20000"/>
          </a:bodyPr>
          <a:lstStyle/>
          <a:p>
            <a:r>
              <a:rPr lang="ru-RU" dirty="0"/>
              <a:t>Исследование неврологического статуса детей с дизартрией (со стертой дизартрией) выявляет определенные отклонения в нервной системе, проявляющиеся в форме неярко выраженного преимущественно одностороннего, </a:t>
            </a:r>
            <a:r>
              <a:rPr lang="ru-RU" dirty="0" err="1"/>
              <a:t>гемисиндрома</a:t>
            </a:r>
            <a:r>
              <a:rPr lang="ru-RU" dirty="0"/>
              <a:t>. Паретические симптомы наблюдаются в артикуляционной и общей мускулатуре, что связано с нарушением иннервации лицевого, языкоглоточного или подъязычного нервов.</a:t>
            </a:r>
          </a:p>
          <a:p>
            <a:r>
              <a:rPr lang="ru-RU" dirty="0"/>
              <a:t>В случаях нарушения функций подъязычного нерва отмечается отклонение кончика языка в сторону пареза, ограничивается подвижность в средней части языка. При подъеме кончика языка и средней части языка </a:t>
            </a:r>
            <a:r>
              <a:rPr lang="ru-RU" dirty="0" err="1"/>
              <a:t>зазубно</a:t>
            </a:r>
            <a:r>
              <a:rPr lang="ru-RU" dirty="0"/>
              <a:t> средняя часть его быстро опускается на сторону пареза, обуславливая возникновение боковой струи воздуха.</a:t>
            </a:r>
          </a:p>
          <a:p>
            <a:endParaRPr lang="ru-RU" dirty="0"/>
          </a:p>
          <a:p>
            <a:r>
              <a:rPr lang="ru-RU" dirty="0"/>
              <a:t>У части детей преобладают нарушения функции языкоглоточного нерва. В этих случаях ведущими в симптоматике нарушений являются расстройства фонации, появление назализации, искажение или отсутствие заднеязычных звуков. Часто выявляется нарушение мышечного тонуса. Существенно при дизартрии страдает голос. Он становится хриплым, напряженным или же, наоборот, очень тихим, слабым.</a:t>
            </a:r>
          </a:p>
          <a:p>
            <a:pPr marL="0" indent="0">
              <a:buNone/>
            </a:pPr>
            <a:r>
              <a:rPr lang="ru-RU" b="1" dirty="0"/>
              <a:t>Таким образом, неразборчивая речь при дизартрии обусловлена не только расстройством собственно артикуляции, но и нарушением окраски речи, ее мелодико-интонационной стороны, т. е. нарушением просодики. При дизартрии характерна невыразительность речи, монотонность интонации, назальный оттенок произношения.</a:t>
            </a:r>
          </a:p>
          <a:p>
            <a:endParaRPr lang="ru-RU" dirty="0"/>
          </a:p>
        </p:txBody>
      </p:sp>
    </p:spTree>
    <p:extLst>
      <p:ext uri="{BB962C8B-B14F-4D97-AF65-F5344CB8AC3E}">
        <p14:creationId xmlns:p14="http://schemas.microsoft.com/office/powerpoint/2010/main" val="216194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FEFAE009-0979-443F-B921-81BF21A54663}"/>
              </a:ext>
            </a:extLst>
          </p:cNvPr>
          <p:cNvSpPr>
            <a:spLocks noGrp="1"/>
          </p:cNvSpPr>
          <p:nvPr>
            <p:ph idx="1"/>
          </p:nvPr>
        </p:nvSpPr>
        <p:spPr>
          <a:xfrm>
            <a:off x="447869" y="475861"/>
            <a:ext cx="10677331" cy="5559179"/>
          </a:xfrm>
        </p:spPr>
        <p:txBody>
          <a:bodyPr>
            <a:normAutofit fontScale="62500" lnSpcReduction="20000"/>
          </a:bodyPr>
          <a:lstStyle/>
          <a:p>
            <a:r>
              <a:rPr lang="ru-RU" dirty="0"/>
              <a:t>Исследования Лопатиной Л. В. выявили у детей со стертой дизартрией нарушения иннервации мимической мускулатуры: наличие сглаженности носогубных складок, асимметричность губ, трудности подъема бровей, зажмуривания глаз. Наряду с этим характерными симптомами являются трудности переключения с одного арт. Движения на другое, сниженный объем движений губ и языка; движения губ выполняются не в полном объеме, носят приблизительный характер, наблюдаются трудности в растягивании губ. При выполнении упражнений для языка отмечается избирательная слабость некоторых мышц языка, неточность движений, трудности </a:t>
            </a:r>
            <a:r>
              <a:rPr lang="ru-RU" dirty="0" err="1"/>
              <a:t>распластывания</a:t>
            </a:r>
            <a:r>
              <a:rPr lang="ru-RU" dirty="0"/>
              <a:t> языка, подъема и удержания языка наверху, тремор кончика языка; у некоторой части детей – замедление темпа движений при повторном выполнении задания.</a:t>
            </a:r>
          </a:p>
          <a:p>
            <a:r>
              <a:rPr lang="ru-RU" dirty="0"/>
              <a:t>У многих детей отмечается: быстрое утомление, повышение саливации, наличие гиперкинезов мышцы лица и язычной мускулатуры. В некоторых случаях выявляется отклонение языка – девиация.</a:t>
            </a:r>
          </a:p>
          <a:p>
            <a:r>
              <a:rPr lang="ru-RU" dirty="0"/>
              <a:t>Особенности мимической мускулатуры и артикуляционной моторики у детей со стертой дизартрией свидетельствуют о неврологической симптоматике и связаны с парезами подъязычных и лицевых нервов. Эти нарушения чаще всего не выявляются первично неврологом и могут быть установлены только в процессе тщательного логопедического обследования и динамического наблюдения в ходе коррекционно-логопедической работы.</a:t>
            </a:r>
          </a:p>
          <a:p>
            <a:r>
              <a:rPr lang="ru-RU" dirty="0"/>
              <a:t>Фонетические и просодические нарушения при стертой дизартрии обусловлены </a:t>
            </a:r>
            <a:r>
              <a:rPr lang="ru-RU" dirty="0" err="1"/>
              <a:t>паретичностью</a:t>
            </a:r>
            <a:r>
              <a:rPr lang="ru-RU" dirty="0"/>
              <a:t> или </a:t>
            </a:r>
            <a:r>
              <a:rPr lang="ru-RU" dirty="0" err="1"/>
              <a:t>спастичностью</a:t>
            </a:r>
            <a:r>
              <a:rPr lang="ru-RU" dirty="0"/>
              <a:t> отдельных групп мышц артикуляционного, голосового и дыхательного отдела речевого </a:t>
            </a:r>
            <a:r>
              <a:rPr lang="ru-RU" dirty="0" err="1"/>
              <a:t>аппарата.Вариативность</a:t>
            </a:r>
            <a:r>
              <a:rPr lang="ru-RU" dirty="0"/>
              <a:t> и мозаичность этих нарушений обусловливает разнообразие фонетических и просодических нарушений:</a:t>
            </a:r>
          </a:p>
          <a:p>
            <a:r>
              <a:rPr lang="ru-RU" dirty="0"/>
              <a:t>- межзубное произношение переднеязычных в сочетании с горловым р.</a:t>
            </a:r>
          </a:p>
          <a:p>
            <a:r>
              <a:rPr lang="ru-RU" dirty="0"/>
              <a:t>- боковое произношение свистящих, шипящих и аффрикат;</a:t>
            </a:r>
          </a:p>
          <a:p>
            <a:r>
              <a:rPr lang="ru-RU" dirty="0"/>
              <a:t>- дефект смягчения: объясняется </a:t>
            </a:r>
            <a:r>
              <a:rPr lang="ru-RU" dirty="0" err="1"/>
              <a:t>спастичностью</a:t>
            </a:r>
            <a:r>
              <a:rPr lang="ru-RU" dirty="0"/>
              <a:t> кончика языка и тенденцией его к более передней артикуляции;</a:t>
            </a:r>
          </a:p>
          <a:p>
            <a:r>
              <a:rPr lang="ru-RU" dirty="0"/>
              <a:t>- свистящие </a:t>
            </a:r>
            <a:r>
              <a:rPr lang="ru-RU" dirty="0" err="1"/>
              <a:t>сигматизмы</a:t>
            </a:r>
            <a:r>
              <a:rPr lang="ru-RU" dirty="0"/>
              <a:t>: формируются, когда шипящие из-за </a:t>
            </a:r>
            <a:r>
              <a:rPr lang="ru-RU" dirty="0" err="1"/>
              <a:t>паретичности</a:t>
            </a:r>
            <a:r>
              <a:rPr lang="ru-RU" dirty="0"/>
              <a:t> кончика языка образуются в нижней позиции языка;</a:t>
            </a:r>
          </a:p>
          <a:p>
            <a:r>
              <a:rPr lang="ru-RU" dirty="0"/>
              <a:t>- шипящие </a:t>
            </a:r>
            <a:r>
              <a:rPr lang="ru-RU" dirty="0" err="1"/>
              <a:t>сигматизмы</a:t>
            </a:r>
            <a:r>
              <a:rPr lang="ru-RU" dirty="0"/>
              <a:t>: могут быть объяснены </a:t>
            </a:r>
            <a:r>
              <a:rPr lang="ru-RU" dirty="0" err="1"/>
              <a:t>спастичностью</a:t>
            </a:r>
            <a:r>
              <a:rPr lang="ru-RU" dirty="0"/>
              <a:t> языка, когда язык утолщен и напряжен;</a:t>
            </a:r>
          </a:p>
          <a:p>
            <a:r>
              <a:rPr lang="ru-RU" dirty="0"/>
              <a:t>- дефекты озвончения: их нужно рассматривать как частичное нарушение голоса, фонационные расстройства и другие фонетические нарушения.</a:t>
            </a:r>
          </a:p>
          <a:p>
            <a:r>
              <a:rPr lang="ru-RU" dirty="0"/>
              <a:t>Все перечисленные нарушения звукопроизношения сочетаются с разнообразными фонационными, просодическими и дыхательными нарушениями.</a:t>
            </a:r>
          </a:p>
          <a:p>
            <a:pPr marL="0" indent="0">
              <a:buNone/>
            </a:pPr>
            <a:r>
              <a:rPr lang="ru-RU" sz="1900" b="1" dirty="0"/>
              <a:t>У детей со стертой дизартрией кроме нарушений звукопроизношения отмечаются нарушение голоса и его модуляций, слабость речевого дыхания, выраженные просодические нарушения. Вместе с тем в разной степени нарушаются общая моторика и тонкие дифференцированные движения рук. Выявленные моторная неловкость, недостаточная </a:t>
            </a:r>
            <a:r>
              <a:rPr lang="ru-RU" sz="1900" b="1" dirty="0" err="1"/>
              <a:t>координированность</a:t>
            </a:r>
            <a:r>
              <a:rPr lang="ru-RU" sz="1900" b="1" dirty="0"/>
              <a:t> движений служат причиной отставания формирования навыков самообслуживания, а несформированность тонких дифференцированных движений пальцев рук является причиной трудностей при формировании </a:t>
            </a:r>
            <a:r>
              <a:rPr lang="ru-RU" sz="1900" b="1" dirty="0" err="1"/>
              <a:t>графомоторных</a:t>
            </a:r>
            <a:r>
              <a:rPr lang="ru-RU" sz="1900" b="1" dirty="0"/>
              <a:t> навыков.</a:t>
            </a:r>
          </a:p>
          <a:p>
            <a:endParaRPr lang="ru-RU" dirty="0"/>
          </a:p>
        </p:txBody>
      </p:sp>
    </p:spTree>
    <p:extLst>
      <p:ext uri="{BB962C8B-B14F-4D97-AF65-F5344CB8AC3E}">
        <p14:creationId xmlns:p14="http://schemas.microsoft.com/office/powerpoint/2010/main" val="511071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E8A2A9EE-A498-4C10-9D9C-F68705D1256B}"/>
              </a:ext>
            </a:extLst>
          </p:cNvPr>
          <p:cNvSpPr>
            <a:spLocks noGrp="1"/>
          </p:cNvSpPr>
          <p:nvPr>
            <p:ph idx="1"/>
          </p:nvPr>
        </p:nvSpPr>
        <p:spPr>
          <a:xfrm>
            <a:off x="802433" y="895739"/>
            <a:ext cx="10322767" cy="5139301"/>
          </a:xfrm>
        </p:spPr>
        <p:txBody>
          <a:bodyPr>
            <a:normAutofit/>
          </a:bodyPr>
          <a:lstStyle/>
          <a:p>
            <a:pPr marL="0" indent="0" algn="ctr">
              <a:buNone/>
            </a:pPr>
            <a:r>
              <a:rPr lang="ru-RU" sz="2800" b="1" dirty="0"/>
              <a:t>В ИССЛЕДОВАНИЯХ, ПОСВЯЩЕННЫХ ПРОБЛЕМЕ РЕЧЕВЫХ НАРУШЕНИЙ ПРИ СТЕРТОЙ ДИЗАРТРИИ, ОТМЕЧАЕТСЯ, ЧТО НАРУШЕНИЕ ЗВУКОПРОИЗНОШЕНИЯ И ПРОСОДИКИ ЯВЛЯЮТСЯ СТОЙКИМИ И ВО МНОГИХ СЛУЧАЯХ НЕ ПОДДАЮТСЯ КОРРЕКЦИИ.</a:t>
            </a:r>
          </a:p>
        </p:txBody>
      </p:sp>
    </p:spTree>
    <p:extLst>
      <p:ext uri="{BB962C8B-B14F-4D97-AF65-F5344CB8AC3E}">
        <p14:creationId xmlns:p14="http://schemas.microsoft.com/office/powerpoint/2010/main" val="358159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ACF3DB0-7EAF-4959-8E37-CECEBFF8A0C4}"/>
              </a:ext>
            </a:extLst>
          </p:cNvPr>
          <p:cNvSpPr>
            <a:spLocks noGrp="1"/>
          </p:cNvSpPr>
          <p:nvPr>
            <p:ph type="title"/>
          </p:nvPr>
        </p:nvSpPr>
        <p:spPr/>
        <p:txBody>
          <a:bodyPr>
            <a:noAutofit/>
          </a:bodyPr>
          <a:lstStyle/>
          <a:p>
            <a:pPr algn="ctr"/>
            <a:r>
              <a:rPr lang="ru-RU" sz="3600" dirty="0"/>
              <a:t>Диагностика стертых или минимальных проявлений дизартрии</a:t>
            </a:r>
          </a:p>
        </p:txBody>
      </p:sp>
      <p:sp>
        <p:nvSpPr>
          <p:cNvPr id="3" name="Объект 2">
            <a:extLst>
              <a:ext uri="{FF2B5EF4-FFF2-40B4-BE49-F238E27FC236}">
                <a16:creationId xmlns:a16="http://schemas.microsoft.com/office/drawing/2014/main" id="{5ABE218E-ADA3-4216-8BEA-3F975EDB98C3}"/>
              </a:ext>
            </a:extLst>
          </p:cNvPr>
          <p:cNvSpPr>
            <a:spLocks noGrp="1"/>
          </p:cNvSpPr>
          <p:nvPr>
            <p:ph idx="1"/>
          </p:nvPr>
        </p:nvSpPr>
        <p:spPr>
          <a:xfrm>
            <a:off x="578498" y="2014194"/>
            <a:ext cx="10972800" cy="4321292"/>
          </a:xfrm>
        </p:spPr>
        <p:txBody>
          <a:bodyPr>
            <a:normAutofit fontScale="70000" lnSpcReduction="20000"/>
          </a:bodyPr>
          <a:lstStyle/>
          <a:p>
            <a:r>
              <a:rPr lang="ru-RU" dirty="0"/>
              <a:t>Основные критерии диагностики</a:t>
            </a:r>
          </a:p>
          <a:p>
            <a:r>
              <a:rPr lang="ru-RU" dirty="0"/>
              <a:t>• наличие слабо выраженных, но специфических артикуляционных нарушений в виде ограничения объема наиболее тонких и дифференцированных артикуляционных движений, в частности недостаточность загибания кончика языка вверх, а также асимметричное положение вытянутого вперед языка, его тремор и беспокойство в этом положении, изменения конфигурации;</a:t>
            </a:r>
          </a:p>
          <a:p>
            <a:r>
              <a:rPr lang="ru-RU" dirty="0"/>
              <a:t>• наличие </a:t>
            </a:r>
            <a:r>
              <a:rPr lang="ru-RU" dirty="0" err="1"/>
              <a:t>синкинезий</a:t>
            </a:r>
            <a:r>
              <a:rPr lang="ru-RU" dirty="0"/>
              <a:t> (движение нижней челюсти при движении языка вверх, движений пальцев руки при движениях языка, как правило, сопутствующие движения пальцев правой руки (особенно часто большого пальца);</a:t>
            </a:r>
          </a:p>
          <a:p>
            <a:r>
              <a:rPr lang="ru-RU" dirty="0"/>
              <a:t>• замедленный темп артикуляционных движений;</a:t>
            </a:r>
          </a:p>
          <a:p>
            <a:r>
              <a:rPr lang="ru-RU" dirty="0"/>
              <a:t>• трудность удержания артикуляционной позы;</a:t>
            </a:r>
          </a:p>
          <a:p>
            <a:r>
              <a:rPr lang="ru-RU" dirty="0"/>
              <a:t>• трудность в переключении артикуляционных движений;</a:t>
            </a:r>
          </a:p>
          <a:p>
            <a:r>
              <a:rPr lang="ru-RU" dirty="0"/>
              <a:t>• стойкость нарушений звукопроизношения и трудность автоматизации поставленных звуков;</a:t>
            </a:r>
          </a:p>
          <a:p>
            <a:r>
              <a:rPr lang="ru-RU" dirty="0"/>
              <a:t>• наличие просодических нарушений.</a:t>
            </a:r>
          </a:p>
          <a:p>
            <a:r>
              <a:rPr lang="ru-RU" dirty="0"/>
              <a:t>В ряде случаев для диагностики минимальных проявлений дизартрии помогают функциональные пробы.</a:t>
            </a:r>
          </a:p>
          <a:p>
            <a:r>
              <a:rPr lang="ru-RU" dirty="0"/>
              <a:t>ПРОБА 1. Ребенка просят открыть рот, высунуть язык вперед и удерживать его неподвижно по средней линии и одновременно следить глазами за перемещающимся в боковых направлениях предметом. Проба является положительной и свидетельствует о дизартрии, если в момент движений глаз отмечается некоторое отклонение языка в эту же сторону.</a:t>
            </a:r>
          </a:p>
          <a:p>
            <a:r>
              <a:rPr lang="ru-RU" dirty="0"/>
              <a:t>ПРОБА 2. Ребенка просят выполнять артикуляционные движения языком, положив при этом руки на его шею. При наиболее тонких дифференцированных движениях языка ощущается напряжение шейной мускулатуры, а иногда и видимое движение с закидыванием головы, что свидетельствует о дизартрии.</a:t>
            </a:r>
          </a:p>
          <a:p>
            <a:endParaRPr lang="ru-RU" dirty="0"/>
          </a:p>
        </p:txBody>
      </p:sp>
    </p:spTree>
    <p:extLst>
      <p:ext uri="{BB962C8B-B14F-4D97-AF65-F5344CB8AC3E}">
        <p14:creationId xmlns:p14="http://schemas.microsoft.com/office/powerpoint/2010/main" val="28104851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F8EFE25-BB0F-43C5-894C-D7ADE53DBC39}"/>
              </a:ext>
            </a:extLst>
          </p:cNvPr>
          <p:cNvSpPr>
            <a:spLocks noGrp="1"/>
          </p:cNvSpPr>
          <p:nvPr>
            <p:ph type="title"/>
          </p:nvPr>
        </p:nvSpPr>
        <p:spPr/>
        <p:txBody>
          <a:bodyPr/>
          <a:lstStyle/>
          <a:p>
            <a:pPr algn="ctr"/>
            <a:r>
              <a:rPr lang="ru-RU" dirty="0"/>
              <a:t>Комплексный подход</a:t>
            </a:r>
          </a:p>
        </p:txBody>
      </p:sp>
      <p:sp>
        <p:nvSpPr>
          <p:cNvPr id="3" name="Объект 2">
            <a:extLst>
              <a:ext uri="{FF2B5EF4-FFF2-40B4-BE49-F238E27FC236}">
                <a16:creationId xmlns:a16="http://schemas.microsoft.com/office/drawing/2014/main" id="{EB720B0C-A352-4C4C-8571-E70F9A922658}"/>
              </a:ext>
            </a:extLst>
          </p:cNvPr>
          <p:cNvSpPr>
            <a:spLocks noGrp="1"/>
          </p:cNvSpPr>
          <p:nvPr>
            <p:ph idx="1"/>
          </p:nvPr>
        </p:nvSpPr>
        <p:spPr>
          <a:xfrm>
            <a:off x="559837" y="2103120"/>
            <a:ext cx="10565363" cy="3931920"/>
          </a:xfrm>
        </p:spPr>
        <p:txBody>
          <a:bodyPr/>
          <a:lstStyle/>
          <a:p>
            <a:pPr marL="0" indent="0">
              <a:buNone/>
            </a:pPr>
            <a:r>
              <a:rPr lang="ru-RU" dirty="0"/>
              <a:t>Коррекционная работа с ребенком при стертой дизартрии должна проводиться комплексно. Как правило, в терапии задействованы логопед, невролог и психолог. Такая стратегия позволяет добиться скорейшей положительной динамики, а также закрепить полученный результат.</a:t>
            </a:r>
          </a:p>
          <a:p>
            <a:pPr marL="0" indent="0">
              <a:buNone/>
            </a:pPr>
            <a:endParaRPr lang="ru-RU" dirty="0"/>
          </a:p>
          <a:p>
            <a:pPr marL="0" indent="0">
              <a:buNone/>
            </a:pPr>
            <a:r>
              <a:rPr lang="ru-RU" dirty="0"/>
              <a:t>С медицинской стороны терапии важно добиться стимуляции мозгового кровообращения. Для этого назначаются витаминные комплексы, а также ноотропные средства. Положительно влияют занятия плаванием, лечебные массажи и рефлексотерапия.</a:t>
            </a:r>
          </a:p>
        </p:txBody>
      </p:sp>
    </p:spTree>
    <p:extLst>
      <p:ext uri="{BB962C8B-B14F-4D97-AF65-F5344CB8AC3E}">
        <p14:creationId xmlns:p14="http://schemas.microsoft.com/office/powerpoint/2010/main" val="8664681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9">
            <a:extLst>
              <a:ext uri="{FF2B5EF4-FFF2-40B4-BE49-F238E27FC236}">
                <a16:creationId xmlns:a16="http://schemas.microsoft.com/office/drawing/2014/main" id="{48F8308B-38A6-48BF-9A5F-C361A5024DB3}"/>
              </a:ext>
            </a:extLst>
          </p:cNvPr>
          <p:cNvSpPr>
            <a:spLocks noGrp="1"/>
          </p:cNvSpPr>
          <p:nvPr>
            <p:ph type="title"/>
          </p:nvPr>
        </p:nvSpPr>
        <p:spPr>
          <a:xfrm>
            <a:off x="765243" y="448041"/>
            <a:ext cx="10058400" cy="1371600"/>
          </a:xfrm>
        </p:spPr>
        <p:txBody>
          <a:bodyPr>
            <a:noAutofit/>
          </a:bodyPr>
          <a:lstStyle/>
          <a:p>
            <a:pPr algn="ctr"/>
            <a:r>
              <a:rPr lang="ru-RU" sz="3600" dirty="0"/>
              <a:t>Для устранения стертой дизартрии необходимо комплексное воздействие</a:t>
            </a:r>
          </a:p>
        </p:txBody>
      </p:sp>
      <p:sp>
        <p:nvSpPr>
          <p:cNvPr id="9" name="Скругленный прямоугольник 3">
            <a:extLst>
              <a:ext uri="{FF2B5EF4-FFF2-40B4-BE49-F238E27FC236}">
                <a16:creationId xmlns:a16="http://schemas.microsoft.com/office/drawing/2014/main" id="{DA02E566-6218-47DE-B6A0-51F240F2EB68}"/>
              </a:ext>
            </a:extLst>
          </p:cNvPr>
          <p:cNvSpPr/>
          <p:nvPr/>
        </p:nvSpPr>
        <p:spPr>
          <a:xfrm>
            <a:off x="454739" y="1681351"/>
            <a:ext cx="2765115" cy="813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u="sng" dirty="0">
                <a:latin typeface="+mj-lt"/>
              </a:rPr>
              <a:t>Медицинское воздействие</a:t>
            </a:r>
          </a:p>
          <a:p>
            <a:pPr algn="ctr"/>
            <a:r>
              <a:rPr lang="ru-RU" sz="1200" b="1" i="1" dirty="0">
                <a:latin typeface="+mj-lt"/>
              </a:rPr>
              <a:t>(</a:t>
            </a:r>
            <a:r>
              <a:rPr lang="ru-RU" sz="1200" i="1" dirty="0"/>
              <a:t>определяется неврологом</a:t>
            </a:r>
            <a:r>
              <a:rPr lang="ru-RU" sz="1200" b="1" dirty="0">
                <a:latin typeface="+mj-lt"/>
              </a:rPr>
              <a:t>)</a:t>
            </a:r>
            <a:endParaRPr lang="ru-RU" dirty="0">
              <a:latin typeface="+mj-lt"/>
            </a:endParaRPr>
          </a:p>
        </p:txBody>
      </p:sp>
      <p:sp>
        <p:nvSpPr>
          <p:cNvPr id="11" name="Табличка 10">
            <a:extLst>
              <a:ext uri="{FF2B5EF4-FFF2-40B4-BE49-F238E27FC236}">
                <a16:creationId xmlns:a16="http://schemas.microsoft.com/office/drawing/2014/main" id="{D6449184-89CA-4965-B539-9A5652CE0A05}"/>
              </a:ext>
            </a:extLst>
          </p:cNvPr>
          <p:cNvSpPr/>
          <p:nvPr/>
        </p:nvSpPr>
        <p:spPr>
          <a:xfrm>
            <a:off x="889148" y="2610051"/>
            <a:ext cx="1857388" cy="500066"/>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a:latin typeface="+mj-lt"/>
              </a:rPr>
              <a:t>медикаментозную терапию</a:t>
            </a:r>
          </a:p>
        </p:txBody>
      </p:sp>
      <p:sp>
        <p:nvSpPr>
          <p:cNvPr id="12" name="Табличка 11">
            <a:extLst>
              <a:ext uri="{FF2B5EF4-FFF2-40B4-BE49-F238E27FC236}">
                <a16:creationId xmlns:a16="http://schemas.microsoft.com/office/drawing/2014/main" id="{31D57B6B-8B1F-42D8-9674-A0E9E2672DBB}"/>
              </a:ext>
            </a:extLst>
          </p:cNvPr>
          <p:cNvSpPr/>
          <p:nvPr/>
        </p:nvSpPr>
        <p:spPr>
          <a:xfrm>
            <a:off x="889148" y="3283289"/>
            <a:ext cx="1857388" cy="500066"/>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a:latin typeface="+mj-lt"/>
              </a:rPr>
              <a:t>ЛФК</a:t>
            </a:r>
          </a:p>
        </p:txBody>
      </p:sp>
      <p:sp>
        <p:nvSpPr>
          <p:cNvPr id="13" name="Табличка 12">
            <a:extLst>
              <a:ext uri="{FF2B5EF4-FFF2-40B4-BE49-F238E27FC236}">
                <a16:creationId xmlns:a16="http://schemas.microsoft.com/office/drawing/2014/main" id="{4DB4AD74-921E-4F3D-A79E-450AFBBB0A52}"/>
              </a:ext>
            </a:extLst>
          </p:cNvPr>
          <p:cNvSpPr/>
          <p:nvPr/>
        </p:nvSpPr>
        <p:spPr>
          <a:xfrm>
            <a:off x="889148" y="3879392"/>
            <a:ext cx="1857388" cy="500066"/>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a:latin typeface="+mj-lt"/>
              </a:rPr>
              <a:t>рефлексотерапию</a:t>
            </a:r>
          </a:p>
        </p:txBody>
      </p:sp>
      <p:sp>
        <p:nvSpPr>
          <p:cNvPr id="14" name="Табличка 13">
            <a:extLst>
              <a:ext uri="{FF2B5EF4-FFF2-40B4-BE49-F238E27FC236}">
                <a16:creationId xmlns:a16="http://schemas.microsoft.com/office/drawing/2014/main" id="{5FBCD354-F1DE-48B8-8228-376C153C1327}"/>
              </a:ext>
            </a:extLst>
          </p:cNvPr>
          <p:cNvSpPr/>
          <p:nvPr/>
        </p:nvSpPr>
        <p:spPr>
          <a:xfrm>
            <a:off x="889148" y="4527924"/>
            <a:ext cx="1857388" cy="500066"/>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a:latin typeface="+mj-lt"/>
              </a:rPr>
              <a:t>массаж</a:t>
            </a:r>
          </a:p>
        </p:txBody>
      </p:sp>
      <p:sp>
        <p:nvSpPr>
          <p:cNvPr id="15" name="Табличка 14">
            <a:extLst>
              <a:ext uri="{FF2B5EF4-FFF2-40B4-BE49-F238E27FC236}">
                <a16:creationId xmlns:a16="http://schemas.microsoft.com/office/drawing/2014/main" id="{A2D875B6-3035-47B6-845C-CD55BD9D2FFB}"/>
              </a:ext>
            </a:extLst>
          </p:cNvPr>
          <p:cNvSpPr/>
          <p:nvPr/>
        </p:nvSpPr>
        <p:spPr>
          <a:xfrm>
            <a:off x="889148" y="5096393"/>
            <a:ext cx="1857388" cy="500066"/>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a:latin typeface="+mj-lt"/>
              </a:rPr>
              <a:t>физиотерапию </a:t>
            </a:r>
          </a:p>
        </p:txBody>
      </p:sp>
      <p:sp>
        <p:nvSpPr>
          <p:cNvPr id="16" name="Табличка 15">
            <a:extLst>
              <a:ext uri="{FF2B5EF4-FFF2-40B4-BE49-F238E27FC236}">
                <a16:creationId xmlns:a16="http://schemas.microsoft.com/office/drawing/2014/main" id="{67763A78-E38E-4BFC-8CFD-2D3F3C0541EB}"/>
              </a:ext>
            </a:extLst>
          </p:cNvPr>
          <p:cNvSpPr/>
          <p:nvPr/>
        </p:nvSpPr>
        <p:spPr>
          <a:xfrm>
            <a:off x="889148" y="5712031"/>
            <a:ext cx="1857388" cy="500066"/>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a:latin typeface="+mj-lt"/>
              </a:rPr>
              <a:t>Индивидуальные назначения врача</a:t>
            </a:r>
          </a:p>
        </p:txBody>
      </p:sp>
      <p:sp>
        <p:nvSpPr>
          <p:cNvPr id="17" name="Скругленный прямоугольник 4">
            <a:extLst>
              <a:ext uri="{FF2B5EF4-FFF2-40B4-BE49-F238E27FC236}">
                <a16:creationId xmlns:a16="http://schemas.microsoft.com/office/drawing/2014/main" id="{104EFB0E-2032-421A-8FD1-437655D3610F}"/>
              </a:ext>
            </a:extLst>
          </p:cNvPr>
          <p:cNvSpPr/>
          <p:nvPr/>
        </p:nvSpPr>
        <p:spPr>
          <a:xfrm>
            <a:off x="3555786" y="1676805"/>
            <a:ext cx="3477311" cy="7247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u="sng" dirty="0">
                <a:latin typeface="+mj-lt"/>
              </a:rPr>
              <a:t>Психолого-педагогическое воздействие</a:t>
            </a:r>
          </a:p>
          <a:p>
            <a:pPr algn="ctr"/>
            <a:r>
              <a:rPr lang="ru-RU" sz="1400" b="1" dirty="0">
                <a:latin typeface="+mj-lt"/>
              </a:rPr>
              <a:t>(</a:t>
            </a:r>
            <a:r>
              <a:rPr lang="ru-RU" sz="1200" b="1" dirty="0">
                <a:latin typeface="+mj-lt"/>
              </a:rPr>
              <a:t>дефектологами, психологами, воспитателями</a:t>
            </a:r>
            <a:r>
              <a:rPr lang="ru-RU" sz="2400" b="1" dirty="0"/>
              <a:t>, </a:t>
            </a:r>
            <a:r>
              <a:rPr lang="ru-RU" sz="1400" b="1" dirty="0"/>
              <a:t>родителями</a:t>
            </a:r>
            <a:r>
              <a:rPr lang="ru-RU" sz="1400" b="1" dirty="0">
                <a:latin typeface="+mj-lt"/>
              </a:rPr>
              <a:t>)</a:t>
            </a:r>
          </a:p>
        </p:txBody>
      </p:sp>
      <p:sp>
        <p:nvSpPr>
          <p:cNvPr id="18" name="Скругленный прямоугольник 6">
            <a:extLst>
              <a:ext uri="{FF2B5EF4-FFF2-40B4-BE49-F238E27FC236}">
                <a16:creationId xmlns:a16="http://schemas.microsoft.com/office/drawing/2014/main" id="{244E95E1-453E-48D5-BD71-2352AE469071}"/>
              </a:ext>
            </a:extLst>
          </p:cNvPr>
          <p:cNvSpPr/>
          <p:nvPr/>
        </p:nvSpPr>
        <p:spPr>
          <a:xfrm>
            <a:off x="7645983" y="1676805"/>
            <a:ext cx="3618648" cy="7247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u="sng" dirty="0">
                <a:latin typeface="+mj-lt"/>
              </a:rPr>
              <a:t>Логопедическая работа </a:t>
            </a:r>
          </a:p>
          <a:p>
            <a:pPr algn="ctr"/>
            <a:r>
              <a:rPr lang="ru-RU" sz="1400" dirty="0">
                <a:latin typeface="+mj-lt"/>
              </a:rPr>
              <a:t>(родители, коррекционная работа логопеда)</a:t>
            </a:r>
          </a:p>
        </p:txBody>
      </p:sp>
      <p:sp>
        <p:nvSpPr>
          <p:cNvPr id="19" name="Табличка 18">
            <a:extLst>
              <a:ext uri="{FF2B5EF4-FFF2-40B4-BE49-F238E27FC236}">
                <a16:creationId xmlns:a16="http://schemas.microsoft.com/office/drawing/2014/main" id="{53571A8C-C226-4989-886B-1C019342E04C}"/>
              </a:ext>
            </a:extLst>
          </p:cNvPr>
          <p:cNvSpPr/>
          <p:nvPr/>
        </p:nvSpPr>
        <p:spPr>
          <a:xfrm>
            <a:off x="4133028" y="2462553"/>
            <a:ext cx="2151035" cy="500066"/>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a:latin typeface="+mj-lt"/>
              </a:rPr>
              <a:t>развитие</a:t>
            </a:r>
            <a:r>
              <a:rPr lang="ru-RU" b="1" dirty="0">
                <a:latin typeface="+mj-lt"/>
              </a:rPr>
              <a:t> </a:t>
            </a:r>
            <a:r>
              <a:rPr lang="ru-RU" sz="1100" b="1" dirty="0">
                <a:latin typeface="+mj-lt"/>
              </a:rPr>
              <a:t>сенсорных</a:t>
            </a:r>
            <a:r>
              <a:rPr lang="ru-RU" b="1" dirty="0">
                <a:latin typeface="+mj-lt"/>
              </a:rPr>
              <a:t> </a:t>
            </a:r>
            <a:r>
              <a:rPr lang="ru-RU" sz="1200" b="1" dirty="0">
                <a:latin typeface="+mj-lt"/>
              </a:rPr>
              <a:t>функций</a:t>
            </a:r>
          </a:p>
        </p:txBody>
      </p:sp>
      <p:sp>
        <p:nvSpPr>
          <p:cNvPr id="20" name="Табличка 19">
            <a:extLst>
              <a:ext uri="{FF2B5EF4-FFF2-40B4-BE49-F238E27FC236}">
                <a16:creationId xmlns:a16="http://schemas.microsoft.com/office/drawing/2014/main" id="{10A5C698-48D0-479B-864C-F1F761EF96E5}"/>
              </a:ext>
            </a:extLst>
          </p:cNvPr>
          <p:cNvSpPr/>
          <p:nvPr/>
        </p:nvSpPr>
        <p:spPr>
          <a:xfrm>
            <a:off x="4133028" y="3006536"/>
            <a:ext cx="2151035" cy="500066"/>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a:latin typeface="+mj-lt"/>
              </a:rPr>
              <a:t>уточнение пространственных представлений</a:t>
            </a:r>
          </a:p>
        </p:txBody>
      </p:sp>
      <p:sp>
        <p:nvSpPr>
          <p:cNvPr id="21" name="Табличка 20">
            <a:extLst>
              <a:ext uri="{FF2B5EF4-FFF2-40B4-BE49-F238E27FC236}">
                <a16:creationId xmlns:a16="http://schemas.microsoft.com/office/drawing/2014/main" id="{53D7DDD6-6245-4CB6-8AC6-3B21B2F29938}"/>
              </a:ext>
            </a:extLst>
          </p:cNvPr>
          <p:cNvSpPr/>
          <p:nvPr/>
        </p:nvSpPr>
        <p:spPr>
          <a:xfrm>
            <a:off x="4120058" y="3558199"/>
            <a:ext cx="2151035" cy="500066"/>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a:latin typeface="+mj-lt"/>
              </a:rPr>
              <a:t>формирование конструктивного праксиса</a:t>
            </a:r>
          </a:p>
        </p:txBody>
      </p:sp>
      <p:sp>
        <p:nvSpPr>
          <p:cNvPr id="22" name="Табличка 21">
            <a:extLst>
              <a:ext uri="{FF2B5EF4-FFF2-40B4-BE49-F238E27FC236}">
                <a16:creationId xmlns:a16="http://schemas.microsoft.com/office/drawing/2014/main" id="{8DA87383-313D-4F34-8093-4667AF9D64EA}"/>
              </a:ext>
            </a:extLst>
          </p:cNvPr>
          <p:cNvSpPr/>
          <p:nvPr/>
        </p:nvSpPr>
        <p:spPr>
          <a:xfrm>
            <a:off x="4133028" y="4088532"/>
            <a:ext cx="2151035" cy="571504"/>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a:latin typeface="+mj-lt"/>
              </a:rPr>
              <a:t>развитие высших корковых функций</a:t>
            </a:r>
          </a:p>
        </p:txBody>
      </p:sp>
      <p:sp>
        <p:nvSpPr>
          <p:cNvPr id="23" name="Табличка 22">
            <a:extLst>
              <a:ext uri="{FF2B5EF4-FFF2-40B4-BE49-F238E27FC236}">
                <a16:creationId xmlns:a16="http://schemas.microsoft.com/office/drawing/2014/main" id="{6F1290FA-68D2-4F14-A24B-0D17652DA829}"/>
              </a:ext>
            </a:extLst>
          </p:cNvPr>
          <p:cNvSpPr/>
          <p:nvPr/>
        </p:nvSpPr>
        <p:spPr>
          <a:xfrm>
            <a:off x="4133029" y="4686940"/>
            <a:ext cx="2151034" cy="571504"/>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050" b="1" dirty="0">
                <a:latin typeface="+mj-lt"/>
              </a:rPr>
              <a:t>формирование тонких дифференцированных движений рук</a:t>
            </a:r>
          </a:p>
        </p:txBody>
      </p:sp>
      <p:sp>
        <p:nvSpPr>
          <p:cNvPr id="24" name="Табличка 23">
            <a:extLst>
              <a:ext uri="{FF2B5EF4-FFF2-40B4-BE49-F238E27FC236}">
                <a16:creationId xmlns:a16="http://schemas.microsoft.com/office/drawing/2014/main" id="{CD31152C-3F24-418E-BA8B-5473D2AA4C75}"/>
              </a:ext>
            </a:extLst>
          </p:cNvPr>
          <p:cNvSpPr/>
          <p:nvPr/>
        </p:nvSpPr>
        <p:spPr>
          <a:xfrm>
            <a:off x="4120058" y="5292230"/>
            <a:ext cx="2151033" cy="571504"/>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050" b="1" dirty="0">
                <a:latin typeface="+mj-lt"/>
              </a:rPr>
              <a:t>формирование познавательной деятельности</a:t>
            </a:r>
          </a:p>
        </p:txBody>
      </p:sp>
      <p:sp>
        <p:nvSpPr>
          <p:cNvPr id="25" name="Табличка 24">
            <a:extLst>
              <a:ext uri="{FF2B5EF4-FFF2-40B4-BE49-F238E27FC236}">
                <a16:creationId xmlns:a16="http://schemas.microsoft.com/office/drawing/2014/main" id="{48639B68-0770-4EFF-B6A0-69AC31870B5C}"/>
              </a:ext>
            </a:extLst>
          </p:cNvPr>
          <p:cNvSpPr/>
          <p:nvPr/>
        </p:nvSpPr>
        <p:spPr>
          <a:xfrm>
            <a:off x="4097360" y="5849491"/>
            <a:ext cx="2238587" cy="642918"/>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a:latin typeface="+mj-lt"/>
              </a:rPr>
              <a:t>психологическую подготовку ребенка к обучению в школе</a:t>
            </a:r>
          </a:p>
        </p:txBody>
      </p:sp>
      <p:sp>
        <p:nvSpPr>
          <p:cNvPr id="26" name="Табличка 25">
            <a:extLst>
              <a:ext uri="{FF2B5EF4-FFF2-40B4-BE49-F238E27FC236}">
                <a16:creationId xmlns:a16="http://schemas.microsoft.com/office/drawing/2014/main" id="{E1F14A10-D911-4BD4-B1EB-CE3DD1A4558E}"/>
              </a:ext>
            </a:extLst>
          </p:cNvPr>
          <p:cNvSpPr/>
          <p:nvPr/>
        </p:nvSpPr>
        <p:spPr>
          <a:xfrm>
            <a:off x="8590859" y="2441947"/>
            <a:ext cx="2071702" cy="571504"/>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900" b="1" dirty="0">
                <a:latin typeface="+mj-lt"/>
              </a:rPr>
              <a:t>Нормализации мышечного тонуса артикуляционного аппарата (массаж)</a:t>
            </a:r>
          </a:p>
        </p:txBody>
      </p:sp>
      <p:sp>
        <p:nvSpPr>
          <p:cNvPr id="29" name="Табличка 28">
            <a:extLst>
              <a:ext uri="{FF2B5EF4-FFF2-40B4-BE49-F238E27FC236}">
                <a16:creationId xmlns:a16="http://schemas.microsoft.com/office/drawing/2014/main" id="{4223F7DA-8CE1-4706-8C42-E2794E69693A}"/>
              </a:ext>
            </a:extLst>
          </p:cNvPr>
          <p:cNvSpPr/>
          <p:nvPr/>
        </p:nvSpPr>
        <p:spPr>
          <a:xfrm>
            <a:off x="8572528" y="2997537"/>
            <a:ext cx="2071702" cy="571504"/>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900" b="1" dirty="0">
                <a:latin typeface="+mj-lt"/>
              </a:rPr>
              <a:t>Упражнения по нормализации моторики артикуляционного аппарата</a:t>
            </a:r>
          </a:p>
        </p:txBody>
      </p:sp>
      <p:sp>
        <p:nvSpPr>
          <p:cNvPr id="30" name="Табличка 29">
            <a:extLst>
              <a:ext uri="{FF2B5EF4-FFF2-40B4-BE49-F238E27FC236}">
                <a16:creationId xmlns:a16="http://schemas.microsoft.com/office/drawing/2014/main" id="{B37FD36F-6EDB-43A2-8CD3-3AF972725C77}"/>
              </a:ext>
            </a:extLst>
          </p:cNvPr>
          <p:cNvSpPr/>
          <p:nvPr/>
        </p:nvSpPr>
        <p:spPr>
          <a:xfrm>
            <a:off x="8577093" y="3558199"/>
            <a:ext cx="2071702" cy="428628"/>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000" b="1" dirty="0">
                <a:latin typeface="+mj-lt"/>
              </a:rPr>
              <a:t>Упражнения по укреплению голоса, дыхания</a:t>
            </a:r>
          </a:p>
        </p:txBody>
      </p:sp>
      <p:sp>
        <p:nvSpPr>
          <p:cNvPr id="31" name="Табличка 30">
            <a:extLst>
              <a:ext uri="{FF2B5EF4-FFF2-40B4-BE49-F238E27FC236}">
                <a16:creationId xmlns:a16="http://schemas.microsoft.com/office/drawing/2014/main" id="{0E6646A6-4272-4504-9D74-2909756F716F}"/>
              </a:ext>
            </a:extLst>
          </p:cNvPr>
          <p:cNvSpPr/>
          <p:nvPr/>
        </p:nvSpPr>
        <p:spPr>
          <a:xfrm>
            <a:off x="8572528" y="4006301"/>
            <a:ext cx="2071702" cy="571504"/>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950" b="1" dirty="0">
                <a:latin typeface="+mj-lt"/>
              </a:rPr>
              <a:t>Специальные упражнения вводятся для улучшения просодики речи</a:t>
            </a:r>
          </a:p>
        </p:txBody>
      </p:sp>
      <p:sp>
        <p:nvSpPr>
          <p:cNvPr id="32" name="Табличка 31">
            <a:extLst>
              <a:ext uri="{FF2B5EF4-FFF2-40B4-BE49-F238E27FC236}">
                <a16:creationId xmlns:a16="http://schemas.microsoft.com/office/drawing/2014/main" id="{F79AFA54-57DB-4849-B49F-443500FBCDAC}"/>
              </a:ext>
            </a:extLst>
          </p:cNvPr>
          <p:cNvSpPr/>
          <p:nvPr/>
        </p:nvSpPr>
        <p:spPr>
          <a:xfrm>
            <a:off x="8590165" y="4609133"/>
            <a:ext cx="2071702" cy="500066"/>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000" b="1" dirty="0">
                <a:latin typeface="+mj-lt"/>
              </a:rPr>
              <a:t>Развитие мелкой моторики рук</a:t>
            </a:r>
          </a:p>
        </p:txBody>
      </p:sp>
      <p:sp>
        <p:nvSpPr>
          <p:cNvPr id="33" name="Табличка 32">
            <a:extLst>
              <a:ext uri="{FF2B5EF4-FFF2-40B4-BE49-F238E27FC236}">
                <a16:creationId xmlns:a16="http://schemas.microsoft.com/office/drawing/2014/main" id="{BB16AEC3-4E32-4C8D-9DE3-B1E69CD6ED5B}"/>
              </a:ext>
            </a:extLst>
          </p:cNvPr>
          <p:cNvSpPr/>
          <p:nvPr/>
        </p:nvSpPr>
        <p:spPr>
          <a:xfrm>
            <a:off x="8625884" y="5140527"/>
            <a:ext cx="2000264" cy="571504"/>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000" b="1" dirty="0">
                <a:latin typeface="+mj-lt"/>
              </a:rPr>
              <a:t>Упражнения при автоматизации и дифференциации звуков</a:t>
            </a:r>
          </a:p>
        </p:txBody>
      </p:sp>
      <p:sp>
        <p:nvSpPr>
          <p:cNvPr id="34" name="Табличка 33">
            <a:extLst>
              <a:ext uri="{FF2B5EF4-FFF2-40B4-BE49-F238E27FC236}">
                <a16:creationId xmlns:a16="http://schemas.microsoft.com/office/drawing/2014/main" id="{EA9FE866-EC26-476F-B43B-8D1A8BC33EB5}"/>
              </a:ext>
            </a:extLst>
          </p:cNvPr>
          <p:cNvSpPr/>
          <p:nvPr/>
        </p:nvSpPr>
        <p:spPr>
          <a:xfrm>
            <a:off x="8572528" y="5735352"/>
            <a:ext cx="2071702" cy="642942"/>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900" b="1" dirty="0">
                <a:latin typeface="+mj-lt"/>
              </a:rPr>
              <a:t>Выработка у ребенка самоконтроля за реализацией произносительных умений и навыков</a:t>
            </a:r>
          </a:p>
        </p:txBody>
      </p:sp>
    </p:spTree>
    <p:extLst>
      <p:ext uri="{BB962C8B-B14F-4D97-AF65-F5344CB8AC3E}">
        <p14:creationId xmlns:p14="http://schemas.microsoft.com/office/powerpoint/2010/main" val="24950389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CF3ABCB-6225-43C0-A7CC-EE12AB113C2A}"/>
              </a:ext>
            </a:extLst>
          </p:cNvPr>
          <p:cNvSpPr>
            <a:spLocks noGrp="1"/>
          </p:cNvSpPr>
          <p:nvPr>
            <p:ph type="title"/>
          </p:nvPr>
        </p:nvSpPr>
        <p:spPr/>
        <p:txBody>
          <a:bodyPr/>
          <a:lstStyle/>
          <a:p>
            <a:pPr algn="ctr"/>
            <a:r>
              <a:rPr lang="ru-RU" dirty="0"/>
              <a:t>Логопед</a:t>
            </a:r>
          </a:p>
        </p:txBody>
      </p:sp>
      <p:sp>
        <p:nvSpPr>
          <p:cNvPr id="3" name="Объект 2">
            <a:extLst>
              <a:ext uri="{FF2B5EF4-FFF2-40B4-BE49-F238E27FC236}">
                <a16:creationId xmlns:a16="http://schemas.microsoft.com/office/drawing/2014/main" id="{C604DFA5-0FD2-4585-A729-57E8C8B9C032}"/>
              </a:ext>
            </a:extLst>
          </p:cNvPr>
          <p:cNvSpPr>
            <a:spLocks noGrp="1"/>
          </p:cNvSpPr>
          <p:nvPr>
            <p:ph idx="1"/>
          </p:nvPr>
        </p:nvSpPr>
        <p:spPr/>
        <p:txBody>
          <a:bodyPr>
            <a:normAutofit lnSpcReduction="10000"/>
          </a:bodyPr>
          <a:lstStyle/>
          <a:p>
            <a:pPr marL="0" indent="0">
              <a:buNone/>
            </a:pPr>
            <a:r>
              <a:rPr lang="ru-RU" dirty="0"/>
              <a:t>Логопедическая работа на начальном этапе заключается в постановке неправильно произносимых звуков – потом этот навык будет доводиться до автоматизма. Нужно быть готовыми к достаточно длительной терапии, которая может превышать 1 год.</a:t>
            </a:r>
          </a:p>
          <a:p>
            <a:pPr marL="0" indent="0">
              <a:buNone/>
            </a:pPr>
            <a:r>
              <a:rPr lang="ru-RU" dirty="0"/>
              <a:t>Специалист использует следующие методики:</a:t>
            </a:r>
          </a:p>
          <a:p>
            <a:pPr algn="ctr"/>
            <a:r>
              <a:rPr lang="ru-RU" dirty="0"/>
              <a:t>Пальчиковая гимнастика. Эти занятия используются для коррекции патологии в дошкольном возрасте. Важно, чтобы упражнения проводились в игровой форме, чтобы малыш не потерял интерес. К примеру, дети могут собирать конструктор, что-то лепить и т.д.</a:t>
            </a:r>
          </a:p>
          <a:p>
            <a:pPr algn="ctr"/>
            <a:r>
              <a:rPr lang="ru-RU" dirty="0"/>
              <a:t>Артикуляционная гимнастика. Она направлена на укрепление мышц. После занятия детям намного легче воспроизводить звуки, правильно используя органы речи.</a:t>
            </a:r>
          </a:p>
          <a:p>
            <a:pPr algn="ctr"/>
            <a:r>
              <a:rPr lang="ru-RU" dirty="0"/>
              <a:t>Дыхательная гимнастика. Упражнения позволяют правильно дышать во время разговора, что делает речь более выразительной.</a:t>
            </a:r>
          </a:p>
        </p:txBody>
      </p:sp>
    </p:spTree>
    <p:extLst>
      <p:ext uri="{BB962C8B-B14F-4D97-AF65-F5344CB8AC3E}">
        <p14:creationId xmlns:p14="http://schemas.microsoft.com/office/powerpoint/2010/main" val="9094509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6A5F14C-580E-4130-AF06-2AEB77686CB0}"/>
              </a:ext>
            </a:extLst>
          </p:cNvPr>
          <p:cNvSpPr>
            <a:spLocks noGrp="1"/>
          </p:cNvSpPr>
          <p:nvPr>
            <p:ph type="title"/>
          </p:nvPr>
        </p:nvSpPr>
        <p:spPr/>
        <p:txBody>
          <a:bodyPr/>
          <a:lstStyle/>
          <a:p>
            <a:pPr algn="ctr"/>
            <a:r>
              <a:rPr lang="ru-RU" dirty="0"/>
              <a:t>Логопедический массаж</a:t>
            </a:r>
          </a:p>
        </p:txBody>
      </p:sp>
      <p:sp>
        <p:nvSpPr>
          <p:cNvPr id="3" name="Объект 2">
            <a:extLst>
              <a:ext uri="{FF2B5EF4-FFF2-40B4-BE49-F238E27FC236}">
                <a16:creationId xmlns:a16="http://schemas.microsoft.com/office/drawing/2014/main" id="{9DA98CAC-A2F5-4A95-B4FA-7601F074B5B5}"/>
              </a:ext>
            </a:extLst>
          </p:cNvPr>
          <p:cNvSpPr>
            <a:spLocks noGrp="1"/>
          </p:cNvSpPr>
          <p:nvPr>
            <p:ph idx="1"/>
          </p:nvPr>
        </p:nvSpPr>
        <p:spPr>
          <a:xfrm>
            <a:off x="709127" y="1679510"/>
            <a:ext cx="10416073" cy="4355530"/>
          </a:xfrm>
        </p:spPr>
        <p:txBody>
          <a:bodyPr>
            <a:normAutofit fontScale="77500" lnSpcReduction="20000"/>
          </a:bodyPr>
          <a:lstStyle/>
          <a:p>
            <a:r>
              <a:rPr lang="ru-RU" dirty="0"/>
              <a:t>Логопедический массаж – активный метод механического воздействия, который изменяет состояние мышц, нервов, кровеносных сосудов и тканей периферического речевого аппарата. Логопедический массаж представляет собой одну из логопедических техник, способствующих нормализации произносительной стороны речи.</a:t>
            </a:r>
          </a:p>
          <a:p>
            <a:r>
              <a:rPr lang="ru-RU" dirty="0"/>
              <a:t>Массаж используется в работе с детьми, у которых диагностированы такие речевые расстройства, как дизартрия, в том числе и ее стертые формы, </a:t>
            </a:r>
            <a:r>
              <a:rPr lang="ru-RU" dirty="0" err="1"/>
              <a:t>ринолалия</a:t>
            </a:r>
            <a:r>
              <a:rPr lang="ru-RU" dirty="0"/>
              <a:t>, заикание, а также нарушения голоса. Логопедический массаж применяется в коррекционной практике во всех случаях, когда имеются нарушения тонуса мышц.</a:t>
            </a:r>
          </a:p>
          <a:p>
            <a:r>
              <a:rPr lang="ru-RU" dirty="0"/>
              <a:t>Логопедический массаж – часть комплексной психолого-педагогической работы, направленной на коррекцию речевых расстройств. И нередко массаж является необходимым условием эффективности логопедического воздействия.</a:t>
            </a:r>
          </a:p>
          <a:p>
            <a:r>
              <a:rPr lang="ru-RU" dirty="0"/>
              <a:t>При преодолении артикуляторных нарушений логопедический массаж проводится наряду с пассивной, пассивно-активной и активной артикуляционной гимнастикой. Эти средства нормализации речевой моторики применяются в логопедической практике давно, однако приемы дифференцированного массажа, а также дифференцированной пассивной и активной гимнастики в логопедической практике до недавнего времени были разработаны недостаточно.</a:t>
            </a:r>
          </a:p>
          <a:p>
            <a:r>
              <a:rPr lang="ru-RU" dirty="0"/>
              <a:t>Расширяя возможности движений речевых мышц, можно рассчитывать на лучшее спонтанное включение этих мышц в артикуляционный процесс, что в свою очередь повысит качество звуковой системы речи. Предлагаются различные способы проведения массажа, пассивных и активных движений в зависимости от характера неврологических расстройств речевых мышц у данного ребенка.</a:t>
            </a:r>
          </a:p>
          <a:p>
            <a:endParaRPr lang="ru-RU" dirty="0"/>
          </a:p>
        </p:txBody>
      </p:sp>
    </p:spTree>
    <p:extLst>
      <p:ext uri="{BB962C8B-B14F-4D97-AF65-F5344CB8AC3E}">
        <p14:creationId xmlns:p14="http://schemas.microsoft.com/office/powerpoint/2010/main" val="36988937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36B47FA-EFD1-4EFB-9969-8EBFE2BFF2DC}"/>
              </a:ext>
            </a:extLst>
          </p:cNvPr>
          <p:cNvSpPr>
            <a:spLocks noGrp="1"/>
          </p:cNvSpPr>
          <p:nvPr>
            <p:ph type="title"/>
          </p:nvPr>
        </p:nvSpPr>
        <p:spPr/>
        <p:txBody>
          <a:bodyPr>
            <a:normAutofit fontScale="90000"/>
          </a:bodyPr>
          <a:lstStyle/>
          <a:p>
            <a:pPr algn="ctr"/>
            <a:r>
              <a:rPr lang="ru-RU" sz="4000" dirty="0"/>
              <a:t>СПИСОК ИСПОЛЬЗУЕМОЙ ЛИТЕРАТУРЫ:</a:t>
            </a:r>
            <a:br>
              <a:rPr lang="ru-RU" sz="4400" dirty="0"/>
            </a:br>
            <a:endParaRPr lang="ru-RU" dirty="0"/>
          </a:p>
        </p:txBody>
      </p:sp>
      <p:sp>
        <p:nvSpPr>
          <p:cNvPr id="3" name="Объект 2">
            <a:extLst>
              <a:ext uri="{FF2B5EF4-FFF2-40B4-BE49-F238E27FC236}">
                <a16:creationId xmlns:a16="http://schemas.microsoft.com/office/drawing/2014/main" id="{C73F2365-3115-4DEE-A54C-90C154926652}"/>
              </a:ext>
            </a:extLst>
          </p:cNvPr>
          <p:cNvSpPr>
            <a:spLocks noGrp="1"/>
          </p:cNvSpPr>
          <p:nvPr>
            <p:ph idx="1"/>
          </p:nvPr>
        </p:nvSpPr>
        <p:spPr>
          <a:xfrm>
            <a:off x="924128" y="1566153"/>
            <a:ext cx="10201072" cy="4468887"/>
          </a:xfrm>
        </p:spPr>
        <p:txBody>
          <a:bodyPr>
            <a:normAutofit fontScale="92500" lnSpcReduction="20000"/>
          </a:bodyPr>
          <a:lstStyle/>
          <a:p>
            <a:pPr marL="0" indent="0">
              <a:buNone/>
            </a:pPr>
            <a:r>
              <a:rPr lang="ru-RU" dirty="0"/>
              <a:t>1. Поваляева М. А. Справочник логопеда.</a:t>
            </a:r>
          </a:p>
          <a:p>
            <a:pPr marL="0" indent="0">
              <a:buNone/>
            </a:pPr>
            <a:r>
              <a:rPr lang="ru-RU" dirty="0"/>
              <a:t>2. Дьякова Е. А. «Логопедический массаж».</a:t>
            </a:r>
          </a:p>
          <a:p>
            <a:pPr marL="0" indent="0">
              <a:buNone/>
            </a:pPr>
            <a:r>
              <a:rPr lang="ru-RU" dirty="0"/>
              <a:t>3. Куликовская Т. А. «Массаж лицевых мышц».</a:t>
            </a:r>
          </a:p>
          <a:p>
            <a:pPr marL="0" indent="0">
              <a:buNone/>
            </a:pPr>
            <a:r>
              <a:rPr lang="ru-RU" dirty="0"/>
              <a:t>4. Новикова Е. В. «Зондовый массаж: коррекция звукопроизношения».</a:t>
            </a:r>
          </a:p>
          <a:p>
            <a:pPr marL="0" indent="0">
              <a:buNone/>
            </a:pPr>
            <a:r>
              <a:rPr lang="ru-RU" dirty="0"/>
              <a:t>5. </a:t>
            </a:r>
            <a:r>
              <a:rPr lang="ru-RU" dirty="0" err="1"/>
              <a:t>Блыскина</a:t>
            </a:r>
            <a:r>
              <a:rPr lang="ru-RU" dirty="0"/>
              <a:t> И. В. Комплексный подход и коррекция речевой патологии у детей. Логопедический массаж. Методическое пособие для педагогов образовательных учреждений.</a:t>
            </a:r>
          </a:p>
          <a:p>
            <a:pPr marL="0" indent="0">
              <a:buNone/>
            </a:pPr>
            <a:r>
              <a:rPr lang="ru-RU" dirty="0"/>
              <a:t>6. </a:t>
            </a:r>
            <a:r>
              <a:rPr lang="ru-RU" dirty="0" err="1"/>
              <a:t>Краузе</a:t>
            </a:r>
            <a:r>
              <a:rPr lang="ru-RU" dirty="0"/>
              <a:t> Е. Н. Логопедический массаж и артикуляционная гимнастика. Практическое пособие.</a:t>
            </a:r>
          </a:p>
          <a:p>
            <a:pPr marL="0" indent="0">
              <a:buNone/>
            </a:pPr>
            <a:r>
              <a:rPr lang="ru-RU" dirty="0"/>
              <a:t>7. Архипова Е. Ф. «Логопедический массаж» (из опыта работы).</a:t>
            </a:r>
          </a:p>
          <a:p>
            <a:pPr marL="0" indent="0">
              <a:buNone/>
            </a:pPr>
            <a:r>
              <a:rPr lang="ru-RU" dirty="0"/>
              <a:t>8. Архипова Е. Ф. «Стертая дизартрия у детей».</a:t>
            </a:r>
          </a:p>
          <a:p>
            <a:pPr marL="0" indent="0">
              <a:buNone/>
            </a:pPr>
            <a:r>
              <a:rPr lang="ru-RU" dirty="0"/>
              <a:t>9. Лопатина Л. В., Серебрякова Н. В. «Преодоление речевых нарушений у дошкольников (коррекция стертой дизартрии).</a:t>
            </a:r>
          </a:p>
          <a:p>
            <a:pPr marL="0" indent="0">
              <a:buNone/>
            </a:pPr>
            <a:r>
              <a:rPr lang="ru-RU" dirty="0"/>
              <a:t>10. «Логопедия» под ред. Волковой Л. С. и Шаховской С. Н. - М.: </a:t>
            </a:r>
            <a:r>
              <a:rPr lang="ru-RU" dirty="0" err="1"/>
              <a:t>Гуманит</a:t>
            </a:r>
            <a:r>
              <a:rPr lang="ru-RU" dirty="0"/>
              <a:t> изд. Центр ВЛАДОС, 1918.</a:t>
            </a:r>
          </a:p>
          <a:p>
            <a:pPr marL="0" indent="0">
              <a:buNone/>
            </a:pPr>
            <a:endParaRPr lang="ru-RU" dirty="0"/>
          </a:p>
          <a:p>
            <a:endParaRPr lang="ru-RU" dirty="0"/>
          </a:p>
        </p:txBody>
      </p:sp>
    </p:spTree>
    <p:extLst>
      <p:ext uri="{BB962C8B-B14F-4D97-AF65-F5344CB8AC3E}">
        <p14:creationId xmlns:p14="http://schemas.microsoft.com/office/powerpoint/2010/main" val="1765505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681166C-FF52-4A7D-BA52-DA520C384181}"/>
              </a:ext>
            </a:extLst>
          </p:cNvPr>
          <p:cNvSpPr>
            <a:spLocks noGrp="1"/>
          </p:cNvSpPr>
          <p:nvPr>
            <p:ph type="title"/>
          </p:nvPr>
        </p:nvSpPr>
        <p:spPr/>
        <p:txBody>
          <a:bodyPr/>
          <a:lstStyle/>
          <a:p>
            <a:pPr algn="ctr"/>
            <a:r>
              <a:rPr lang="ru-RU" dirty="0"/>
              <a:t>СОДЕРЖАНИЕ</a:t>
            </a:r>
          </a:p>
        </p:txBody>
      </p:sp>
      <p:sp>
        <p:nvSpPr>
          <p:cNvPr id="3" name="Объект 2">
            <a:extLst>
              <a:ext uri="{FF2B5EF4-FFF2-40B4-BE49-F238E27FC236}">
                <a16:creationId xmlns:a16="http://schemas.microsoft.com/office/drawing/2014/main" id="{83F8DD18-3BC7-4694-851B-FAC9266A49BA}"/>
              </a:ext>
            </a:extLst>
          </p:cNvPr>
          <p:cNvSpPr>
            <a:spLocks noGrp="1"/>
          </p:cNvSpPr>
          <p:nvPr>
            <p:ph idx="1"/>
          </p:nvPr>
        </p:nvSpPr>
        <p:spPr/>
        <p:txBody>
          <a:bodyPr/>
          <a:lstStyle/>
          <a:p>
            <a:r>
              <a:rPr lang="ru-RU" dirty="0"/>
              <a:t>1. Актуальность проблемы.</a:t>
            </a:r>
          </a:p>
          <a:p>
            <a:r>
              <a:rPr lang="ru-RU" dirty="0"/>
              <a:t>2. Симптоматика стертой дизартрии.</a:t>
            </a:r>
          </a:p>
          <a:p>
            <a:r>
              <a:rPr lang="ru-RU" dirty="0"/>
              <a:t>3. Неврологический статус детей с дизартрией.</a:t>
            </a:r>
          </a:p>
          <a:p>
            <a:r>
              <a:rPr lang="ru-RU" dirty="0"/>
              <a:t>4. Диагностика стертых или минимальных проявлений дизартрии.</a:t>
            </a:r>
          </a:p>
          <a:p>
            <a:r>
              <a:rPr lang="ru-RU" dirty="0"/>
              <a:t>5. Комплексный подход.</a:t>
            </a:r>
          </a:p>
          <a:p>
            <a:r>
              <a:rPr lang="ru-RU" dirty="0"/>
              <a:t>6.Логопедическая работа.</a:t>
            </a:r>
          </a:p>
          <a:p>
            <a:pPr marL="0" indent="0">
              <a:buNone/>
            </a:pPr>
            <a:endParaRPr lang="ru-RU" dirty="0"/>
          </a:p>
        </p:txBody>
      </p:sp>
    </p:spTree>
    <p:extLst>
      <p:ext uri="{BB962C8B-B14F-4D97-AF65-F5344CB8AC3E}">
        <p14:creationId xmlns:p14="http://schemas.microsoft.com/office/powerpoint/2010/main" val="3078676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20F954-2FA7-4F7E-9F12-10EE593D19E7}"/>
              </a:ext>
            </a:extLst>
          </p:cNvPr>
          <p:cNvSpPr>
            <a:spLocks noGrp="1"/>
          </p:cNvSpPr>
          <p:nvPr>
            <p:ph type="title"/>
          </p:nvPr>
        </p:nvSpPr>
        <p:spPr/>
        <p:txBody>
          <a:bodyPr>
            <a:normAutofit fontScale="90000"/>
          </a:bodyPr>
          <a:lstStyle/>
          <a:p>
            <a:pPr algn="ctr"/>
            <a:r>
              <a:rPr lang="ru-RU" dirty="0"/>
              <a:t>Актуальность проблемы</a:t>
            </a:r>
            <a:br>
              <a:rPr lang="ru-RU" dirty="0"/>
            </a:br>
            <a:endParaRPr lang="ru-RU" dirty="0"/>
          </a:p>
        </p:txBody>
      </p:sp>
      <p:sp>
        <p:nvSpPr>
          <p:cNvPr id="3" name="Объект 2">
            <a:extLst>
              <a:ext uri="{FF2B5EF4-FFF2-40B4-BE49-F238E27FC236}">
                <a16:creationId xmlns:a16="http://schemas.microsoft.com/office/drawing/2014/main" id="{41AECCD5-C09D-4D0A-91C6-86CEC682D025}"/>
              </a:ext>
            </a:extLst>
          </p:cNvPr>
          <p:cNvSpPr>
            <a:spLocks noGrp="1"/>
          </p:cNvSpPr>
          <p:nvPr>
            <p:ph idx="1"/>
          </p:nvPr>
        </p:nvSpPr>
        <p:spPr/>
        <p:txBody>
          <a:bodyPr>
            <a:normAutofit fontScale="85000" lnSpcReduction="20000"/>
          </a:bodyPr>
          <a:lstStyle/>
          <a:p>
            <a:r>
              <a:rPr lang="ru-RU" dirty="0"/>
              <a:t>Стертая дизартрия встречается очень часто в логопедической практике. Основные жалобы при стертой дизартрии: невнятная невыразительная речь, плохая дикция, искажение звуков.</a:t>
            </a:r>
          </a:p>
          <a:p>
            <a:r>
              <a:rPr lang="ru-RU" dirty="0"/>
              <a:t>Стертая дизартрия – речевая патология, проявляющаяся в расстройстве фонетического и просодического компонентов речевой функциональной системы и возникающая вследствие невыраженного </a:t>
            </a:r>
            <a:r>
              <a:rPr lang="ru-RU" dirty="0" err="1"/>
              <a:t>микроорганического</a:t>
            </a:r>
            <a:r>
              <a:rPr lang="ru-RU" dirty="0"/>
              <a:t> поражения головного мозга.</a:t>
            </a:r>
          </a:p>
          <a:p>
            <a:r>
              <a:rPr lang="ru-RU" dirty="0"/>
              <a:t>Исследования детей в массовых садах показали, что в старших и подготовительных к школе группах от 40 до 60 % детей имеют отклонения в речевом развитии. Среди наиболее распространенных нарушений – стертая дизартрия. Дети, имеющие стертую дизартрию, нуждаются в длительной, систематической индивидуальной логопедической помощи.</a:t>
            </a:r>
          </a:p>
          <a:p>
            <a:r>
              <a:rPr lang="ru-RU" dirty="0"/>
              <a:t>Стертая дизартрия чаще всего диагностируется после пяти лет. Для раннего выявления стертой дизартрии и правильной организации комплексного воздействия необходимо знать симптомы, характеризующие это нарушение. Анализ анамнестических сведений показывает, что имеют место отклонения во внутриутробном развитии (токсикозы, гипертония, нефропатия и др.); асфиксия новорожденного, стремительные или затяжные роды. В первый год жизни многие наблюдались у невролога, назначалось медикаментозное лечение и массаж. В диагнозе до года стояло ПЭП (перинатальная энцефалопатия). Развитие ребенка после одного года, как правило; у всех бывает благополучным, невропатолог больше не наблюдает этих детей, и ребенок считается здоровым.</a:t>
            </a:r>
          </a:p>
          <a:p>
            <a:endParaRPr lang="ru-RU" dirty="0"/>
          </a:p>
        </p:txBody>
      </p:sp>
    </p:spTree>
    <p:extLst>
      <p:ext uri="{BB962C8B-B14F-4D97-AF65-F5344CB8AC3E}">
        <p14:creationId xmlns:p14="http://schemas.microsoft.com/office/powerpoint/2010/main" val="4126294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8546B5EB-7A33-46D0-85B7-E3E9688CDCC6}"/>
              </a:ext>
            </a:extLst>
          </p:cNvPr>
          <p:cNvSpPr>
            <a:spLocks noGrp="1"/>
          </p:cNvSpPr>
          <p:nvPr>
            <p:ph idx="1"/>
          </p:nvPr>
        </p:nvSpPr>
        <p:spPr>
          <a:xfrm>
            <a:off x="1066800" y="1244704"/>
            <a:ext cx="10058400" cy="3931920"/>
          </a:xfrm>
        </p:spPr>
        <p:txBody>
          <a:bodyPr>
            <a:normAutofit/>
          </a:bodyPr>
          <a:lstStyle/>
          <a:p>
            <a:r>
              <a:rPr lang="ru-RU" sz="2400" b="1" dirty="0"/>
              <a:t>При обследовании  у логопеда, у детей в возрасте 5-6 лет со стертой дизартрией выявляются следующие симптомы: нарушения общей моторики, мелкой моторики рук, патологические особенности в артикуляционном аппарате, нарушение звукопроизношения и просодики.</a:t>
            </a:r>
          </a:p>
        </p:txBody>
      </p:sp>
    </p:spTree>
    <p:extLst>
      <p:ext uri="{BB962C8B-B14F-4D97-AF65-F5344CB8AC3E}">
        <p14:creationId xmlns:p14="http://schemas.microsoft.com/office/powerpoint/2010/main" val="16654697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23A683A-CE2A-4B82-A3DC-1940B3309732}"/>
              </a:ext>
            </a:extLst>
          </p:cNvPr>
          <p:cNvSpPr>
            <a:spLocks noGrp="1"/>
          </p:cNvSpPr>
          <p:nvPr>
            <p:ph type="title"/>
          </p:nvPr>
        </p:nvSpPr>
        <p:spPr/>
        <p:txBody>
          <a:bodyPr>
            <a:normAutofit/>
          </a:bodyPr>
          <a:lstStyle/>
          <a:p>
            <a:pPr algn="ctr"/>
            <a:r>
              <a:rPr lang="ru-RU" sz="4400" dirty="0"/>
              <a:t>Симптоматика стертой дизартрии</a:t>
            </a:r>
            <a:br>
              <a:rPr lang="ru-RU" sz="4400" dirty="0"/>
            </a:br>
            <a:endParaRPr lang="ru-RU" dirty="0"/>
          </a:p>
        </p:txBody>
      </p:sp>
      <p:sp>
        <p:nvSpPr>
          <p:cNvPr id="3" name="Объект 2">
            <a:extLst>
              <a:ext uri="{FF2B5EF4-FFF2-40B4-BE49-F238E27FC236}">
                <a16:creationId xmlns:a16="http://schemas.microsoft.com/office/drawing/2014/main" id="{456CFF99-C170-4C3B-9AE2-6575687CAB19}"/>
              </a:ext>
            </a:extLst>
          </p:cNvPr>
          <p:cNvSpPr>
            <a:spLocks noGrp="1"/>
          </p:cNvSpPr>
          <p:nvPr>
            <p:ph idx="1"/>
          </p:nvPr>
        </p:nvSpPr>
        <p:spPr>
          <a:xfrm>
            <a:off x="746449" y="1324947"/>
            <a:ext cx="10378751" cy="4710093"/>
          </a:xfrm>
        </p:spPr>
        <p:txBody>
          <a:bodyPr>
            <a:normAutofit fontScale="92500" lnSpcReduction="20000"/>
          </a:bodyPr>
          <a:lstStyle/>
          <a:p>
            <a:r>
              <a:rPr lang="ru-RU" dirty="0"/>
              <a:t>Общая моторика</a:t>
            </a:r>
          </a:p>
          <a:p>
            <a:pPr marL="0" indent="0">
              <a:buNone/>
            </a:pPr>
            <a:r>
              <a:rPr lang="ru-RU" dirty="0"/>
              <a:t>Дети со стертой дизартрией </a:t>
            </a:r>
            <a:r>
              <a:rPr lang="ru-RU" dirty="0" err="1"/>
              <a:t>моторно</a:t>
            </a:r>
            <a:r>
              <a:rPr lang="ru-RU" dirty="0"/>
              <a:t> неловки, ограничен объем активных движений, мышцы быстро утомляются при функциональных нагрузках. Неустойчиво стоят на одной какой-либо ноге, не могут попрыгать на одной ноге, пройти по «мостику» и т. д. Плохо подражают при имитации движений. Особенно заметна моторная несостоятельность на физкультурных и музыкальных занятиях, где дети отстают в темпе, ритме движений, а также при переключаемости движений.</a:t>
            </a:r>
          </a:p>
          <a:p>
            <a:r>
              <a:rPr lang="ru-RU" dirty="0"/>
              <a:t>Мелкая моторика рук</a:t>
            </a:r>
          </a:p>
          <a:p>
            <a:pPr marL="0" indent="0">
              <a:buNone/>
            </a:pPr>
            <a:r>
              <a:rPr lang="ru-RU" dirty="0"/>
              <a:t>Дети со стертой </a:t>
            </a:r>
            <a:r>
              <a:rPr lang="ru-RU" dirty="0" err="1"/>
              <a:t>дизартриейпоздно</a:t>
            </a:r>
            <a:r>
              <a:rPr lang="ru-RU" dirty="0"/>
              <a:t> и с трудом овладевают навыками самообслуживания: не могут застегнуть пуговицу, развязать шарф и т. д. На занятиях по рисованию плохо держат карандаш, руки бывают напряжены. Особенно заметна моторная неловкость рук на занятиях по аппликации и с пластилином. В работах по аппликации прослеживаются еще и трудности пространственного расположения элементов. Нарушение тонких дифференцированных движений руками проявляется при выполнении проб-тестов пальцевой гимнастики. Дети затрудняются или просто не могут без посторонней помощи выполнять движения по подражанию, например, «колечки» - поочередно соединить с большим пальцем указательный, средний, безымянный и мизинец и другие упражнения пальцевой гимнастики. Со слов мам, многие дети до 5-6 лет не интересуются играми с конструктором, не умеют играть с мелкими игрушками, не собирают </a:t>
            </a:r>
            <a:r>
              <a:rPr lang="ru-RU" dirty="0" err="1"/>
              <a:t>пазлы</a:t>
            </a:r>
            <a:r>
              <a:rPr lang="ru-RU" dirty="0"/>
              <a:t>.</a:t>
            </a:r>
          </a:p>
          <a:p>
            <a:endParaRPr lang="ru-RU" dirty="0"/>
          </a:p>
        </p:txBody>
      </p:sp>
    </p:spTree>
    <p:extLst>
      <p:ext uri="{BB962C8B-B14F-4D97-AF65-F5344CB8AC3E}">
        <p14:creationId xmlns:p14="http://schemas.microsoft.com/office/powerpoint/2010/main" val="7930592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AB365BC-D6AC-49FB-9BD5-082BDE3ACFB9}"/>
              </a:ext>
            </a:extLst>
          </p:cNvPr>
          <p:cNvSpPr>
            <a:spLocks noGrp="1"/>
          </p:cNvSpPr>
          <p:nvPr>
            <p:ph type="title"/>
          </p:nvPr>
        </p:nvSpPr>
        <p:spPr/>
        <p:txBody>
          <a:bodyPr>
            <a:normAutofit fontScale="90000"/>
          </a:bodyPr>
          <a:lstStyle/>
          <a:p>
            <a:pPr algn="ctr"/>
            <a:r>
              <a:rPr lang="ru-RU" sz="4000" dirty="0"/>
              <a:t>Особенности артикуляционного аппарата</a:t>
            </a:r>
            <a:br>
              <a:rPr lang="ru-RU" dirty="0"/>
            </a:br>
            <a:endParaRPr lang="ru-RU" dirty="0"/>
          </a:p>
        </p:txBody>
      </p:sp>
      <p:sp>
        <p:nvSpPr>
          <p:cNvPr id="3" name="Объект 2">
            <a:extLst>
              <a:ext uri="{FF2B5EF4-FFF2-40B4-BE49-F238E27FC236}">
                <a16:creationId xmlns:a16="http://schemas.microsoft.com/office/drawing/2014/main" id="{E5EE91A3-C357-4C73-8721-8536DC761E70}"/>
              </a:ext>
            </a:extLst>
          </p:cNvPr>
          <p:cNvSpPr>
            <a:spLocks noGrp="1"/>
          </p:cNvSpPr>
          <p:nvPr>
            <p:ph idx="1"/>
          </p:nvPr>
        </p:nvSpPr>
        <p:spPr>
          <a:xfrm>
            <a:off x="802433" y="1819469"/>
            <a:ext cx="10322767" cy="4215571"/>
          </a:xfrm>
        </p:spPr>
        <p:txBody>
          <a:bodyPr/>
          <a:lstStyle/>
          <a:p>
            <a:pPr marL="0" indent="0">
              <a:buNone/>
            </a:pPr>
            <a:r>
              <a:rPr lang="ru-RU" dirty="0"/>
              <a:t>У детей со стертой дизартрией выявляются патологические особенности в артикуляционном аппарате.</a:t>
            </a:r>
          </a:p>
          <a:p>
            <a:pPr marL="0" indent="0">
              <a:buNone/>
            </a:pPr>
            <a:r>
              <a:rPr lang="ru-RU" dirty="0"/>
              <a:t>*</a:t>
            </a:r>
            <a:r>
              <a:rPr lang="ru-RU" dirty="0" err="1"/>
              <a:t>Паретичность</a:t>
            </a:r>
            <a:r>
              <a:rPr lang="ru-RU" dirty="0"/>
              <a:t> мышц органов артикуляции проявляется в следующем: лицо </a:t>
            </a:r>
            <a:r>
              <a:rPr lang="ru-RU" dirty="0" err="1"/>
              <a:t>гипомимично</a:t>
            </a:r>
            <a:r>
              <a:rPr lang="ru-RU" dirty="0"/>
              <a:t>, мышцы лица при пальпации вялые; позу закрытого рта многие дети не удерживают, т. к. нижняя челюсть не фиксируется в приподнятом состоянии из-за вялости жевательной мускулатуры; губы вялые, углы их опущены; во время речи губы остаются вялыми и необходимой лабиализации звуков не производится, что ухудшает просодическую сторону речи. Язык при паретической симптоматике тонкий, находится на дне полости рта, вялый. Кончик языка малоактивный. При функциональных нагрузках (артикуляционных упражнениях) мышечная слабость увеличивается.</a:t>
            </a:r>
          </a:p>
          <a:p>
            <a:endParaRPr lang="ru-RU" dirty="0"/>
          </a:p>
        </p:txBody>
      </p:sp>
    </p:spTree>
    <p:extLst>
      <p:ext uri="{BB962C8B-B14F-4D97-AF65-F5344CB8AC3E}">
        <p14:creationId xmlns:p14="http://schemas.microsoft.com/office/powerpoint/2010/main" val="3969881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5999616E-74FB-4F2E-A653-8A989D901C62}"/>
              </a:ext>
            </a:extLst>
          </p:cNvPr>
          <p:cNvSpPr>
            <a:spLocks noGrp="1"/>
          </p:cNvSpPr>
          <p:nvPr>
            <p:ph idx="1"/>
          </p:nvPr>
        </p:nvSpPr>
        <p:spPr>
          <a:xfrm>
            <a:off x="578498" y="550506"/>
            <a:ext cx="10972800" cy="5812972"/>
          </a:xfrm>
        </p:spPr>
        <p:txBody>
          <a:bodyPr>
            <a:normAutofit fontScale="70000" lnSpcReduction="20000"/>
          </a:bodyPr>
          <a:lstStyle/>
          <a:p>
            <a:pPr marL="0" indent="0">
              <a:buNone/>
            </a:pPr>
            <a:r>
              <a:rPr lang="ru-RU" dirty="0"/>
              <a:t>*</a:t>
            </a:r>
            <a:r>
              <a:rPr lang="ru-RU" dirty="0" err="1"/>
              <a:t>Спастичность</a:t>
            </a:r>
            <a:r>
              <a:rPr lang="ru-RU" dirty="0"/>
              <a:t> мышц органов артикуляции проявляется в следующем: лицо </a:t>
            </a:r>
            <a:r>
              <a:rPr lang="ru-RU" dirty="0" err="1"/>
              <a:t>амимично</a:t>
            </a:r>
            <a:r>
              <a:rPr lang="ru-RU" dirty="0"/>
              <a:t>, мышцы лица при пальпации твердые, </a:t>
            </a:r>
            <a:r>
              <a:rPr lang="ru-RU" dirty="0" err="1"/>
              <a:t>напряженные.Губы</a:t>
            </a:r>
            <a:r>
              <a:rPr lang="ru-RU" dirty="0"/>
              <a:t> у такого ребенка постоянно находятся в полуулыбке: верхняя губа прижимается к деснам. Во время речи губы не принимают участие в артикуляции звуков. Многие дети, у к-</a:t>
            </a:r>
            <a:r>
              <a:rPr lang="ru-RU" dirty="0" err="1"/>
              <a:t>рых</a:t>
            </a:r>
            <a:r>
              <a:rPr lang="ru-RU" dirty="0"/>
              <a:t> отмечается подобная симптоматика, не умеют выполнять артикуляционное упражнение «</a:t>
            </a:r>
            <a:r>
              <a:rPr lang="ru-RU" dirty="0" err="1"/>
              <a:t>трубочка».Язык</a:t>
            </a:r>
            <a:r>
              <a:rPr lang="ru-RU" dirty="0"/>
              <a:t> при спастическом симптоме изменен по форме: толстый, без выраженного кончика, малоподвижный.</a:t>
            </a:r>
          </a:p>
          <a:p>
            <a:pPr marL="0" indent="0">
              <a:buNone/>
            </a:pPr>
            <a:r>
              <a:rPr lang="ru-RU" dirty="0"/>
              <a:t>*Гиперкинезы. При стертой дизартрии проявляются в виде дрожания, тремора языка и голосовых связок. Тремор языка проявляется при функциональных пробах и нагрузках. Например, при задании подержать широкий язык на нижней губе под счет 5-10 язык не может сохранить состояние покоя, появляется дрожание и легкий цианоз (посинение кончика языка, а в некоторых случаях язык крайне беспокойный (по языку прокатываются волны в продольном или поперечном направлении). В этом случае ребенок не может удержать язык вне полости рта. Гиперкинезы языка чаще сочетаются с повышенным тонусом артикуляционного аппарата.</a:t>
            </a:r>
          </a:p>
          <a:p>
            <a:pPr marL="0" indent="0">
              <a:buNone/>
            </a:pPr>
            <a:r>
              <a:rPr lang="ru-RU" dirty="0"/>
              <a:t>*Апраксия. При стертой дизартрии выявляется одновременно в невозможности выполнения каких-либо произвольных движений руками и органами артикуляции. В артикуляционном аппарате апраксия проявляется в невозможности выполнения определенных движений или при переключении от одного движения к другому. Можно наблюдать кинетическую апраксию, когда ребенок не может плавно переходить от одного движения к другому. У других детей отмечается кинестетическая апраксия, когда ребенок производит хаотические движения, «нащупывая» нужную артикуляционную позу.</a:t>
            </a:r>
          </a:p>
          <a:p>
            <a:pPr marL="0" indent="0">
              <a:buNone/>
            </a:pPr>
            <a:r>
              <a:rPr lang="ru-RU" dirty="0"/>
              <a:t>*</a:t>
            </a:r>
            <a:r>
              <a:rPr lang="ru-RU" dirty="0" err="1"/>
              <a:t>Девиация,т</a:t>
            </a:r>
            <a:r>
              <a:rPr lang="ru-RU" dirty="0"/>
              <a:t>. е. отклонения языка от средней линии, проявляется также при артикуляционных пробах, при функциональных нагрузках. Девиация языка сочетается с асимметрией губ при улыбке, со сглаженностью носогубной складки.</a:t>
            </a:r>
          </a:p>
          <a:p>
            <a:pPr marL="0" indent="0">
              <a:buNone/>
            </a:pPr>
            <a:r>
              <a:rPr lang="ru-RU" dirty="0"/>
              <a:t>*</a:t>
            </a:r>
            <a:r>
              <a:rPr lang="ru-RU" dirty="0" err="1"/>
              <a:t>Гиперсаливация</a:t>
            </a:r>
            <a:r>
              <a:rPr lang="ru-RU" dirty="0"/>
              <a:t> (повышенное слюноотделение) определяется лишь во время речи. Дети не справляются с саливацией, не сглатываю слюну, при этом страдают произносительная сторона речи и просодика.</a:t>
            </a:r>
          </a:p>
          <a:p>
            <a:pPr marL="0" indent="0">
              <a:buNone/>
            </a:pPr>
            <a:r>
              <a:rPr lang="ru-RU" sz="2000" b="1" dirty="0"/>
              <a:t>При обследовании моторной функции артикуляционного аппарата у детей со стертой дизартрией отмечается возможность выполнения всех артикуляционных проб, т. е. по заданию дети выполняют все артикуляционные движения – например, надуть щеки, пощелкать языком, улыбнуться, вытянуть губы и т. </a:t>
            </a:r>
            <a:r>
              <a:rPr lang="ru-RU" sz="2000" b="1" dirty="0" err="1"/>
              <a:t>д.При</a:t>
            </a:r>
            <a:r>
              <a:rPr lang="ru-RU" sz="2000" b="1" dirty="0"/>
              <a:t> анализе же качества выполнения этих движений можно отметить: смазанность, нечеткость артикуляции, слабость напряжения мышц, аритмичность, снижение амплитуды движений, кратковременность удерживания определенной позы, снижение объема движений, быструю утомляемость мышц и др. Таким образом, при функциональных нагрузках качество артикуляционных движений резко падает. Это и приводит во время речи к искажению звуков, их смешению и ухудшению в целом просодической стороны речи.</a:t>
            </a:r>
          </a:p>
          <a:p>
            <a:endParaRPr lang="ru-RU" dirty="0"/>
          </a:p>
        </p:txBody>
      </p:sp>
    </p:spTree>
    <p:extLst>
      <p:ext uri="{BB962C8B-B14F-4D97-AF65-F5344CB8AC3E}">
        <p14:creationId xmlns:p14="http://schemas.microsoft.com/office/powerpoint/2010/main" val="36252851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82647BE-4432-497D-95F0-255330096EC7}"/>
              </a:ext>
            </a:extLst>
          </p:cNvPr>
          <p:cNvSpPr>
            <a:spLocks noGrp="1"/>
          </p:cNvSpPr>
          <p:nvPr>
            <p:ph type="title"/>
          </p:nvPr>
        </p:nvSpPr>
        <p:spPr/>
        <p:txBody>
          <a:bodyPr/>
          <a:lstStyle/>
          <a:p>
            <a:pPr algn="ctr"/>
            <a:r>
              <a:rPr lang="ru-RU" dirty="0"/>
              <a:t>Звукопроизношение. </a:t>
            </a:r>
          </a:p>
        </p:txBody>
      </p:sp>
      <p:sp>
        <p:nvSpPr>
          <p:cNvPr id="3" name="Объект 2">
            <a:extLst>
              <a:ext uri="{FF2B5EF4-FFF2-40B4-BE49-F238E27FC236}">
                <a16:creationId xmlns:a16="http://schemas.microsoft.com/office/drawing/2014/main" id="{F13FA307-FC24-4CA5-804A-BBC432D133B9}"/>
              </a:ext>
            </a:extLst>
          </p:cNvPr>
          <p:cNvSpPr>
            <a:spLocks noGrp="1"/>
          </p:cNvSpPr>
          <p:nvPr>
            <p:ph idx="1"/>
          </p:nvPr>
        </p:nvSpPr>
        <p:spPr/>
        <p:txBody>
          <a:bodyPr>
            <a:normAutofit fontScale="85000" lnSpcReduction="10000"/>
          </a:bodyPr>
          <a:lstStyle/>
          <a:p>
            <a:r>
              <a:rPr lang="ru-RU" dirty="0"/>
              <a:t>При первоначальном знакомстве с ребенком звукопроизношение его оценивается как сложная </a:t>
            </a:r>
            <a:r>
              <a:rPr lang="ru-RU" dirty="0" err="1"/>
              <a:t>дислалия</a:t>
            </a:r>
            <a:r>
              <a:rPr lang="ru-RU" dirty="0"/>
              <a:t> или простая </a:t>
            </a:r>
            <a:r>
              <a:rPr lang="ru-RU" dirty="0" err="1"/>
              <a:t>дислалия.При</a:t>
            </a:r>
            <a:r>
              <a:rPr lang="ru-RU" dirty="0"/>
              <a:t> обследовании </a:t>
            </a:r>
            <a:r>
              <a:rPr lang="ru-RU" dirty="0" err="1"/>
              <a:t>звукопроизношениявыявляются</a:t>
            </a:r>
            <a:r>
              <a:rPr lang="ru-RU" dirty="0"/>
              <a:t>: смешение, искажение звуков, замена и отсутствие звуков, т. е. те же варианты, что и при </a:t>
            </a:r>
            <a:r>
              <a:rPr lang="ru-RU" dirty="0" err="1"/>
              <a:t>дислалии</a:t>
            </a:r>
            <a:r>
              <a:rPr lang="ru-RU" dirty="0"/>
              <a:t>. Но, в отличие от </a:t>
            </a:r>
            <a:r>
              <a:rPr lang="ru-RU" dirty="0" err="1"/>
              <a:t>дислалии</a:t>
            </a:r>
            <a:r>
              <a:rPr lang="ru-RU" dirty="0"/>
              <a:t>, речь при стертой дизартрии имеет нарушения и просодической стороны. Нарушения звукопроизношения и просодики влияют на разборчивость речи, внятность и выразительность. Некоторые дети обращаются в поликлинику после занятий с логопедом. Родители задают вопрос, почему звуки, которые логопед поставил, не используются в речи ребенка. При обследовании выясняется, что многие дети, которые искажают, пропускают, смешивают или заменяют звуки, изолированно эти же звуки могут правильно произносить. Таким образом, звуки при стертой дизартрии ставятся теми же способами, что и при </a:t>
            </a:r>
            <a:r>
              <a:rPr lang="ru-RU" dirty="0" err="1"/>
              <a:t>дислалии</a:t>
            </a:r>
            <a:r>
              <a:rPr lang="ru-RU" dirty="0"/>
              <a:t>, но долго не автоматизируются и не вводятся в речь. Наиболее распространенным нарушением является дефект произношения свистящих и шипящих. Дети со стертой дизартрией искажают, смешивают не только </a:t>
            </a:r>
            <a:r>
              <a:rPr lang="ru-RU" dirty="0" err="1"/>
              <a:t>артикуляционно</a:t>
            </a:r>
            <a:r>
              <a:rPr lang="ru-RU" dirty="0"/>
              <a:t> сложные и близкие по месту и способу образования звуки, но и акустически противопоставленные.</a:t>
            </a:r>
          </a:p>
          <a:p>
            <a:r>
              <a:rPr lang="ru-RU" dirty="0"/>
              <a:t>Достаточно часто отмечаются межзубное произнесение, боковые призвуки. Дети испытывают трудности при произношении слов сложной слоговой структуры, упрощают </a:t>
            </a:r>
            <a:r>
              <a:rPr lang="ru-RU" dirty="0" err="1"/>
              <a:t>звуконаполняемость</a:t>
            </a:r>
            <a:r>
              <a:rPr lang="ru-RU" dirty="0"/>
              <a:t>, опуская некоторые звуки при стечении согласных.</a:t>
            </a:r>
          </a:p>
          <a:p>
            <a:endParaRPr lang="ru-RU" dirty="0"/>
          </a:p>
        </p:txBody>
      </p:sp>
    </p:spTree>
    <p:extLst>
      <p:ext uri="{BB962C8B-B14F-4D97-AF65-F5344CB8AC3E}">
        <p14:creationId xmlns:p14="http://schemas.microsoft.com/office/powerpoint/2010/main" val="23983788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058471B-E0DB-4C36-A001-8900732550DB}"/>
              </a:ext>
            </a:extLst>
          </p:cNvPr>
          <p:cNvSpPr>
            <a:spLocks noGrp="1"/>
          </p:cNvSpPr>
          <p:nvPr>
            <p:ph type="title"/>
          </p:nvPr>
        </p:nvSpPr>
        <p:spPr/>
        <p:txBody>
          <a:bodyPr>
            <a:normAutofit fontScale="90000"/>
          </a:bodyPr>
          <a:lstStyle/>
          <a:p>
            <a:pPr algn="ctr"/>
            <a:r>
              <a:rPr lang="ru-RU" dirty="0"/>
              <a:t>Просодика</a:t>
            </a:r>
            <a:br>
              <a:rPr lang="ru-RU" dirty="0"/>
            </a:br>
            <a:endParaRPr lang="ru-RU" dirty="0"/>
          </a:p>
        </p:txBody>
      </p:sp>
      <p:sp>
        <p:nvSpPr>
          <p:cNvPr id="3" name="Объект 2">
            <a:extLst>
              <a:ext uri="{FF2B5EF4-FFF2-40B4-BE49-F238E27FC236}">
                <a16:creationId xmlns:a16="http://schemas.microsoft.com/office/drawing/2014/main" id="{41ED2F1D-DCE9-4719-B68D-90B25A0ACD8D}"/>
              </a:ext>
            </a:extLst>
          </p:cNvPr>
          <p:cNvSpPr>
            <a:spLocks noGrp="1"/>
          </p:cNvSpPr>
          <p:nvPr>
            <p:ph idx="1"/>
          </p:nvPr>
        </p:nvSpPr>
        <p:spPr/>
        <p:txBody>
          <a:bodyPr/>
          <a:lstStyle/>
          <a:p>
            <a:r>
              <a:rPr lang="ru-RU" dirty="0"/>
              <a:t>Интонационно-выразительная окраска речи детей со стертой дизартрией резко снижена. Страдают голос, голосовые модуляции по высоте и силе, ослаблен речевой выдох. Нарушается тембр речи и появляется иногда назальный оттенок. При рассказывании стихотворения речь ребенка монотонна, постепенно становится менее разборчивой, голос угасает. Голос детей во время речи тихий, не удаются модуляции по высоте, по силе голоса (ребенок не может по подражанию менять высоту </a:t>
            </a:r>
            <a:r>
              <a:rPr lang="ru-RU" dirty="0" err="1"/>
              <a:t>голоса,имитируя</a:t>
            </a:r>
            <a:r>
              <a:rPr lang="ru-RU" dirty="0"/>
              <a:t> голоса животных: коровы, собаки и т. п.).</a:t>
            </a:r>
          </a:p>
          <a:p>
            <a:r>
              <a:rPr lang="ru-RU" dirty="0"/>
              <a:t>У некоторых детей речевой выдох укорочен, и они говорят на вдохе. В этом случае речь становится захлебывающейся.</a:t>
            </a:r>
          </a:p>
          <a:p>
            <a:endParaRPr lang="ru-RU" dirty="0"/>
          </a:p>
        </p:txBody>
      </p:sp>
    </p:spTree>
    <p:extLst>
      <p:ext uri="{BB962C8B-B14F-4D97-AF65-F5344CB8AC3E}">
        <p14:creationId xmlns:p14="http://schemas.microsoft.com/office/powerpoint/2010/main" val="127383411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авон">
  <a:themeElements>
    <a:clrScheme name="Савон">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26B02"/>
      </a:folHlink>
    </a:clrScheme>
    <a:fontScheme name="Савон">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Савон">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6728D11B-929E-4324-91B0-4A4DA4CAC3DD}"/>
    </a:ext>
  </a:extLst>
</a:theme>
</file>

<file path=docProps/app.xml><?xml version="1.0" encoding="utf-8"?>
<Properties xmlns="http://schemas.openxmlformats.org/officeDocument/2006/extended-properties" xmlns:vt="http://schemas.openxmlformats.org/officeDocument/2006/docPropsVTypes">
  <Template>Савон</Template>
  <TotalTime>37</TotalTime>
  <Words>2945</Words>
  <Application>Microsoft Office PowerPoint</Application>
  <PresentationFormat>Широкоэкранный</PresentationFormat>
  <Paragraphs>120</Paragraphs>
  <Slides>18</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18</vt:i4>
      </vt:variant>
    </vt:vector>
  </HeadingPairs>
  <TitlesOfParts>
    <vt:vector size="21" baseType="lpstr">
      <vt:lpstr>Arial</vt:lpstr>
      <vt:lpstr>Century Gothic</vt:lpstr>
      <vt:lpstr>Савон</vt:lpstr>
      <vt:lpstr>СОВРЕМЕННЫЕ ПОДХОДЫ К ПРОФИЛАКТИКЕ И КОРРЕКЦИИ СТЕРТОЙ ДИЗАРТРИИ</vt:lpstr>
      <vt:lpstr>СОДЕРЖАНИЕ</vt:lpstr>
      <vt:lpstr>Актуальность проблемы </vt:lpstr>
      <vt:lpstr>Презентация PowerPoint</vt:lpstr>
      <vt:lpstr>Симптоматика стертой дизартрии </vt:lpstr>
      <vt:lpstr>Особенности артикуляционного аппарата </vt:lpstr>
      <vt:lpstr>Презентация PowerPoint</vt:lpstr>
      <vt:lpstr>Звукопроизношение. </vt:lpstr>
      <vt:lpstr>Просодика </vt:lpstr>
      <vt:lpstr>. Неврологический статус детей с дизартрией</vt:lpstr>
      <vt:lpstr>Презентация PowerPoint</vt:lpstr>
      <vt:lpstr>Презентация PowerPoint</vt:lpstr>
      <vt:lpstr>Диагностика стертых или минимальных проявлений дизартрии</vt:lpstr>
      <vt:lpstr>Комплексный подход</vt:lpstr>
      <vt:lpstr>Для устранения стертой дизартрии необходимо комплексное воздействие</vt:lpstr>
      <vt:lpstr>Логопед</vt:lpstr>
      <vt:lpstr>Логопедический массаж</vt:lpstr>
      <vt:lpstr>СПИСОК ИСПОЛЬЗУЕМОЙ ЛИТЕРАТУРЫ: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СОВРЕМЕННЫЕ ПОДХОДЫ К ПРОФИЛАКТИКЕ И КОРРЕКЦИИ СТЕРТОЙ ДИЗАРТРИИ</dc:title>
  <dc:creator>Anastasia Lavrova</dc:creator>
  <cp:lastModifiedBy>Anastasia Lavrova</cp:lastModifiedBy>
  <cp:revision>6</cp:revision>
  <dcterms:created xsi:type="dcterms:W3CDTF">2023-05-14T20:38:00Z</dcterms:created>
  <dcterms:modified xsi:type="dcterms:W3CDTF">2023-05-14T21:15:02Z</dcterms:modified>
</cp:coreProperties>
</file>