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367" r:id="rId2"/>
    <p:sldId id="359" r:id="rId3"/>
    <p:sldId id="364" r:id="rId4"/>
    <p:sldId id="368" r:id="rId5"/>
    <p:sldId id="362" r:id="rId6"/>
    <p:sldId id="361" r:id="rId7"/>
    <p:sldId id="363" r:id="rId8"/>
    <p:sldId id="365" r:id="rId9"/>
    <p:sldId id="360" r:id="rId10"/>
    <p:sldId id="369" r:id="rId11"/>
    <p:sldId id="3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415"/>
    <a:srgbClr val="FF0000"/>
    <a:srgbClr val="00B0F0"/>
    <a:srgbClr val="0091EA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049" autoAdjust="0"/>
    <p:restoredTop sz="94660"/>
  </p:normalViewPr>
  <p:slideViewPr>
    <p:cSldViewPr>
      <p:cViewPr varScale="1">
        <p:scale>
          <a:sx n="109" d="100"/>
          <a:sy n="109" d="100"/>
        </p:scale>
        <p:origin x="182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EA6E38-82B1-47BB-A812-313B295FEFF2}" type="datetimeFigureOut">
              <a:rPr lang="en-US" smtClean="0"/>
              <a:pPr/>
              <a:t>5/15/2023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089E94-532B-494D-AD7A-712B16D9F5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0983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s-UY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es-U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56B7A0F-5B99-4F35-9BDD-321CD3C098FF}" type="datetimeFigureOut">
              <a:rPr lang="en-US" smtClean="0"/>
              <a:pPr/>
              <a:t>5/15/2023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8558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s-U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U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56B7A0F-5B99-4F35-9BDD-321CD3C098FF}" type="datetimeFigureOut">
              <a:rPr lang="en-US" smtClean="0"/>
              <a:pPr/>
              <a:t>5/15/2023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358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s-U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U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56B7A0F-5B99-4F35-9BDD-321CD3C098FF}" type="datetimeFigureOut">
              <a:rPr lang="en-US" smtClean="0"/>
              <a:pPr/>
              <a:t>5/15/2023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069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U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56B7A0F-5B99-4F35-9BDD-321CD3C098FF}" type="datetimeFigureOut">
              <a:rPr lang="en-US" smtClean="0"/>
              <a:pPr/>
              <a:t>5/15/2023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970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56B7A0F-5B99-4F35-9BDD-321CD3C098FF}" type="datetimeFigureOut">
              <a:rPr lang="en-US" smtClean="0"/>
              <a:pPr/>
              <a:t>5/15/2023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2854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UY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UY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56B7A0F-5B99-4F35-9BDD-321CD3C098FF}" type="datetimeFigureOut">
              <a:rPr lang="en-US" smtClean="0"/>
              <a:pPr/>
              <a:t>5/15/2023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2660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UY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UY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56B7A0F-5B99-4F35-9BDD-321CD3C098FF}" type="datetimeFigureOut">
              <a:rPr lang="en-US" smtClean="0"/>
              <a:pPr/>
              <a:t>5/15/2023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521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s-UY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56B7A0F-5B99-4F35-9BDD-321CD3C098FF}" type="datetimeFigureOut">
              <a:rPr lang="en-US" smtClean="0"/>
              <a:pPr/>
              <a:t>5/15/2023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1714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56B7A0F-5B99-4F35-9BDD-321CD3C098FF}" type="datetimeFigureOut">
              <a:rPr lang="en-US" smtClean="0"/>
              <a:pPr/>
              <a:t>5/15/2023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763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UY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56B7A0F-5B99-4F35-9BDD-321CD3C098FF}" type="datetimeFigureOut">
              <a:rPr lang="en-US" smtClean="0"/>
              <a:pPr/>
              <a:t>5/15/2023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4036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s-UY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s-UY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56B7A0F-5B99-4F35-9BDD-321CD3C098FF}" type="datetimeFigureOut">
              <a:rPr lang="en-US" smtClean="0"/>
              <a:pPr/>
              <a:t>5/15/2023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130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ru-RU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ru-RU" smtClean="0"/>
              <a:t>Haga clic para modificar el estilo de texto del patrón</a:t>
            </a:r>
          </a:p>
          <a:p>
            <a:pPr lvl="1"/>
            <a:r>
              <a:rPr lang="es-ES" altLang="ru-RU" smtClean="0"/>
              <a:t>Segundo nivel</a:t>
            </a:r>
          </a:p>
          <a:p>
            <a:pPr lvl="2"/>
            <a:r>
              <a:rPr lang="es-ES" altLang="ru-RU" smtClean="0"/>
              <a:t>Tercer nivel</a:t>
            </a:r>
          </a:p>
          <a:p>
            <a:pPr lvl="3"/>
            <a:r>
              <a:rPr lang="es-ES" altLang="ru-RU" smtClean="0"/>
              <a:t>Cuarto nivel</a:t>
            </a:r>
          </a:p>
          <a:p>
            <a:pPr lvl="4"/>
            <a:r>
              <a:rPr lang="es-ES" altLang="ru-RU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fld id="{256B7A0F-5B99-4F35-9BDD-321CD3C098FF}" type="datetimeFigureOut">
              <a:rPr lang="en-US" smtClean="0"/>
              <a:pPr/>
              <a:t>5/15/2023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9756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2667000"/>
            <a:ext cx="7086600" cy="1401763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Профилактика выпадения детей из окон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title"/>
          </p:nvPr>
        </p:nvSpPr>
        <p:spPr>
          <a:effectLst>
            <a:outerShdw dist="17961" dir="2700000" algn="ctr" rotWithShape="0">
              <a:schemeClr val="bg2"/>
            </a:outerShdw>
          </a:effectLst>
        </p:spPr>
        <p:txBody>
          <a:bodyPr>
            <a:noAutofit/>
          </a:bodyPr>
          <a:lstStyle/>
          <a:p>
            <a:pPr>
              <a:defRPr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БДОУ г. Омска «Центр развития ребенка – детский сад №341»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58000" y="5791200"/>
            <a:ext cx="1905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</a:t>
            </a:r>
          </a:p>
          <a:p>
            <a:pPr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Тимофеева Ю.А.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6463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568"/>
            <a:ext cx="3543300" cy="715962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05000" y="639587"/>
            <a:ext cx="5791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не должен стоять на окне!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Пусть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летают только во сне!</a:t>
            </a:r>
          </a:p>
        </p:txBody>
      </p:sp>
      <p:pic>
        <p:nvPicPr>
          <p:cNvPr id="5126" name="Picture 6" descr="https://st2.depositphotos.com/4350129/8910/v/950/depositphotos_89109888-stock-illustration-flying-girl-and-boy-with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752600"/>
            <a:ext cx="3505200" cy="3873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https://gerdanka.ru/wp-content/uploads/dnevnoj-son-ukrepit-immunitet-rebenk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752600"/>
            <a:ext cx="3112099" cy="3709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9467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animRot by="120000">
                                      <p:cBhvr>
                                        <p:cTn id="6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5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5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50" fill="hold">
                                          <p:stCondLst>
                                            <p:cond delay="7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5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250"/>
                            </p:stCondLst>
                            <p:childTnLst>
                              <p:par>
                                <p:cTn id="12" presetID="55" presetClass="exit" presetSubtype="0" fill="hold" grpId="1" nodeType="afterEffect">
                                  <p:stCondLst>
                                    <p:cond delay="125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1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55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5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33600" y="838200"/>
            <a:ext cx="4419600" cy="88423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Помните!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1000" y="1600200"/>
            <a:ext cx="8229600" cy="25146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олько внимательное отношение к детям со стороны взрослых поможет избежать беды!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447800" y="3453080"/>
            <a:ext cx="64008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Будьте здоровы! </a:t>
            </a:r>
            <a:endParaRPr lang="ru-RU" sz="40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Берегите </a:t>
            </a:r>
            <a:r>
              <a:rPr lang="ru-RU" sz="4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детей!</a:t>
            </a:r>
          </a:p>
        </p:txBody>
      </p:sp>
    </p:spTree>
    <p:extLst>
      <p:ext uri="{BB962C8B-B14F-4D97-AF65-F5344CB8AC3E}">
        <p14:creationId xmlns:p14="http://schemas.microsoft.com/office/powerpoint/2010/main" val="122569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0"/>
                            </p:stCondLst>
                            <p:childTnLst>
                              <p:par>
                                <p:cTn id="1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750"/>
                            </p:stCondLst>
                            <p:childTnLst>
                              <p:par>
                                <p:cTn id="16" presetID="23" presetClass="exit" presetSubtype="32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3" presetClass="exit" presetSubtype="32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1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3" grpId="0" build="p"/>
      <p:bldP spid="3" grpId="1" build="p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3"/>
          <p:cNvSpPr txBox="1">
            <a:spLocks noChangeArrowheads="1"/>
          </p:cNvSpPr>
          <p:nvPr/>
        </p:nvSpPr>
        <p:spPr>
          <a:xfrm>
            <a:off x="6477000" y="5562600"/>
            <a:ext cx="1295400" cy="838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60000"/>
              </a:lnSpc>
            </a:pPr>
            <a:endParaRPr lang="en-US" sz="1400" dirty="0" smtClean="0">
              <a:solidFill>
                <a:schemeClr val="tx1"/>
              </a:solidFill>
              <a:latin typeface="Arial" charset="0"/>
              <a:ea typeface="굴림" pitchFamily="34" charset="-127"/>
            </a:endParaRPr>
          </a:p>
        </p:txBody>
      </p:sp>
      <p:sp>
        <p:nvSpPr>
          <p:cNvPr id="23" name="AutoShape 68"/>
          <p:cNvSpPr>
            <a:spLocks noChangeArrowheads="1"/>
          </p:cNvSpPr>
          <p:nvPr/>
        </p:nvSpPr>
        <p:spPr bwMode="gray">
          <a:xfrm>
            <a:off x="1295400" y="533400"/>
            <a:ext cx="6696075" cy="635000"/>
          </a:xfrm>
          <a:prstGeom prst="roundRect">
            <a:avLst>
              <a:gd name="adj" fmla="val 0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hlink">
                        <a:gamma/>
                        <a:shade val="46275"/>
                        <a:invGamma/>
                      </a:schemeClr>
                    </a:gs>
                    <a:gs pos="50000">
                      <a:schemeClr val="hlink"/>
                    </a:gs>
                    <a:gs pos="100000">
                      <a:schemeClr val="hlink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latinLnBrk="1">
              <a:defRPr/>
            </a:pPr>
            <a:r>
              <a:rPr kumimoji="1" lang="ru-RU" altLang="ko-KR" sz="3500" dirty="0" smtClean="0">
                <a:latin typeface="Times New Roman" panose="02020603050405020304" pitchFamily="18" charset="0"/>
                <a:ea typeface="굴림" pitchFamily="34" charset="-127"/>
                <a:cs typeface="Times New Roman" panose="02020603050405020304" pitchFamily="18" charset="0"/>
              </a:rPr>
              <a:t>Дети – это цветы жизни!</a:t>
            </a:r>
            <a:endParaRPr kumimoji="1" lang="en-US" altLang="ko-KR" sz="3500" dirty="0">
              <a:latin typeface="Times New Roman" panose="02020603050405020304" pitchFamily="18" charset="0"/>
              <a:ea typeface="굴림" pitchFamily="34" charset="-127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://fotorelax.ru/wp-content/uploads/2015/09/irina-sapronova_10-1024x68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238100"/>
            <a:ext cx="3200400" cy="2080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cdn.bitrix24.ru/b10233427/landing/806/8067e15d96939b80c39d5726ae0922ff/PVD_0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4900" y="1238099"/>
            <a:ext cx="3124200" cy="2080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zabavnik.club/wp-content/uploads/2018/07/grass_for_children_1_1811192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3435199"/>
            <a:ext cx="4842966" cy="3188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125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125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25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Они украшают нашу жизнь и наполняют ее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смыслом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avatars.mds.yandex.net/get-pdb/1767376/e673db20-df3a-41de-a68e-dc9d3fdfef48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365" y="1393338"/>
            <a:ext cx="4575510" cy="3051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vogazeta.ru/uploads/1535382787-766542d85bd30e6959a805c96c65643b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780" y="4559290"/>
            <a:ext cx="3947951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avatars.mds.yandex.net/get-pdb/776003/42b41071-24f6-444a-bd86-49c961ca18b4/s1200?webp=fals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3609584"/>
            <a:ext cx="4648200" cy="3083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avatars.mds.yandex.net/get-zen_doc/119454/pub_5d895b0e8600e100ad99bc32_5d8960cb2fda8600b1e1d335/scale_120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417638"/>
            <a:ext cx="3352800" cy="2113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9818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125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750"/>
                            </p:stCondLst>
                            <p:childTnLst>
                              <p:par>
                                <p:cTn id="1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подобно цветам, дети беззащитны перед окружающим миром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4" name="Picture 2" descr="https://ural-meridian.ru/wp-content/uploads/2018/10/Rebenok-poterjalsja-det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524000"/>
            <a:ext cx="3280890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https://cdn.photosight.ru/img/b/09c/5538276_xlarg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8960" y="1524000"/>
            <a:ext cx="3140640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8" descr="https://adm-grsk.ru/images/phocagallery/2018/2018-12-03/deti_na_dorog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1" y="3962400"/>
            <a:ext cx="3280890" cy="2133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s://avatars.mds.yandex.net/get-zen_doc/1129675/pub_5e99e445947b27102f9e9d0f_5e99e5708132b13494256fe1/scale_120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8960" y="3962399"/>
            <a:ext cx="3287751" cy="2133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7998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750"/>
                            </p:stCondLst>
                            <p:childTnLst>
                              <p:par>
                                <p:cTn id="1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Мы, взрослые –гаранты безопасности наших детей!!!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s://i.ytimg.com/vi/efUslF4q-Jg/maxresdefault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8922" y="1600200"/>
            <a:ext cx="8046156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9786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Внимание!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6184" y="1143000"/>
            <a:ext cx="8721969" cy="31702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Ежегодно с наступлением теплого времени года отмечается 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рост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несчастных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случаев, связанных с выпадением из окон многоэтажных домов малолетних детей в возрасте от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года до 6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лет. </a:t>
            </a: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получают тяжелые черепно-мозговые травмы, переломы конечностей, костей, повреждение внутренних органов, центральной нервной системы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др. </a:t>
            </a:r>
          </a:p>
          <a:p>
            <a:pPr marL="0" indent="0" algn="ctr">
              <a:buNone/>
            </a:pPr>
            <a:endParaRPr lang="ru-RU" sz="3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https://don24.ru/uploads/2020/04/%D0%BE%D0%B1%D1%89%D0%B5%D1%81%D1%82%D0%B2%D0%BE-7iOEZ_jKfac9pP0fZWiYxJa2WbjBnN6-/%D1%80%D0%B5%D0%B1%D0%B5%D0%BD%D0%BE%D0%BA-fqp6OWWEdgnmrW6n7jSIN0zzSRLED1sK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657" y="3714930"/>
            <a:ext cx="2708274" cy="2377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s://novorab.ru/wp-content/uploads/2019/06/okn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5813" y="3714930"/>
            <a:ext cx="2948353" cy="2377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https://kuban24.tv/wp-content/uploads/2018/11/32728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4114800"/>
            <a:ext cx="2708275" cy="2452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1471958" y="3276600"/>
            <a:ext cx="6200084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ПОГИБАЮТ</a:t>
            </a:r>
            <a:endParaRPr lang="ru-RU" sz="3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7658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800"/>
                            </p:stCondLst>
                            <p:childTnLst>
                              <p:par>
                                <p:cTn id="13" presetID="18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880"/>
                            </p:stCondLst>
                            <p:childTnLst>
                              <p:par>
                                <p:cTn id="16" presetID="18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9760"/>
                            </p:stCondLst>
                            <p:childTnLst>
                              <p:par>
                                <p:cTn id="19" presetID="18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800"/>
                            </p:stCondLst>
                            <p:childTnLst>
                              <p:par>
                                <p:cTn id="2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7050"/>
                            </p:stCondLst>
                            <p:childTnLst>
                              <p:par>
                                <p:cTn id="2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3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3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3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Профилактические меры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оставлять окна открытыми, если дома маленький ребенок, поскольку достаточно отвлечься на секунду, которая может стать последним мгновением в жизни ребенка или искалечить её навсегда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использовать москитные сетки без соответствующей защиты окна – дети любят опираться на них, воспринимая как надёжную опору, а потом выпадают вместе с ними наружу.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оставлять ребенка без присмотра, особенно играющего возле окон и стеклянных дверей.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ставить мебель поблизости окон, чтобы ребёнок не взобрался на подоконник и не слетел вниз.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следует позволять детям прыгать на кровати или другой мебели, расположенной вблизи окон.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следует класть вещи в беспорядке в процессе уборки возле балконных или межкомнатных остеклённых дверей, так как ребёнок может споткнуться и нанести себе травму.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963779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15000"/>
                                  </p:stCondLst>
                                  <p:childTnLst>
                                    <p:animRot by="120000">
                                      <p:cBhvr>
                                        <p:cTn id="11" dur="25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5050" fill="hold">
                                          <p:stCondLst>
                                            <p:cond delay="50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5050" fill="hold">
                                          <p:stCondLst>
                                            <p:cond delay="101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5050" fill="hold">
                                          <p:stCondLst>
                                            <p:cond delay="151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5050" fill="hold">
                                          <p:stCondLst>
                                            <p:cond delay="202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32" presetClass="emph" presetSubtype="0" fill="hold" nodeType="withEffect">
                                  <p:stCondLst>
                                    <p:cond delay="15000"/>
                                  </p:stCondLst>
                                  <p:childTnLst>
                                    <p:animRot by="120000">
                                      <p:cBhvr>
                                        <p:cTn id="17" dur="25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5050" fill="hold">
                                          <p:stCondLst>
                                            <p:cond delay="50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5050" fill="hold">
                                          <p:stCondLst>
                                            <p:cond delay="101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5050" fill="hold">
                                          <p:stCondLst>
                                            <p:cond delay="151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5050" fill="hold">
                                          <p:stCondLst>
                                            <p:cond delay="202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32" presetClass="emph" presetSubtype="0" fill="hold" nodeType="withEffect">
                                  <p:stCondLst>
                                    <p:cond delay="15000"/>
                                  </p:stCondLst>
                                  <p:childTnLst>
                                    <p:animRot by="120000">
                                      <p:cBhvr>
                                        <p:cTn id="23" dur="25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5050" fill="hold">
                                          <p:stCondLst>
                                            <p:cond delay="50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5050" fill="hold">
                                          <p:stCondLst>
                                            <p:cond delay="101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5050" fill="hold">
                                          <p:stCondLst>
                                            <p:cond delay="151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5050" fill="hold">
                                          <p:stCondLst>
                                            <p:cond delay="202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8" presetID="32" presetClass="emph" presetSubtype="0" fill="hold" nodeType="withEffect">
                                  <p:stCondLst>
                                    <p:cond delay="15000"/>
                                  </p:stCondLst>
                                  <p:childTnLst>
                                    <p:animRot by="120000">
                                      <p:cBhvr>
                                        <p:cTn id="29" dur="25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5050" fill="hold">
                                          <p:stCondLst>
                                            <p:cond delay="50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1" dur="5050" fill="hold">
                                          <p:stCondLst>
                                            <p:cond delay="101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5050" fill="hold">
                                          <p:stCondLst>
                                            <p:cond delay="151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3" dur="5050" fill="hold">
                                          <p:stCondLst>
                                            <p:cond delay="202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4" presetID="32" presetClass="emph" presetSubtype="0" fill="hold" nodeType="withEffect">
                                  <p:stCondLst>
                                    <p:cond delay="15000"/>
                                  </p:stCondLst>
                                  <p:childTnLst>
                                    <p:animRot by="120000">
                                      <p:cBhvr>
                                        <p:cTn id="35" dur="25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6" dur="5050" fill="hold">
                                          <p:stCondLst>
                                            <p:cond delay="50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7" dur="5050" fill="hold">
                                          <p:stCondLst>
                                            <p:cond delay="101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8" dur="5050" fill="hold">
                                          <p:stCondLst>
                                            <p:cond delay="151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9" dur="5050" fill="hold">
                                          <p:stCondLst>
                                            <p:cond delay="202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" presetID="32" presetClass="emph" presetSubtype="0" fill="hold" nodeType="withEffect">
                                  <p:stCondLst>
                                    <p:cond delay="15000"/>
                                  </p:stCondLst>
                                  <p:childTnLst>
                                    <p:animRot by="120000">
                                      <p:cBhvr>
                                        <p:cTn id="41" dur="25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2" dur="5050" fill="hold">
                                          <p:stCondLst>
                                            <p:cond delay="50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3" dur="5050" fill="hold">
                                          <p:stCondLst>
                                            <p:cond delay="101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4" dur="5050" fill="hold">
                                          <p:stCondLst>
                                            <p:cond delay="151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5" dur="5050" fill="hold">
                                          <p:stCondLst>
                                            <p:cond delay="202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Профилактические меры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Преподавать детям уроки безопасности. Учить старших детей приглядывать за младшими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Тщательно подобрать аксессуары на окна для детской комнаты. В частности, средства солнцезащиты, такие как жалюзи и рулонные шторы должные быть без свисающих шнуров и цепочек. Ребёнок может в них запутаться и спровоцировать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удушье.</a:t>
            </a: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Посадить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 окнами зелёные насаждения, особенно, если вы живёте в частном доме, которые смогут смягчить приземление в случае выпадения ребёнка из окна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Установить на окна блокираторы, препятствующие открытию окна ребёнком самостоятельно.</a:t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/>
              <a:t/>
            </a:r>
            <a:br>
              <a:rPr lang="ru-RU" sz="2400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9171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12000"/>
                                  </p:stCondLst>
                                  <p:childTnLst>
                                    <p:animRot by="120000">
                                      <p:cBhvr>
                                        <p:cTn id="11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32" presetClass="emph" presetSubtype="0" fill="hold" nodeType="withEffect">
                                  <p:stCondLst>
                                    <p:cond delay="12000"/>
                                  </p:stCondLst>
                                  <p:childTnLs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32" presetClass="emph" presetSubtype="0" fill="hold" nodeType="withEffect">
                                  <p:stCondLst>
                                    <p:cond delay="12000"/>
                                  </p:stCondLst>
                                  <p:childTnLst>
                                    <p:animRot by="120000">
                                      <p:cBhvr>
                                        <p:cTn id="23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8" presetID="32" presetClass="emph" presetSubtype="0" fill="hold" nodeType="withEffect">
                                  <p:stCondLst>
                                    <p:cond delay="12000"/>
                                  </p:stCondLst>
                                  <p:childTnLst>
                                    <p:animRot by="120000">
                                      <p:cBhvr>
                                        <p:cTn id="29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1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3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568"/>
            <a:ext cx="3543300" cy="715962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умеют мечтать , 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s://www.oksurencocuk.com/wp-content/uploads/2017/12/%C3%A7ocuklar%C4%B1m%C4%B1z%C4%B1n-yarat%C4%B1c%C4%B1l%C4%B1%C4%9F%C4%B1n%C4%B1-%C3%B6ld%C3%BCr%C3%BCyor-muyuz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331" y="1067777"/>
            <a:ext cx="4188069" cy="2792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st4.depositphotos.com/16122460/24760/i/950/depositphotos_247609878-stock-photo-cute-little-boy-playing-with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859823"/>
            <a:ext cx="4078166" cy="2718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501242" y="3188551"/>
            <a:ext cx="31267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умеют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летать!!!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6065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animRot by="120000">
                                      <p:cBhvr>
                                        <p:cTn id="6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5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5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50" fill="hold">
                                          <p:stCondLst>
                                            <p:cond delay="7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5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250"/>
                            </p:stCondLst>
                            <p:childTnLst>
                              <p:par>
                                <p:cTn id="12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250"/>
                            </p:stCondLst>
                            <p:childTnLst>
                              <p:par>
                                <p:cTn id="19" presetID="55" presetClass="exit" presetSubtype="0" fill="hold" grpId="1" nodeType="afterEffect">
                                  <p:stCondLst>
                                    <p:cond delay="125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55" presetClass="exit" presetSubtype="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1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55" presetClass="exit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1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55" presetClass="exit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1500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500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1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5" grpId="0"/>
      <p:bldP spid="5" grpId="1"/>
    </p:bld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облака</Template>
  <TotalTime>1933</TotalTime>
  <Words>320</Words>
  <Application>Microsoft Office PowerPoint</Application>
  <PresentationFormat>Экран (4:3)</PresentationFormat>
  <Paragraphs>39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굴림</vt:lpstr>
      <vt:lpstr>Times New Roman</vt:lpstr>
      <vt:lpstr>Diseño predeterminado</vt:lpstr>
      <vt:lpstr>БДОУ г. Омска «Центр развития ребенка – детский сад №341»</vt:lpstr>
      <vt:lpstr>Презентация PowerPoint</vt:lpstr>
      <vt:lpstr>Они украшают нашу жизнь и наполняют ее смыслом</vt:lpstr>
      <vt:lpstr>И подобно цветам, дети беззащитны перед окружающим миром</vt:lpstr>
      <vt:lpstr>Мы, взрослые –гаранты безопасности наших детей!!!</vt:lpstr>
      <vt:lpstr>Внимание!</vt:lpstr>
      <vt:lpstr>Профилактические меры</vt:lpstr>
      <vt:lpstr>Профилактические меры</vt:lpstr>
      <vt:lpstr>Дети умеют мечтать , </vt:lpstr>
      <vt:lpstr> </vt:lpstr>
      <vt:lpstr>Помните!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User</cp:lastModifiedBy>
  <cp:revision>269</cp:revision>
  <dcterms:created xsi:type="dcterms:W3CDTF">2012-04-26T17:06:14Z</dcterms:created>
  <dcterms:modified xsi:type="dcterms:W3CDTF">2023-05-15T16:05:30Z</dcterms:modified>
</cp:coreProperties>
</file>