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  <p:sldMasterId id="2147483664" r:id="rId2"/>
  </p:sldMasterIdLst>
  <p:notesMasterIdLst>
    <p:notesMasterId r:id="rId12"/>
  </p:notesMasterIdLst>
  <p:sldIdLst>
    <p:sldId id="256" r:id="rId3"/>
    <p:sldId id="320" r:id="rId4"/>
    <p:sldId id="296" r:id="rId5"/>
    <p:sldId id="321" r:id="rId6"/>
    <p:sldId id="328" r:id="rId7"/>
    <p:sldId id="323" r:id="rId8"/>
    <p:sldId id="302" r:id="rId9"/>
    <p:sldId id="327" r:id="rId10"/>
    <p:sldId id="306" r:id="rId11"/>
  </p:sldIdLst>
  <p:sldSz cx="9144000" cy="5143500" type="screen16x9"/>
  <p:notesSz cx="9144000" cy="6858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620">
          <p15:clr>
            <a:srgbClr val="A4A3A4"/>
          </p15:clr>
        </p15:guide>
        <p15:guide id="3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E8D"/>
    <a:srgbClr val="4A9DC2"/>
    <a:srgbClr val="261E56"/>
    <a:srgbClr val="212B37"/>
    <a:srgbClr val="2A63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13" autoAdjust="0"/>
    <p:restoredTop sz="98594" autoAdjust="0"/>
  </p:normalViewPr>
  <p:slideViewPr>
    <p:cSldViewPr>
      <p:cViewPr varScale="1">
        <p:scale>
          <a:sx n="141" d="100"/>
          <a:sy n="141" d="100"/>
        </p:scale>
        <p:origin x="336" y="114"/>
      </p:cViewPr>
      <p:guideLst>
        <p:guide orient="horz" pos="2160"/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07E7AE5-5E4D-4FBB-8878-F8B32047A3AF}" type="datetimeFigureOut">
              <a:rPr lang="ru-RU"/>
              <a:t>15.05.2023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514350"/>
            <a:ext cx="4572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6214279-B2D4-4380-A89A-758F1F0F3CE7}" type="slidenum">
              <a:rPr lang="ru-RU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3EDA96-08F5-41B3-B2E7-EA6BD604881D}" type="datetime1">
              <a:rPr lang="ru-RU"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A9920-AFA7-4670-821F-3AE81BE79F5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CD88F-DF9D-4741-BA33-0F0154476186}" type="datetime1">
              <a:rPr lang="ru-RU"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F10343-9527-4ADD-851C-B2ED5218DB89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394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9E13C-E495-41CF-85E0-FE737FD9F4EF}" type="datetime1">
              <a:rPr lang="ru-RU"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B89B7D-68B2-463A-98BD-72231614F9CC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06375"/>
            <a:ext cx="8229600" cy="43878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F6F3A4-EB7D-46D4-88EF-B0E235B2CA04}" type="datetime1">
              <a:rPr lang="ru-RU"/>
              <a:t>15.05.2023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92B499-F00A-42EE-B0D9-F907B1FD46C1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44151-C54A-408F-A263-B66DC7036C64}" type="datetime1">
              <a:rPr lang="ru-RU"/>
              <a:t>15.05.2023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2B5F17-155B-412E-AE79-7D87637B98EA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00150"/>
            <a:ext cx="4038600" cy="16208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2973388"/>
            <a:ext cx="4038600" cy="16208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640F2-90D8-4B8D-A21E-595CD658CBD8}" type="datetime1">
              <a:rPr lang="ru-RU"/>
              <a:t>15.05.2023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1FBE0-B84F-4826-9D60-558BDDE0C205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06375"/>
            <a:ext cx="8229600" cy="8572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00150"/>
            <a:ext cx="4038600" cy="16208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00150"/>
            <a:ext cx="4038600" cy="16208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2973388"/>
            <a:ext cx="4038600" cy="16208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2973388"/>
            <a:ext cx="4038600" cy="16208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1323CA-84D7-442C-B036-FCF701335B66}" type="datetime1">
              <a:rPr lang="ru-RU"/>
              <a:t>15.05.2023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4E9241-C4B8-46D6-BBA8-B011D39E4E4A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7D293-EB12-418A-AD99-E77B902BE913}" type="datetime1">
              <a:rPr lang="ru-RU"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236ED-334D-446F-A697-2B3758E66343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81F80-C25A-42F4-92BB-A383161AB28C}" type="datetime1">
              <a:rPr lang="ru-RU"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ED762-2EE3-44D6-A86C-9DFBE7C4FF9A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53F64-780D-42EB-9BA0-D18BBBCA29BA}" type="datetime1">
              <a:rPr lang="ru-RU"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B9CCB-9378-4B82-B974-63365598C977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1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68F58-CD46-4D12-8768-52AC7688F205}" type="datetime1">
              <a:rPr lang="ru-RU"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DF304A-0408-428F-A0D3-7CF9A3D6B151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C1758-81F0-4CB3-8F84-0035B74BA613}" type="datetime1">
              <a:rPr lang="ru-RU"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0A75CA-9FB5-4FFA-B44C-D97F5F25C1C0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1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BC4D72-AF2A-4C05-84C6-3CE511A6DCA9}" type="datetime1">
              <a:rPr lang="ru-RU"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46A50A-0060-4C0D-BE82-F31BF1571CEB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E2513-AD8B-417C-A9D7-0896C2DAC383}" type="datetime1">
              <a:rPr lang="ru-RU"/>
              <a:t>15.05.2023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757305-2137-4857-A418-9BA5EDDA9D30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193C7-2EA8-4FFB-8E07-6F2D50114704}" type="datetime1">
              <a:rPr lang="ru-RU"/>
              <a:t>15.05.2023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DCB13E-29F3-4906-8A6D-43E71C132A3C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1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B3B84-F602-4B7E-A540-17B91C3AC43C}" type="datetime1">
              <a:rPr lang="ru-RU"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08E2E1-17E4-4F42-9E60-DD0C58B2D683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0C970B-7DCE-4BC6-90C3-9F1B65D99060}" type="datetime1">
              <a:rPr lang="ru-RU"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D0476-6BF8-46B3-A8F4-525CD6272A6B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1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E2D2C-28FE-4B3F-80D7-8AE3EC332F16}" type="datetime1">
              <a:rPr lang="ru-RU"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7645C0-7645-4457-A124-7B5B48ACF7DE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5_1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ABB0F-F230-419D-83E4-CE478B1F5297}" type="datetime1">
              <a:rPr lang="ru-RU"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2AC04E-9FF0-4FFC-980D-16F17362F291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53459-47EE-4007-B478-5BDB0F191A96}" type="datetime1">
              <a:rPr lang="ru-RU"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19E72C-2458-4AB0-93BE-3E581EAC45E1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CACDB-B383-4446-A3F3-E5C39657C253}" type="datetime1">
              <a:rPr lang="ru-RU"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87A997-67E3-419F-8807-BAB8DE92EC1A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970390-DF40-4AAF-B9FA-31086E0FE007}" type="datetime1">
              <a:rPr lang="ru-RU"/>
              <a:t>15.05.2023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D51E8-CE0B-407B-84B4-37127DBD10C5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96FB6-11E6-4591-9E72-F44B596D74C8}" type="datetime1">
              <a:rPr lang="ru-RU"/>
              <a:t>15.05.2023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EF204-4B07-43CE-87C7-9993F8EF436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FCA8C7-6E15-46E4-BF6C-BF7B5175199E}" type="datetime1">
              <a:rPr lang="ru-RU"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080E0F-7D66-4990-9CDF-232CAFAFCC2E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1F82E9-7AB8-457B-AACA-3764C0119DEB}" type="datetime1">
              <a:rPr lang="ru-RU"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37E354-94C2-4F15-AD37-7A80C24D72B8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C1800-559C-4347-A3D2-6C497C7CE6CE}" type="datetime1">
              <a:rPr lang="ru-RU"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CF23B-1364-42E9-99E0-E20CC86D975D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5B0795B-A475-46FC-9479-DF20E8830B58}" type="datetime1">
              <a:rPr lang="ru-RU"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E9DB095-847F-4EBD-B203-2D3DA4BF74B6}" type="slidenum">
              <a:rPr lang="ru-RU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741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FD4A062-FC07-4C00-9556-31F479BA8DF6}" type="datetime1">
              <a:rPr lang="ru-RU"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6BD18D0-A0C9-40EB-A4CB-2816672F9132}" type="slidenum">
              <a:rPr lang="ru-RU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003800" y="484188"/>
            <a:ext cx="4043363" cy="857250"/>
          </a:xfrm>
        </p:spPr>
        <p:txBody>
          <a:bodyPr/>
          <a:lstStyle/>
          <a:p>
            <a:pPr algn="r" eaLnBrk="1" hangingPunct="1"/>
            <a:r>
              <a:rPr lang="ru-RU" sz="1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Автономное учреждение</a:t>
            </a:r>
          </a:p>
          <a:p>
            <a:pPr algn="r" eaLnBrk="1" hangingPunct="1"/>
            <a:r>
              <a:rPr lang="ru-RU" sz="1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профессионального образования</a:t>
            </a:r>
          </a:p>
          <a:p>
            <a:pPr algn="r" eaLnBrk="1" hangingPunct="1"/>
            <a:r>
              <a:rPr lang="ru-RU" sz="1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Ханты-Мансийского автономного округа – Югра</a:t>
            </a:r>
          </a:p>
          <a:p>
            <a:pPr algn="r" eaLnBrk="1" hangingPunct="1"/>
            <a:r>
              <a:rPr lang="ru-RU" sz="1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«СУРГУТСКИЙ ПОЛИТЕХНИЧЕСКИЙ КОЛЛЕДЖ»</a:t>
            </a:r>
          </a:p>
        </p:txBody>
      </p:sp>
      <p:sp>
        <p:nvSpPr>
          <p:cNvPr id="30723" name="Прямоугольник 10"/>
          <p:cNvSpPr>
            <a:spLocks noChangeArrowheads="1"/>
          </p:cNvSpPr>
          <p:nvPr/>
        </p:nvSpPr>
        <p:spPr bwMode="auto">
          <a:xfrm>
            <a:off x="3986411" y="3795886"/>
            <a:ext cx="5157589" cy="10926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ru-RU" sz="1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Студент: Закиров Богдан Маратович,</a:t>
            </a:r>
          </a:p>
          <a:p>
            <a:r>
              <a:rPr lang="ru-RU" sz="1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 IV курса группы 911</a:t>
            </a:r>
          </a:p>
          <a:p>
            <a:r>
              <a:rPr lang="ru-RU" sz="1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 13.02.11 Техническая эксплуатация и обслуживание электрического и электромеханического оборудования  (по отраслям)</a:t>
            </a:r>
          </a:p>
          <a:p>
            <a:r>
              <a:rPr lang="ru-RU" sz="1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КР: </a:t>
            </a:r>
            <a:r>
              <a:rPr lang="ru-RU" sz="13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Шипаева</a:t>
            </a:r>
            <a:r>
              <a:rPr lang="ru-RU" sz="1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Лариса Викторовна</a:t>
            </a:r>
          </a:p>
        </p:txBody>
      </p:sp>
      <p:sp>
        <p:nvSpPr>
          <p:cNvPr id="30725" name="Прямоугольник 7"/>
          <p:cNvSpPr>
            <a:spLocks noChangeArrowheads="1"/>
          </p:cNvSpPr>
          <p:nvPr/>
        </p:nvSpPr>
        <p:spPr bwMode="auto">
          <a:xfrm>
            <a:off x="2411760" y="2067694"/>
            <a:ext cx="6769100" cy="9233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Расчет численности и определение годовых затрат на техническое обслуживание и ремонт электрооборудования понижающей трансформаторной подстанции 110/10-0,4 </a:t>
            </a:r>
            <a:r>
              <a:rPr lang="ru-RU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кВ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81" t="69215" r="3416" b="-1032"/>
          <a:stretch>
            <a:fillRect/>
          </a:stretch>
        </p:blipFill>
        <p:spPr>
          <a:xfrm>
            <a:off x="755576" y="504791"/>
            <a:ext cx="954960" cy="26202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0A75CA-9FB5-4FFA-B44C-D97F5F25C1C0}" type="slidenum">
              <a:rPr lang="ru-RU" smtClean="0"/>
              <a:t>2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18744" y="883181"/>
            <a:ext cx="90010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880" algn="just"/>
            <a:r>
              <a:rPr lang="ru-RU" sz="1600" b="1" dirty="0">
                <a:solidFill>
                  <a:srgbClr val="043E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– </a:t>
            </a:r>
            <a:r>
              <a:rPr lang="ru-RU" sz="1600" dirty="0">
                <a:solidFill>
                  <a:srgbClr val="043E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трансформаторная подстанция ТП-110/10 </a:t>
            </a:r>
            <a:r>
              <a:rPr lang="ru-RU" sz="1600" dirty="0" err="1">
                <a:solidFill>
                  <a:srgbClr val="043E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кВ.</a:t>
            </a:r>
            <a:endParaRPr lang="en-US" sz="1600" dirty="0">
              <a:solidFill>
                <a:srgbClr val="043E8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880" algn="just"/>
            <a:endParaRPr lang="ru-RU" sz="1600" dirty="0">
              <a:solidFill>
                <a:srgbClr val="043E8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6213"/>
            <a:r>
              <a:rPr lang="ru-RU" sz="1600" b="1" dirty="0">
                <a:solidFill>
                  <a:srgbClr val="043E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</a:t>
            </a:r>
            <a:r>
              <a:rPr lang="ru-RU" sz="1600" dirty="0">
                <a:solidFill>
                  <a:srgbClr val="043E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043E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1600" dirty="0">
                <a:solidFill>
                  <a:srgbClr val="043E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организация работ по техническому обслуживанию понижающей трансформаторной подстанции ТП-110/10-0,4 </a:t>
            </a:r>
            <a:r>
              <a:rPr lang="ru-RU" sz="1600" dirty="0" err="1">
                <a:solidFill>
                  <a:srgbClr val="043E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кВ.</a:t>
            </a:r>
            <a:endParaRPr lang="ru-RU" sz="1600" dirty="0">
              <a:solidFill>
                <a:srgbClr val="043E8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6213"/>
            <a:endParaRPr lang="ru-RU" sz="1600" dirty="0">
              <a:solidFill>
                <a:srgbClr val="043E8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6213"/>
            <a:r>
              <a:rPr lang="ru-RU" sz="1600" b="1" dirty="0">
                <a:solidFill>
                  <a:srgbClr val="043E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– </a:t>
            </a:r>
            <a:r>
              <a:rPr lang="ru-RU" sz="1600" dirty="0">
                <a:solidFill>
                  <a:srgbClr val="043E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рассчитать численность обслуживающего персонала и определить годовые затраты на техническое обслуживание и ремонт электрооборудования понижающей трансформаторной подстанции ТП-110/10-0,4 </a:t>
            </a:r>
            <a:r>
              <a:rPr lang="ru-RU" sz="1600" dirty="0" err="1">
                <a:solidFill>
                  <a:srgbClr val="043E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кВ.</a:t>
            </a:r>
            <a:endParaRPr lang="ru-RU" sz="1600" dirty="0">
              <a:solidFill>
                <a:srgbClr val="043E8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880" algn="just"/>
            <a:r>
              <a:rPr lang="ru-RU" sz="1600" b="1" dirty="0">
                <a:solidFill>
                  <a:srgbClr val="043E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525780" indent="-342900" algn="just">
              <a:buAutoNum type="arabicPeriod"/>
            </a:pPr>
            <a:r>
              <a:rPr lang="ru-RU" sz="1600" dirty="0">
                <a:solidFill>
                  <a:srgbClr val="043E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Охарактеризовать и определить назначение, особенности, а также проанализировать нормативы обслуживания электрооборудования понижающей трансформаторной подстанции ТП-110/10-0,4 </a:t>
            </a:r>
            <a:r>
              <a:rPr lang="ru-RU" sz="1600" dirty="0" err="1">
                <a:solidFill>
                  <a:srgbClr val="043E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кВ.</a:t>
            </a:r>
            <a:endParaRPr lang="ru-RU" sz="1600" dirty="0">
              <a:solidFill>
                <a:srgbClr val="043E8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25780" indent="-342900" algn="just">
              <a:buAutoNum type="arabicPeriod"/>
            </a:pPr>
            <a:r>
              <a:rPr lang="ru-RU" sz="1600" dirty="0">
                <a:solidFill>
                  <a:srgbClr val="043E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Произвести необходимые расчеты расходов возникающих при организации работ техническое обслуживание и ремонт электрооборудования понижающей трансформаторной подстанции ТП-110/10-0,4 </a:t>
            </a:r>
            <a:r>
              <a:rPr lang="ru-RU" sz="1600" dirty="0" err="1">
                <a:solidFill>
                  <a:srgbClr val="043E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кВ.</a:t>
            </a:r>
            <a:endParaRPr lang="ru-RU" sz="1600" dirty="0">
              <a:solidFill>
                <a:srgbClr val="043E8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25780" indent="-342900" algn="just">
              <a:buAutoNum type="arabicPeriod"/>
            </a:pPr>
            <a:endParaRPr lang="ru-RU" sz="1600" dirty="0">
              <a:solidFill>
                <a:srgbClr val="043E8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12"/>
          <p:cNvSpPr txBox="1">
            <a:spLocks noChangeArrowheads="1"/>
          </p:cNvSpPr>
          <p:nvPr/>
        </p:nvSpPr>
        <p:spPr bwMode="auto">
          <a:xfrm>
            <a:off x="1810894" y="51470"/>
            <a:ext cx="7308850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r"/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</a:t>
            </a:r>
          </a:p>
        </p:txBody>
      </p:sp>
      <p:pic>
        <p:nvPicPr>
          <p:cNvPr id="7" name="Рисунок 6" descr="лого СПК_1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21" t="71920" r="3588"/>
          <a:stretch>
            <a:fillRect/>
          </a:stretch>
        </p:blipFill>
        <p:spPr bwMode="auto">
          <a:xfrm>
            <a:off x="714348" y="500048"/>
            <a:ext cx="920398" cy="2830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Прямоугольник 1"/>
          <p:cNvSpPr>
            <a:spLocks noChangeArrowheads="1"/>
          </p:cNvSpPr>
          <p:nvPr/>
        </p:nvSpPr>
        <p:spPr bwMode="auto">
          <a:xfrm>
            <a:off x="5331636" y="-46564"/>
            <a:ext cx="3848876" cy="4580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indent="450215" algn="r">
              <a:lnSpc>
                <a:spcPct val="150000"/>
              </a:lnSpc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Характеристика потребителя</a:t>
            </a:r>
          </a:p>
        </p:txBody>
      </p:sp>
      <p:sp>
        <p:nvSpPr>
          <p:cNvPr id="7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</p:spPr>
        <p:txBody>
          <a:bodyPr/>
          <a:lstStyle/>
          <a:p>
            <a:pPr>
              <a:defRPr/>
            </a:pPr>
            <a:r>
              <a:rPr lang="ru-RU" dirty="0"/>
              <a:t>3</a:t>
            </a:r>
          </a:p>
        </p:txBody>
      </p:sp>
      <p:pic>
        <p:nvPicPr>
          <p:cNvPr id="5" name="Рисунок 4" descr="лого СПК_1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21" t="71920" r="3588"/>
          <a:stretch>
            <a:fillRect/>
          </a:stretch>
        </p:blipFill>
        <p:spPr bwMode="auto">
          <a:xfrm>
            <a:off x="714348" y="500048"/>
            <a:ext cx="920398" cy="28307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5D4A593-8E2C-FEA6-52B5-D8057306EE2F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09"/>
          <a:stretch/>
        </p:blipFill>
        <p:spPr bwMode="auto">
          <a:xfrm>
            <a:off x="1835696" y="987574"/>
            <a:ext cx="5535538" cy="363567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Прямоугольник 1"/>
          <p:cNvSpPr>
            <a:spLocks noChangeArrowheads="1"/>
          </p:cNvSpPr>
          <p:nvPr/>
        </p:nvSpPr>
        <p:spPr bwMode="auto">
          <a:xfrm>
            <a:off x="1674302" y="51470"/>
            <a:ext cx="7506210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r"/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Нормы на ремонт и обслуживание трансформаторной подстанции</a:t>
            </a:r>
          </a:p>
        </p:txBody>
      </p:sp>
      <p:sp>
        <p:nvSpPr>
          <p:cNvPr id="7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</p:spPr>
        <p:txBody>
          <a:bodyPr/>
          <a:lstStyle/>
          <a:p>
            <a:pPr>
              <a:defRPr/>
            </a:pPr>
            <a:r>
              <a:rPr lang="ru-RU" dirty="0"/>
              <a:t>3</a:t>
            </a:r>
          </a:p>
        </p:txBody>
      </p:sp>
      <p:pic>
        <p:nvPicPr>
          <p:cNvPr id="5" name="Рисунок 4" descr="лого СПК_1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21" t="71920" r="3588"/>
          <a:stretch>
            <a:fillRect/>
          </a:stretch>
        </p:blipFill>
        <p:spPr bwMode="auto">
          <a:xfrm>
            <a:off x="714348" y="500048"/>
            <a:ext cx="920398" cy="283078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C3F08ACE-57D9-1EEF-6D93-2F324617BE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2549599"/>
              </p:ext>
            </p:extLst>
          </p:nvPr>
        </p:nvGraphicFramePr>
        <p:xfrm>
          <a:off x="1274782" y="880470"/>
          <a:ext cx="6465570" cy="193344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580515">
                  <a:extLst>
                    <a:ext uri="{9D8B030D-6E8A-4147-A177-3AD203B41FA5}">
                      <a16:colId xmlns:a16="http://schemas.microsoft.com/office/drawing/2014/main" val="1956169601"/>
                    </a:ext>
                  </a:extLst>
                </a:gridCol>
                <a:gridCol w="871855">
                  <a:extLst>
                    <a:ext uri="{9D8B030D-6E8A-4147-A177-3AD203B41FA5}">
                      <a16:colId xmlns:a16="http://schemas.microsoft.com/office/drawing/2014/main" val="866179828"/>
                    </a:ext>
                  </a:extLst>
                </a:gridCol>
                <a:gridCol w="871855">
                  <a:extLst>
                    <a:ext uri="{9D8B030D-6E8A-4147-A177-3AD203B41FA5}">
                      <a16:colId xmlns:a16="http://schemas.microsoft.com/office/drawing/2014/main" val="255587134"/>
                    </a:ext>
                  </a:extLst>
                </a:gridCol>
                <a:gridCol w="1572895">
                  <a:extLst>
                    <a:ext uri="{9D8B030D-6E8A-4147-A177-3AD203B41FA5}">
                      <a16:colId xmlns:a16="http://schemas.microsoft.com/office/drawing/2014/main" val="3895279188"/>
                    </a:ext>
                  </a:extLst>
                </a:gridCol>
                <a:gridCol w="1568450">
                  <a:extLst>
                    <a:ext uri="{9D8B030D-6E8A-4147-A177-3AD203B41FA5}">
                      <a16:colId xmlns:a16="http://schemas.microsoft.com/office/drawing/2014/main" val="3591289795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377440" algn="l"/>
                        </a:tabLst>
                      </a:pPr>
                      <a:r>
                        <a:rPr lang="ru-RU" sz="1200" dirty="0">
                          <a:effectLst/>
                        </a:rPr>
                        <a:t>Наименование работы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377440" algn="l"/>
                        </a:tabLst>
                      </a:pPr>
                      <a:r>
                        <a:rPr lang="ru-RU" sz="1200" dirty="0">
                          <a:effectLst/>
                        </a:rPr>
                        <a:t>Состав звена электромонтеров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377440" algn="l"/>
                        </a:tabLst>
                      </a:pPr>
                      <a:r>
                        <a:rPr lang="ru-RU" sz="1200" dirty="0">
                          <a:effectLst/>
                        </a:rPr>
                        <a:t>Единица измерения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377440" algn="l"/>
                        </a:tabLst>
                      </a:pPr>
                      <a:r>
                        <a:rPr lang="ru-RU" sz="1200">
                          <a:effectLst/>
                        </a:rPr>
                        <a:t>Норма времени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2498512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377440" algn="l"/>
                        </a:tabLst>
                      </a:pPr>
                      <a:r>
                        <a:rPr lang="ru-RU" sz="1200" dirty="0">
                          <a:effectLst/>
                        </a:rPr>
                        <a:t>разряд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377440" algn="l"/>
                        </a:tabLst>
                      </a:pPr>
                      <a:r>
                        <a:rPr lang="ru-RU" sz="1200" dirty="0">
                          <a:effectLst/>
                        </a:rPr>
                        <a:t>количество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0145643"/>
                  </a:ext>
                </a:extLst>
              </a:tr>
              <a:tr h="447675">
                <a:tc row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Ремонт трансформаторной подстанции 110/10-0,4 кВ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377440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377440" algn="l"/>
                        </a:tabLs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377440" algn="l"/>
                        </a:tabLs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377440" algn="l"/>
                        </a:tabLst>
                      </a:pPr>
                      <a:r>
                        <a:rPr lang="ru-RU" sz="1400" dirty="0">
                          <a:effectLst/>
                        </a:rPr>
                        <a:t>1 шт.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377440" algn="l"/>
                        </a:tabLst>
                      </a:pPr>
                      <a:r>
                        <a:rPr lang="ru-RU" sz="1400" dirty="0">
                          <a:effectLst/>
                        </a:rPr>
                        <a:t>26,1 ч.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51069210"/>
                  </a:ext>
                </a:extLst>
              </a:tr>
              <a:tr h="4457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377440" algn="l"/>
                        </a:tabLs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377440" algn="l"/>
                        </a:tabLst>
                      </a:pPr>
                      <a:r>
                        <a:rPr lang="ru-RU" sz="1200" dirty="0">
                          <a:effectLst/>
                        </a:rPr>
                        <a:t>2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4371010"/>
                  </a:ext>
                </a:extLst>
              </a:tr>
              <a:tr h="4337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377440" algn="l"/>
                        </a:tabLs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377440" algn="l"/>
                        </a:tabLst>
                      </a:pPr>
                      <a:r>
                        <a:rPr lang="ru-RU" sz="1200" dirty="0">
                          <a:effectLst/>
                        </a:rPr>
                        <a:t>1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7441968"/>
                  </a:ext>
                </a:extLst>
              </a:tr>
            </a:tbl>
          </a:graphicData>
        </a:graphic>
      </p:graphicFrame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DA741B7B-31DC-DA30-38B9-335279897B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8312251"/>
              </p:ext>
            </p:extLst>
          </p:nvPr>
        </p:nvGraphicFramePr>
        <p:xfrm>
          <a:off x="1274782" y="3037171"/>
          <a:ext cx="6465570" cy="1982851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580515">
                  <a:extLst>
                    <a:ext uri="{9D8B030D-6E8A-4147-A177-3AD203B41FA5}">
                      <a16:colId xmlns:a16="http://schemas.microsoft.com/office/drawing/2014/main" val="2320332820"/>
                    </a:ext>
                  </a:extLst>
                </a:gridCol>
                <a:gridCol w="871855">
                  <a:extLst>
                    <a:ext uri="{9D8B030D-6E8A-4147-A177-3AD203B41FA5}">
                      <a16:colId xmlns:a16="http://schemas.microsoft.com/office/drawing/2014/main" val="40477035"/>
                    </a:ext>
                  </a:extLst>
                </a:gridCol>
                <a:gridCol w="871855">
                  <a:extLst>
                    <a:ext uri="{9D8B030D-6E8A-4147-A177-3AD203B41FA5}">
                      <a16:colId xmlns:a16="http://schemas.microsoft.com/office/drawing/2014/main" val="3230990383"/>
                    </a:ext>
                  </a:extLst>
                </a:gridCol>
                <a:gridCol w="1572895">
                  <a:extLst>
                    <a:ext uri="{9D8B030D-6E8A-4147-A177-3AD203B41FA5}">
                      <a16:colId xmlns:a16="http://schemas.microsoft.com/office/drawing/2014/main" val="1437783247"/>
                    </a:ext>
                  </a:extLst>
                </a:gridCol>
                <a:gridCol w="1568450">
                  <a:extLst>
                    <a:ext uri="{9D8B030D-6E8A-4147-A177-3AD203B41FA5}">
                      <a16:colId xmlns:a16="http://schemas.microsoft.com/office/drawing/2014/main" val="3465511952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377440" algn="l"/>
                        </a:tabLst>
                      </a:pPr>
                      <a:r>
                        <a:rPr lang="ru-RU" sz="1200">
                          <a:effectLst/>
                        </a:rPr>
                        <a:t>Наименование работы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377440" algn="l"/>
                        </a:tabLst>
                      </a:pPr>
                      <a:r>
                        <a:rPr lang="ru-RU" sz="1200">
                          <a:effectLst/>
                        </a:rPr>
                        <a:t>Состав звена электромонтеров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377440" algn="l"/>
                        </a:tabLst>
                      </a:pPr>
                      <a:r>
                        <a:rPr lang="ru-RU" sz="1200">
                          <a:effectLst/>
                        </a:rPr>
                        <a:t>Единица измерения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377440" algn="l"/>
                        </a:tabLst>
                      </a:pPr>
                      <a:r>
                        <a:rPr lang="ru-RU" sz="1200">
                          <a:effectLst/>
                        </a:rPr>
                        <a:t>Норма времени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3463142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377440" algn="l"/>
                        </a:tabLst>
                      </a:pPr>
                      <a:r>
                        <a:rPr lang="ru-RU" sz="1200">
                          <a:effectLst/>
                        </a:rPr>
                        <a:t>разряд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377440" algn="l"/>
                        </a:tabLst>
                      </a:pPr>
                      <a:r>
                        <a:rPr lang="ru-RU" sz="1200">
                          <a:effectLst/>
                        </a:rPr>
                        <a:t>количество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6497758"/>
                  </a:ext>
                </a:extLst>
              </a:tr>
              <a:tr h="447675">
                <a:tc row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Техническое обслуживание трансформаторной подстанции 110/10-0,4 кВ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377440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377440" algn="l"/>
                        </a:tabLs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377440" algn="l"/>
                        </a:tabLs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377440" algn="l"/>
                        </a:tabLst>
                      </a:pPr>
                      <a:r>
                        <a:rPr lang="ru-RU" sz="1400">
                          <a:effectLst/>
                        </a:rPr>
                        <a:t>1 шт.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377440" algn="l"/>
                        </a:tabLst>
                      </a:pPr>
                      <a:r>
                        <a:rPr lang="ru-RU" sz="1400" dirty="0">
                          <a:effectLst/>
                        </a:rPr>
                        <a:t>14,6 ч.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0835277"/>
                  </a:ext>
                </a:extLst>
              </a:tr>
              <a:tr h="4457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377440" algn="l"/>
                        </a:tabLs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377440" algn="l"/>
                        </a:tabLst>
                      </a:pPr>
                      <a:r>
                        <a:rPr lang="ru-RU" sz="1200" dirty="0">
                          <a:effectLst/>
                        </a:rPr>
                        <a:t>1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0018089"/>
                  </a:ext>
                </a:extLst>
              </a:tr>
              <a:tr h="4337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377440" algn="l"/>
                        </a:tabLs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377440" algn="l"/>
                        </a:tabLst>
                      </a:pPr>
                      <a:r>
                        <a:rPr lang="ru-RU" sz="1200" dirty="0">
                          <a:effectLst/>
                        </a:rPr>
                        <a:t>1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76885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86144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F10343-9527-4ADD-851C-B2ED5218DB89}" type="slidenum">
              <a:rPr lang="ru-RU" smtClean="0"/>
              <a:t>5</a:t>
            </a:fld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51470"/>
            <a:ext cx="79928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SimSun" panose="02010600030101010101" pitchFamily="2" charset="-122"/>
              </a:rPr>
              <a:t>Трудоемкость ремонта и обслуживания электрооборудования</a:t>
            </a:r>
          </a:p>
        </p:txBody>
      </p:sp>
      <p:pic>
        <p:nvPicPr>
          <p:cNvPr id="7" name="Рисунок 6" descr="лого СПК_1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21" t="71920" r="3588"/>
          <a:stretch>
            <a:fillRect/>
          </a:stretch>
        </p:blipFill>
        <p:spPr bwMode="auto">
          <a:xfrm>
            <a:off x="714348" y="500048"/>
            <a:ext cx="920398" cy="283078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Таблица 8">
                <a:extLst>
                  <a:ext uri="{FF2B5EF4-FFF2-40B4-BE49-F238E27FC236}">
                    <a16:creationId xmlns:a16="http://schemas.microsoft.com/office/drawing/2014/main" id="{9B03066C-46F0-8D10-130B-DB13762A2D0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4332387"/>
                  </p:ext>
                </p:extLst>
              </p:nvPr>
            </p:nvGraphicFramePr>
            <p:xfrm>
              <a:off x="1403648" y="915566"/>
              <a:ext cx="6336704" cy="4036168"/>
            </p:xfrm>
            <a:graphic>
              <a:graphicData uri="http://schemas.openxmlformats.org/drawingml/2006/table">
                <a:tbl>
                  <a:tblPr firstRow="1" firstCol="1" bandRow="1">
                    <a:tableStyleId>{5940675A-B579-460E-94D1-54222C63F5DA}</a:tableStyleId>
                  </a:tblPr>
                  <a:tblGrid>
                    <a:gridCol w="668573">
                      <a:extLst>
                        <a:ext uri="{9D8B030D-6E8A-4147-A177-3AD203B41FA5}">
                          <a16:colId xmlns:a16="http://schemas.microsoft.com/office/drawing/2014/main" val="1949886200"/>
                        </a:ext>
                      </a:extLst>
                    </a:gridCol>
                    <a:gridCol w="1367157">
                      <a:extLst>
                        <a:ext uri="{9D8B030D-6E8A-4147-A177-3AD203B41FA5}">
                          <a16:colId xmlns:a16="http://schemas.microsoft.com/office/drawing/2014/main" val="3993732722"/>
                        </a:ext>
                      </a:extLst>
                    </a:gridCol>
                    <a:gridCol w="333329">
                      <a:extLst>
                        <a:ext uri="{9D8B030D-6E8A-4147-A177-3AD203B41FA5}">
                          <a16:colId xmlns:a16="http://schemas.microsoft.com/office/drawing/2014/main" val="1257729893"/>
                        </a:ext>
                      </a:extLst>
                    </a:gridCol>
                    <a:gridCol w="332050">
                      <a:extLst>
                        <a:ext uri="{9D8B030D-6E8A-4147-A177-3AD203B41FA5}">
                          <a16:colId xmlns:a16="http://schemas.microsoft.com/office/drawing/2014/main" val="465305108"/>
                        </a:ext>
                      </a:extLst>
                    </a:gridCol>
                    <a:gridCol w="327581">
                      <a:extLst>
                        <a:ext uri="{9D8B030D-6E8A-4147-A177-3AD203B41FA5}">
                          <a16:colId xmlns:a16="http://schemas.microsoft.com/office/drawing/2014/main" val="1950153364"/>
                        </a:ext>
                      </a:extLst>
                    </a:gridCol>
                    <a:gridCol w="668573">
                      <a:extLst>
                        <a:ext uri="{9D8B030D-6E8A-4147-A177-3AD203B41FA5}">
                          <a16:colId xmlns:a16="http://schemas.microsoft.com/office/drawing/2014/main" val="150022333"/>
                        </a:ext>
                      </a:extLst>
                    </a:gridCol>
                    <a:gridCol w="709440">
                      <a:extLst>
                        <a:ext uri="{9D8B030D-6E8A-4147-A177-3AD203B41FA5}">
                          <a16:colId xmlns:a16="http://schemas.microsoft.com/office/drawing/2014/main" val="3153883996"/>
                        </a:ext>
                      </a:extLst>
                    </a:gridCol>
                    <a:gridCol w="709440">
                      <a:extLst>
                        <a:ext uri="{9D8B030D-6E8A-4147-A177-3AD203B41FA5}">
                          <a16:colId xmlns:a16="http://schemas.microsoft.com/office/drawing/2014/main" val="1901075582"/>
                        </a:ext>
                      </a:extLst>
                    </a:gridCol>
                    <a:gridCol w="607271">
                      <a:extLst>
                        <a:ext uri="{9D8B030D-6E8A-4147-A177-3AD203B41FA5}">
                          <a16:colId xmlns:a16="http://schemas.microsoft.com/office/drawing/2014/main" val="4194151001"/>
                        </a:ext>
                      </a:extLst>
                    </a:gridCol>
                    <a:gridCol w="613290">
                      <a:extLst>
                        <a:ext uri="{9D8B030D-6E8A-4147-A177-3AD203B41FA5}">
                          <a16:colId xmlns:a16="http://schemas.microsoft.com/office/drawing/2014/main" val="2620994134"/>
                        </a:ext>
                      </a:extLst>
                    </a:gridCol>
                  </a:tblGrid>
                  <a:tr h="392102">
                    <a:tc rowSpan="3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 dirty="0">
                              <a:effectLst/>
                            </a:rPr>
                            <a:t>№</a:t>
                          </a:r>
                        </a:p>
                      </a:txBody>
                      <a:tcPr marL="43045" marR="43045" marT="0" marB="0" anchor="ctr"/>
                    </a:tc>
                    <a:tc rowSpan="3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 dirty="0">
                              <a:effectLst/>
                            </a:rPr>
                            <a:t>Наименование</a:t>
                          </a:r>
                          <a:endParaRPr lang="ru-RU" sz="9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 anchor="ctr"/>
                    </a:tc>
                    <a:tc gridSpan="3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Количество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ремонтов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Ремонт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Обслуживание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rowSpan="3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sz="9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9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Т</m:t>
                                    </m:r>
                                  </m:e>
                                  <m:sub>
                                    <m:r>
                                      <a:rPr lang="ru-RU" sz="9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общ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ru-RU" sz="900" dirty="0">
                            <a:effectLst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 dirty="0">
                              <a:effectLst/>
                            </a:rPr>
                            <a:t>Ремонта и ТО,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 dirty="0">
                              <a:effectLst/>
                            </a:rPr>
                            <a:t>чел/час</a:t>
                          </a:r>
                          <a:endParaRPr lang="ru-RU" sz="9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 anchor="ctr"/>
                    </a:tc>
                    <a:extLst>
                      <a:ext uri="{0D108BD9-81ED-4DB2-BD59-A6C34878D82A}">
                        <a16:rowId xmlns:a16="http://schemas.microsoft.com/office/drawing/2014/main" val="342327577"/>
                      </a:ext>
                    </a:extLst>
                  </a:tr>
                  <a:tr h="251628"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ТО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 anchor="ctr"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 dirty="0">
                              <a:effectLst/>
                            </a:rPr>
                            <a:t>Т</a:t>
                          </a:r>
                          <a:endParaRPr lang="ru-RU" sz="9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 anchor="ctr"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К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 anchor="ctr"/>
                    </a:tc>
                    <a:tc gridSpan="2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год. трудоемкость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год. трудоемкость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92068064"/>
                      </a:ext>
                    </a:extLst>
                  </a:tr>
                  <a:tr h="251628"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ед. оборуд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всех ед.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ед. оборуд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всех ед.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77448593"/>
                      </a:ext>
                    </a:extLst>
                  </a:tr>
                  <a:tr h="46495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 anchor="ctr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Понижающая трансформаторная подстанция 10/0,4 кВ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 dirty="0">
                              <a:effectLst/>
                            </a:rPr>
                            <a:t>4</a:t>
                          </a:r>
                          <a:endParaRPr lang="ru-RU" sz="9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 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 dirty="0">
                              <a:effectLst/>
                            </a:rPr>
                            <a:t>10</a:t>
                          </a:r>
                          <a:endParaRPr lang="ru-RU" sz="9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 dirty="0">
                              <a:effectLst/>
                            </a:rPr>
                            <a:t>10</a:t>
                          </a:r>
                          <a:endParaRPr lang="ru-RU" sz="9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2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8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18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 anchor="ctr"/>
                    </a:tc>
                    <a:extLst>
                      <a:ext uri="{0D108BD9-81ED-4DB2-BD59-A6C34878D82A}">
                        <a16:rowId xmlns:a16="http://schemas.microsoft.com/office/drawing/2014/main" val="667089197"/>
                      </a:ext>
                    </a:extLst>
                  </a:tr>
                  <a:tr h="14174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2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Вентиляторы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2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 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2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4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0,4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0,4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4,4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extLst>
                      <a:ext uri="{0D108BD9-81ED-4DB2-BD59-A6C34878D82A}">
                        <a16:rowId xmlns:a16="http://schemas.microsoft.com/office/drawing/2014/main" val="1594055639"/>
                      </a:ext>
                    </a:extLst>
                  </a:tr>
                  <a:tr h="22873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3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Сварочные агрегаты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 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 dirty="0">
                              <a:effectLst/>
                            </a:rPr>
                            <a:t>2</a:t>
                          </a:r>
                          <a:endParaRPr lang="ru-RU" sz="9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2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 dirty="0">
                              <a:effectLst/>
                            </a:rPr>
                            <a:t>0,9</a:t>
                          </a:r>
                          <a:endParaRPr lang="ru-RU" sz="9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0,9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2,9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extLst>
                      <a:ext uri="{0D108BD9-81ED-4DB2-BD59-A6C34878D82A}">
                        <a16:rowId xmlns:a16="http://schemas.microsoft.com/office/drawing/2014/main" val="1369539920"/>
                      </a:ext>
                    </a:extLst>
                  </a:tr>
                  <a:tr h="14174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4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Токарные автоматы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2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 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3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3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 dirty="0">
                              <a:effectLst/>
                            </a:rPr>
                            <a:t>1,1</a:t>
                          </a:r>
                          <a:endParaRPr lang="ru-RU" sz="9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2,2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5,2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extLst>
                      <a:ext uri="{0D108BD9-81ED-4DB2-BD59-A6C34878D82A}">
                        <a16:rowId xmlns:a16="http://schemas.microsoft.com/office/drawing/2014/main" val="2198809907"/>
                      </a:ext>
                    </a:extLst>
                  </a:tr>
                  <a:tr h="22873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5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Зубофрезерные станки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2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4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 dirty="0">
                              <a:effectLst/>
                            </a:rPr>
                            <a:t>8</a:t>
                          </a:r>
                          <a:endParaRPr lang="ru-RU" sz="9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1,5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16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24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extLst>
                      <a:ext uri="{0D108BD9-81ED-4DB2-BD59-A6C34878D82A}">
                        <a16:rowId xmlns:a16="http://schemas.microsoft.com/office/drawing/2014/main" val="813874589"/>
                      </a:ext>
                    </a:extLst>
                  </a:tr>
                  <a:tr h="22873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6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Круглошлифовальные станки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2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 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3,5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3,5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 dirty="0">
                              <a:effectLst/>
                            </a:rPr>
                            <a:t>0,8</a:t>
                          </a:r>
                          <a:endParaRPr lang="ru-RU" sz="9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 dirty="0">
                              <a:effectLst/>
                            </a:rPr>
                            <a:t>1,6</a:t>
                          </a:r>
                          <a:endParaRPr lang="ru-RU" sz="9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5,1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extLst>
                      <a:ext uri="{0D108BD9-81ED-4DB2-BD59-A6C34878D82A}">
                        <a16:rowId xmlns:a16="http://schemas.microsoft.com/office/drawing/2014/main" val="1744367398"/>
                      </a:ext>
                    </a:extLst>
                  </a:tr>
                  <a:tr h="14174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7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Заточные станки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2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 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2,3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2,3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0,5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3,3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extLst>
                      <a:ext uri="{0D108BD9-81ED-4DB2-BD59-A6C34878D82A}">
                        <a16:rowId xmlns:a16="http://schemas.microsoft.com/office/drawing/2014/main" val="3861658611"/>
                      </a:ext>
                    </a:extLst>
                  </a:tr>
                  <a:tr h="14174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8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Сверильные станки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2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2,4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4,8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1,1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 dirty="0">
                              <a:effectLst/>
                            </a:rPr>
                            <a:t>2,2</a:t>
                          </a:r>
                          <a:endParaRPr lang="ru-RU" sz="9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7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extLst>
                      <a:ext uri="{0D108BD9-81ED-4DB2-BD59-A6C34878D82A}">
                        <a16:rowId xmlns:a16="http://schemas.microsoft.com/office/drawing/2014/main" val="1747135963"/>
                      </a:ext>
                    </a:extLst>
                  </a:tr>
                  <a:tr h="14174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9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Токарные станки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2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2,8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5,6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 dirty="0">
                              <a:effectLst/>
                            </a:rPr>
                            <a:t>1,4</a:t>
                          </a:r>
                          <a:endParaRPr lang="ru-RU" sz="9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 dirty="0">
                              <a:effectLst/>
                            </a:rPr>
                            <a:t>2,8</a:t>
                          </a:r>
                          <a:endParaRPr lang="ru-RU" sz="9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8,4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extLst>
                      <a:ext uri="{0D108BD9-81ED-4DB2-BD59-A6C34878D82A}">
                        <a16:rowId xmlns:a16="http://schemas.microsoft.com/office/drawing/2014/main" val="1045363984"/>
                      </a:ext>
                    </a:extLst>
                  </a:tr>
                  <a:tr h="22873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10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Плоскошлифовальные станки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2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 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3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32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1,6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3,2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35,2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extLst>
                      <a:ext uri="{0D108BD9-81ED-4DB2-BD59-A6C34878D82A}">
                        <a16:rowId xmlns:a16="http://schemas.microsoft.com/office/drawing/2014/main" val="2805026861"/>
                      </a:ext>
                    </a:extLst>
                  </a:tr>
                  <a:tr h="22873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11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Строгальные станки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2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2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 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2,1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4,2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0,1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 dirty="0">
                              <a:effectLst/>
                            </a:rPr>
                            <a:t>0,2</a:t>
                          </a:r>
                          <a:endParaRPr lang="ru-RU" sz="9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900" dirty="0">
                              <a:effectLst/>
                            </a:rPr>
                            <a:t>4,4</a:t>
                          </a:r>
                          <a:endParaRPr lang="ru-RU" sz="9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extLst>
                      <a:ext uri="{0D108BD9-81ED-4DB2-BD59-A6C34878D82A}">
                        <a16:rowId xmlns:a16="http://schemas.microsoft.com/office/drawing/2014/main" val="1433988301"/>
                      </a:ext>
                    </a:extLst>
                  </a:tr>
                  <a:tr h="14174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12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Фрезерные станки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2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2,2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4,4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0,3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 dirty="0">
                              <a:effectLst/>
                            </a:rPr>
                            <a:t>0,6</a:t>
                          </a:r>
                          <a:endParaRPr lang="ru-RU" sz="9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900" dirty="0">
                              <a:effectLst/>
                            </a:rPr>
                            <a:t>5</a:t>
                          </a:r>
                          <a:endParaRPr lang="ru-RU" sz="9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extLst>
                      <a:ext uri="{0D108BD9-81ED-4DB2-BD59-A6C34878D82A}">
                        <a16:rowId xmlns:a16="http://schemas.microsoft.com/office/drawing/2014/main" val="3341841187"/>
                      </a:ext>
                    </a:extLst>
                  </a:tr>
                  <a:tr h="14174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13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Расточные станки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2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 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1,8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1,8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0,6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1,2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900" dirty="0">
                              <a:effectLst/>
                            </a:rPr>
                            <a:t>3</a:t>
                          </a:r>
                          <a:endParaRPr lang="ru-RU" sz="9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extLst>
                      <a:ext uri="{0D108BD9-81ED-4DB2-BD59-A6C34878D82A}">
                        <a16:rowId xmlns:a16="http://schemas.microsoft.com/office/drawing/2014/main" val="262901271"/>
                      </a:ext>
                    </a:extLst>
                  </a:tr>
                  <a:tr h="14174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14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Краны мостовые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2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 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6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6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1,8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3,6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900" dirty="0">
                              <a:effectLst/>
                            </a:rPr>
                            <a:t>9,6</a:t>
                          </a:r>
                          <a:endParaRPr lang="ru-RU" sz="9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extLst>
                      <a:ext uri="{0D108BD9-81ED-4DB2-BD59-A6C34878D82A}">
                        <a16:rowId xmlns:a16="http://schemas.microsoft.com/office/drawing/2014/main" val="3520786836"/>
                      </a:ext>
                    </a:extLst>
                  </a:tr>
                  <a:tr h="141745">
                    <a:tc gridSpan="6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 dirty="0">
                              <a:effectLst/>
                            </a:rPr>
                            <a:t>Итого</a:t>
                          </a:r>
                          <a:endParaRPr lang="ru-RU" sz="9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91,6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 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43,9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 dirty="0">
                              <a:effectLst/>
                            </a:rPr>
                            <a:t>135,5</a:t>
                          </a:r>
                          <a:endParaRPr lang="ru-RU" sz="9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extLst>
                      <a:ext uri="{0D108BD9-81ED-4DB2-BD59-A6C34878D82A}">
                        <a16:rowId xmlns:a16="http://schemas.microsoft.com/office/drawing/2014/main" val="105083991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Таблица 8">
                <a:extLst>
                  <a:ext uri="{FF2B5EF4-FFF2-40B4-BE49-F238E27FC236}">
                    <a16:creationId xmlns:a16="http://schemas.microsoft.com/office/drawing/2014/main" id="{9B03066C-46F0-8D10-130B-DB13762A2D0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4332387"/>
                  </p:ext>
                </p:extLst>
              </p:nvPr>
            </p:nvGraphicFramePr>
            <p:xfrm>
              <a:off x="1403648" y="915566"/>
              <a:ext cx="6336704" cy="4036168"/>
            </p:xfrm>
            <a:graphic>
              <a:graphicData uri="http://schemas.openxmlformats.org/drawingml/2006/table">
                <a:tbl>
                  <a:tblPr firstRow="1" firstCol="1" bandRow="1">
                    <a:tableStyleId>{5940675A-B579-460E-94D1-54222C63F5DA}</a:tableStyleId>
                  </a:tblPr>
                  <a:tblGrid>
                    <a:gridCol w="668573">
                      <a:extLst>
                        <a:ext uri="{9D8B030D-6E8A-4147-A177-3AD203B41FA5}">
                          <a16:colId xmlns:a16="http://schemas.microsoft.com/office/drawing/2014/main" val="1949886200"/>
                        </a:ext>
                      </a:extLst>
                    </a:gridCol>
                    <a:gridCol w="1367157">
                      <a:extLst>
                        <a:ext uri="{9D8B030D-6E8A-4147-A177-3AD203B41FA5}">
                          <a16:colId xmlns:a16="http://schemas.microsoft.com/office/drawing/2014/main" val="3993732722"/>
                        </a:ext>
                      </a:extLst>
                    </a:gridCol>
                    <a:gridCol w="333329">
                      <a:extLst>
                        <a:ext uri="{9D8B030D-6E8A-4147-A177-3AD203B41FA5}">
                          <a16:colId xmlns:a16="http://schemas.microsoft.com/office/drawing/2014/main" val="1257729893"/>
                        </a:ext>
                      </a:extLst>
                    </a:gridCol>
                    <a:gridCol w="332050">
                      <a:extLst>
                        <a:ext uri="{9D8B030D-6E8A-4147-A177-3AD203B41FA5}">
                          <a16:colId xmlns:a16="http://schemas.microsoft.com/office/drawing/2014/main" val="465305108"/>
                        </a:ext>
                      </a:extLst>
                    </a:gridCol>
                    <a:gridCol w="327581">
                      <a:extLst>
                        <a:ext uri="{9D8B030D-6E8A-4147-A177-3AD203B41FA5}">
                          <a16:colId xmlns:a16="http://schemas.microsoft.com/office/drawing/2014/main" val="1950153364"/>
                        </a:ext>
                      </a:extLst>
                    </a:gridCol>
                    <a:gridCol w="668573">
                      <a:extLst>
                        <a:ext uri="{9D8B030D-6E8A-4147-A177-3AD203B41FA5}">
                          <a16:colId xmlns:a16="http://schemas.microsoft.com/office/drawing/2014/main" val="150022333"/>
                        </a:ext>
                      </a:extLst>
                    </a:gridCol>
                    <a:gridCol w="709440">
                      <a:extLst>
                        <a:ext uri="{9D8B030D-6E8A-4147-A177-3AD203B41FA5}">
                          <a16:colId xmlns:a16="http://schemas.microsoft.com/office/drawing/2014/main" val="3153883996"/>
                        </a:ext>
                      </a:extLst>
                    </a:gridCol>
                    <a:gridCol w="709440">
                      <a:extLst>
                        <a:ext uri="{9D8B030D-6E8A-4147-A177-3AD203B41FA5}">
                          <a16:colId xmlns:a16="http://schemas.microsoft.com/office/drawing/2014/main" val="1901075582"/>
                        </a:ext>
                      </a:extLst>
                    </a:gridCol>
                    <a:gridCol w="607271">
                      <a:extLst>
                        <a:ext uri="{9D8B030D-6E8A-4147-A177-3AD203B41FA5}">
                          <a16:colId xmlns:a16="http://schemas.microsoft.com/office/drawing/2014/main" val="4194151001"/>
                        </a:ext>
                      </a:extLst>
                    </a:gridCol>
                    <a:gridCol w="613290">
                      <a:extLst>
                        <a:ext uri="{9D8B030D-6E8A-4147-A177-3AD203B41FA5}">
                          <a16:colId xmlns:a16="http://schemas.microsoft.com/office/drawing/2014/main" val="2620994134"/>
                        </a:ext>
                      </a:extLst>
                    </a:gridCol>
                  </a:tblGrid>
                  <a:tr h="433197">
                    <a:tc rowSpan="3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 dirty="0">
                              <a:effectLst/>
                            </a:rPr>
                            <a:t>№</a:t>
                          </a:r>
                        </a:p>
                      </a:txBody>
                      <a:tcPr marL="43045" marR="43045" marT="0" marB="0" anchor="ctr"/>
                    </a:tc>
                    <a:tc rowSpan="3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 dirty="0">
                              <a:effectLst/>
                            </a:rPr>
                            <a:t>Наименование</a:t>
                          </a:r>
                          <a:endParaRPr lang="ru-RU" sz="9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 anchor="ctr"/>
                    </a:tc>
                    <a:tc gridSpan="3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Количество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ремонтов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Ремонт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Обслуживание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rowSpan="3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3045" marR="43045" marT="0" marB="0" anchor="ctr">
                        <a:blipFill>
                          <a:blip r:embed="rId3"/>
                          <a:stretch>
                            <a:fillRect l="-930693" t="-3247" r="-1980" b="-33766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2327577"/>
                      </a:ext>
                    </a:extLst>
                  </a:tr>
                  <a:tr h="251628"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ТО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 anchor="ctr"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 dirty="0">
                              <a:effectLst/>
                            </a:rPr>
                            <a:t>Т</a:t>
                          </a:r>
                          <a:endParaRPr lang="ru-RU" sz="9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 anchor="ctr"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К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 anchor="ctr"/>
                    </a:tc>
                    <a:tc gridSpan="2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год. трудоемкость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год. трудоемкость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92068064"/>
                      </a:ext>
                    </a:extLst>
                  </a:tr>
                  <a:tr h="251628"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ед. оборуд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всех ед.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ед. оборуд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всех ед.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77448593"/>
                      </a:ext>
                    </a:extLst>
                  </a:tr>
                  <a:tr h="46495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 anchor="ctr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Понижающая трансформаторная подстанция 10/0,4 кВ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 dirty="0">
                              <a:effectLst/>
                            </a:rPr>
                            <a:t>4</a:t>
                          </a:r>
                          <a:endParaRPr lang="ru-RU" sz="9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 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 dirty="0">
                              <a:effectLst/>
                            </a:rPr>
                            <a:t>10</a:t>
                          </a:r>
                          <a:endParaRPr lang="ru-RU" sz="9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 dirty="0">
                              <a:effectLst/>
                            </a:rPr>
                            <a:t>10</a:t>
                          </a:r>
                          <a:endParaRPr lang="ru-RU" sz="9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2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8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18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 anchor="ctr"/>
                    </a:tc>
                    <a:extLst>
                      <a:ext uri="{0D108BD9-81ED-4DB2-BD59-A6C34878D82A}">
                        <a16:rowId xmlns:a16="http://schemas.microsoft.com/office/drawing/2014/main" val="667089197"/>
                      </a:ext>
                    </a:extLst>
                  </a:tr>
                  <a:tr h="14846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2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Вентиляторы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2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 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2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4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0,4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0,4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4,4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extLst>
                      <a:ext uri="{0D108BD9-81ED-4DB2-BD59-A6C34878D82A}">
                        <a16:rowId xmlns:a16="http://schemas.microsoft.com/office/drawing/2014/main" val="1594055639"/>
                      </a:ext>
                    </a:extLst>
                  </a:tr>
                  <a:tr h="22873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3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Сварочные агрегаты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 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 dirty="0">
                              <a:effectLst/>
                            </a:rPr>
                            <a:t>2</a:t>
                          </a:r>
                          <a:endParaRPr lang="ru-RU" sz="9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2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 dirty="0">
                              <a:effectLst/>
                            </a:rPr>
                            <a:t>0,9</a:t>
                          </a:r>
                          <a:endParaRPr lang="ru-RU" sz="9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0,9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2,9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extLst>
                      <a:ext uri="{0D108BD9-81ED-4DB2-BD59-A6C34878D82A}">
                        <a16:rowId xmlns:a16="http://schemas.microsoft.com/office/drawing/2014/main" val="1369539920"/>
                      </a:ext>
                    </a:extLst>
                  </a:tr>
                  <a:tr h="14846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4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Токарные автоматы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2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 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3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3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 dirty="0">
                              <a:effectLst/>
                            </a:rPr>
                            <a:t>1,1</a:t>
                          </a:r>
                          <a:endParaRPr lang="ru-RU" sz="9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2,2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5,2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extLst>
                      <a:ext uri="{0D108BD9-81ED-4DB2-BD59-A6C34878D82A}">
                        <a16:rowId xmlns:a16="http://schemas.microsoft.com/office/drawing/2014/main" val="2198809907"/>
                      </a:ext>
                    </a:extLst>
                  </a:tr>
                  <a:tr h="22873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5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Зубофрезерные станки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2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4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 dirty="0">
                              <a:effectLst/>
                            </a:rPr>
                            <a:t>8</a:t>
                          </a:r>
                          <a:endParaRPr lang="ru-RU" sz="9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1,5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16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24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extLst>
                      <a:ext uri="{0D108BD9-81ED-4DB2-BD59-A6C34878D82A}">
                        <a16:rowId xmlns:a16="http://schemas.microsoft.com/office/drawing/2014/main" val="813874589"/>
                      </a:ext>
                    </a:extLst>
                  </a:tr>
                  <a:tr h="30619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6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Круглошлифовальные станки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2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 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3,5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3,5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 dirty="0">
                              <a:effectLst/>
                            </a:rPr>
                            <a:t>0,8</a:t>
                          </a:r>
                          <a:endParaRPr lang="ru-RU" sz="9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 dirty="0">
                              <a:effectLst/>
                            </a:rPr>
                            <a:t>1,6</a:t>
                          </a:r>
                          <a:endParaRPr lang="ru-RU" sz="9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5,1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extLst>
                      <a:ext uri="{0D108BD9-81ED-4DB2-BD59-A6C34878D82A}">
                        <a16:rowId xmlns:a16="http://schemas.microsoft.com/office/drawing/2014/main" val="1744367398"/>
                      </a:ext>
                    </a:extLst>
                  </a:tr>
                  <a:tr h="14846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7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Заточные станки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2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 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2,3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2,3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0,5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3,3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extLst>
                      <a:ext uri="{0D108BD9-81ED-4DB2-BD59-A6C34878D82A}">
                        <a16:rowId xmlns:a16="http://schemas.microsoft.com/office/drawing/2014/main" val="3861658611"/>
                      </a:ext>
                    </a:extLst>
                  </a:tr>
                  <a:tr h="14846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8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Сверильные станки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2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2,4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4,8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1,1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 dirty="0">
                              <a:effectLst/>
                            </a:rPr>
                            <a:t>2,2</a:t>
                          </a:r>
                          <a:endParaRPr lang="ru-RU" sz="9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7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extLst>
                      <a:ext uri="{0D108BD9-81ED-4DB2-BD59-A6C34878D82A}">
                        <a16:rowId xmlns:a16="http://schemas.microsoft.com/office/drawing/2014/main" val="1747135963"/>
                      </a:ext>
                    </a:extLst>
                  </a:tr>
                  <a:tr h="14846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9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Токарные станки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2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2,8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5,6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 dirty="0">
                              <a:effectLst/>
                            </a:rPr>
                            <a:t>1,4</a:t>
                          </a:r>
                          <a:endParaRPr lang="ru-RU" sz="9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 dirty="0">
                              <a:effectLst/>
                            </a:rPr>
                            <a:t>2,8</a:t>
                          </a:r>
                          <a:endParaRPr lang="ru-RU" sz="9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8,4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extLst>
                      <a:ext uri="{0D108BD9-81ED-4DB2-BD59-A6C34878D82A}">
                        <a16:rowId xmlns:a16="http://schemas.microsoft.com/office/drawing/2014/main" val="1045363984"/>
                      </a:ext>
                    </a:extLst>
                  </a:tr>
                  <a:tr h="30619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10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Плоскошлифовальные станки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2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 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3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32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1,6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3,2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35,2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extLst>
                      <a:ext uri="{0D108BD9-81ED-4DB2-BD59-A6C34878D82A}">
                        <a16:rowId xmlns:a16="http://schemas.microsoft.com/office/drawing/2014/main" val="2805026861"/>
                      </a:ext>
                    </a:extLst>
                  </a:tr>
                  <a:tr h="22873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11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Строгальные станки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2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2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 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2,1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4,2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0,1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 dirty="0">
                              <a:effectLst/>
                            </a:rPr>
                            <a:t>0,2</a:t>
                          </a:r>
                          <a:endParaRPr lang="ru-RU" sz="9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900" dirty="0">
                              <a:effectLst/>
                            </a:rPr>
                            <a:t>4,4</a:t>
                          </a:r>
                          <a:endParaRPr lang="ru-RU" sz="9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extLst>
                      <a:ext uri="{0D108BD9-81ED-4DB2-BD59-A6C34878D82A}">
                        <a16:rowId xmlns:a16="http://schemas.microsoft.com/office/drawing/2014/main" val="1433988301"/>
                      </a:ext>
                    </a:extLst>
                  </a:tr>
                  <a:tr h="14846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12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Фрезерные станки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2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2,2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4,4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0,3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 dirty="0">
                              <a:effectLst/>
                            </a:rPr>
                            <a:t>0,6</a:t>
                          </a:r>
                          <a:endParaRPr lang="ru-RU" sz="9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900" dirty="0">
                              <a:effectLst/>
                            </a:rPr>
                            <a:t>5</a:t>
                          </a:r>
                          <a:endParaRPr lang="ru-RU" sz="9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extLst>
                      <a:ext uri="{0D108BD9-81ED-4DB2-BD59-A6C34878D82A}">
                        <a16:rowId xmlns:a16="http://schemas.microsoft.com/office/drawing/2014/main" val="3341841187"/>
                      </a:ext>
                    </a:extLst>
                  </a:tr>
                  <a:tr h="14846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13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Расточные станки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2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 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1,8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1,8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0,6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1,2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900" dirty="0">
                              <a:effectLst/>
                            </a:rPr>
                            <a:t>3</a:t>
                          </a:r>
                          <a:endParaRPr lang="ru-RU" sz="9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extLst>
                      <a:ext uri="{0D108BD9-81ED-4DB2-BD59-A6C34878D82A}">
                        <a16:rowId xmlns:a16="http://schemas.microsoft.com/office/drawing/2014/main" val="262901271"/>
                      </a:ext>
                    </a:extLst>
                  </a:tr>
                  <a:tr h="14846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14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Краны мостовые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2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 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6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6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1,8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3,6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900" dirty="0">
                              <a:effectLst/>
                            </a:rPr>
                            <a:t>9,6</a:t>
                          </a:r>
                          <a:endParaRPr lang="ru-RU" sz="9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extLst>
                      <a:ext uri="{0D108BD9-81ED-4DB2-BD59-A6C34878D82A}">
                        <a16:rowId xmlns:a16="http://schemas.microsoft.com/office/drawing/2014/main" val="3520786836"/>
                      </a:ext>
                    </a:extLst>
                  </a:tr>
                  <a:tr h="148463">
                    <a:tc gridSpan="6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 dirty="0">
                              <a:effectLst/>
                            </a:rPr>
                            <a:t>Итого</a:t>
                          </a:r>
                          <a:endParaRPr lang="ru-RU" sz="9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91,6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 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>
                              <a:effectLst/>
                            </a:rPr>
                            <a:t>43,9</a:t>
                          </a:r>
                          <a:endParaRPr lang="ru-RU" sz="9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900" dirty="0">
                              <a:effectLst/>
                            </a:rPr>
                            <a:t>135,5</a:t>
                          </a:r>
                          <a:endParaRPr lang="ru-RU" sz="9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3045" marR="43045" marT="0" marB="0"/>
                    </a:tc>
                    <a:extLst>
                      <a:ext uri="{0D108BD9-81ED-4DB2-BD59-A6C34878D82A}">
                        <a16:rowId xmlns:a16="http://schemas.microsoft.com/office/drawing/2014/main" val="1050839916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9994147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F10343-9527-4ADD-851C-B2ED5218DB89}" type="slidenum">
              <a:rPr lang="ru-RU" smtClean="0"/>
              <a:t>6</a:t>
            </a:fld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051720" y="51470"/>
            <a:ext cx="71287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План по труду и заработной плате и амортизационные отчисления</a:t>
            </a:r>
          </a:p>
        </p:txBody>
      </p:sp>
      <p:pic>
        <p:nvPicPr>
          <p:cNvPr id="7" name="Рисунок 6" descr="лого СПК_1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21" t="71920" r="3588"/>
          <a:stretch>
            <a:fillRect/>
          </a:stretch>
        </p:blipFill>
        <p:spPr bwMode="auto">
          <a:xfrm>
            <a:off x="714348" y="500048"/>
            <a:ext cx="920398" cy="283078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0A369873-E8D5-ED00-A7FB-CBC037838E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4363144"/>
              </p:ext>
            </p:extLst>
          </p:nvPr>
        </p:nvGraphicFramePr>
        <p:xfrm>
          <a:off x="1803866" y="843558"/>
          <a:ext cx="5792470" cy="183743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52425">
                  <a:extLst>
                    <a:ext uri="{9D8B030D-6E8A-4147-A177-3AD203B41FA5}">
                      <a16:colId xmlns:a16="http://schemas.microsoft.com/office/drawing/2014/main" val="1332774888"/>
                    </a:ext>
                  </a:extLst>
                </a:gridCol>
                <a:gridCol w="2974975">
                  <a:extLst>
                    <a:ext uri="{9D8B030D-6E8A-4147-A177-3AD203B41FA5}">
                      <a16:colId xmlns:a16="http://schemas.microsoft.com/office/drawing/2014/main" val="895476035"/>
                    </a:ext>
                  </a:extLst>
                </a:gridCol>
                <a:gridCol w="579120">
                  <a:extLst>
                    <a:ext uri="{9D8B030D-6E8A-4147-A177-3AD203B41FA5}">
                      <a16:colId xmlns:a16="http://schemas.microsoft.com/office/drawing/2014/main" val="2473270274"/>
                    </a:ext>
                  </a:extLst>
                </a:gridCol>
                <a:gridCol w="1885950">
                  <a:extLst>
                    <a:ext uri="{9D8B030D-6E8A-4147-A177-3AD203B41FA5}">
                      <a16:colId xmlns:a16="http://schemas.microsoft.com/office/drawing/2014/main" val="313636347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№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Показатели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Ед. изм.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Величина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5369059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Списочная численность персонала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чел.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626326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Фонд заработной платы основных и вспомогательных рабочих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руб.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18593963,50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739246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Заработная плата цехового персонала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руб.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1320000,00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843752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Годовой фонд заработной платы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руб.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19913963,50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240342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Отчисления на социальные нужды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руб.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5177630,51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75547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Фонд заработной платы за вычетом ЕСН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руб.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14736333,00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844886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Среднемесячная заработная плата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руб.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136447,53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3632116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Таблица 9">
                <a:extLst>
                  <a:ext uri="{FF2B5EF4-FFF2-40B4-BE49-F238E27FC236}">
                    <a16:creationId xmlns:a16="http://schemas.microsoft.com/office/drawing/2014/main" id="{01DC4734-754E-CEB4-31D7-65EFB20A583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4853478"/>
                  </p:ext>
                </p:extLst>
              </p:nvPr>
            </p:nvGraphicFramePr>
            <p:xfrm>
              <a:off x="1803865" y="3102201"/>
              <a:ext cx="5822044" cy="1485773"/>
            </p:xfrm>
            <a:graphic>
              <a:graphicData uri="http://schemas.openxmlformats.org/drawingml/2006/table">
                <a:tbl>
                  <a:tblPr firstRow="1" firstCol="1" bandRow="1">
                    <a:tableStyleId>{5940675A-B579-460E-94D1-54222C63F5DA}</a:tableStyleId>
                  </a:tblPr>
                  <a:tblGrid>
                    <a:gridCol w="277270">
                      <a:extLst>
                        <a:ext uri="{9D8B030D-6E8A-4147-A177-3AD203B41FA5}">
                          <a16:colId xmlns:a16="http://schemas.microsoft.com/office/drawing/2014/main" val="322298499"/>
                        </a:ext>
                      </a:extLst>
                    </a:gridCol>
                    <a:gridCol w="2060520">
                      <a:extLst>
                        <a:ext uri="{9D8B030D-6E8A-4147-A177-3AD203B41FA5}">
                          <a16:colId xmlns:a16="http://schemas.microsoft.com/office/drawing/2014/main" val="466154738"/>
                        </a:ext>
                      </a:extLst>
                    </a:gridCol>
                    <a:gridCol w="1161418">
                      <a:extLst>
                        <a:ext uri="{9D8B030D-6E8A-4147-A177-3AD203B41FA5}">
                          <a16:colId xmlns:a16="http://schemas.microsoft.com/office/drawing/2014/main" val="828053575"/>
                        </a:ext>
                      </a:extLst>
                    </a:gridCol>
                    <a:gridCol w="1161418">
                      <a:extLst>
                        <a:ext uri="{9D8B030D-6E8A-4147-A177-3AD203B41FA5}">
                          <a16:colId xmlns:a16="http://schemas.microsoft.com/office/drawing/2014/main" val="2334673664"/>
                        </a:ext>
                      </a:extLst>
                    </a:gridCol>
                    <a:gridCol w="1161418">
                      <a:extLst>
                        <a:ext uri="{9D8B030D-6E8A-4147-A177-3AD203B41FA5}">
                          <a16:colId xmlns:a16="http://schemas.microsoft.com/office/drawing/2014/main" val="1735588959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100">
                              <a:effectLst/>
                            </a:rPr>
                            <a:t>№</a:t>
                          </a:r>
                          <a:endParaRPr lang="ru-RU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100">
                              <a:effectLst/>
                            </a:rPr>
                            <a:t>Наименование основных фондов</a:t>
                          </a:r>
                          <a:endParaRPr lang="ru-RU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100">
                              <a:effectLst/>
                            </a:rPr>
                            <a:t>Стоимость, руб.</a:t>
                          </a:r>
                          <a:endParaRPr lang="ru-RU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100">
                              <a:effectLst/>
                            </a:rPr>
                            <a:t>Норма амортизации, в %</a:t>
                          </a:r>
                          <a:endParaRPr lang="ru-RU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100">
                              <a:effectLst/>
                            </a:rPr>
                            <a:t>Сумма амортизационных отчислений</a:t>
                          </a:r>
                          <a:endParaRPr lang="ru-RU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662915703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100">
                              <a:effectLst/>
                            </a:rPr>
                            <a:t>1</a:t>
                          </a:r>
                          <a:endParaRPr lang="ru-RU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100">
                              <a:effectLst/>
                            </a:rPr>
                            <a:t>Оборудование</a:t>
                          </a:r>
                          <a:endParaRPr lang="ru-RU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100">
                              <a:effectLst/>
                            </a:rPr>
                            <a:t>11919527,60</a:t>
                          </a:r>
                          <a:endParaRPr lang="ru-RU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100">
                              <a:effectLst/>
                            </a:rPr>
                            <a:t>10</a:t>
                          </a:r>
                          <a:endParaRPr lang="ru-RU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100">
                              <a:effectLst/>
                            </a:rPr>
                            <a:t>1191952,76</a:t>
                          </a:r>
                          <a:endParaRPr lang="ru-RU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93834556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100">
                              <a:effectLst/>
                            </a:rPr>
                            <a:t>2</a:t>
                          </a:r>
                          <a:endParaRPr lang="ru-RU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100">
                              <a:effectLst/>
                            </a:rPr>
                            <a:t>Инструменты и приспособления</a:t>
                          </a:r>
                          <a:endParaRPr lang="ru-RU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sz="1100">
                                    <a:effectLst/>
                                    <a:latin typeface="Cambria Math" panose="02040503050406030204" pitchFamily="18" charset="0"/>
                                  </a:rPr>
                                  <m:t>2056864,13</m:t>
                                </m:r>
                              </m:oMath>
                            </m:oMathPara>
                          </a14:m>
                          <a:endParaRPr lang="ru-RU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100">
                              <a:effectLst/>
                            </a:rPr>
                            <a:t>20</a:t>
                          </a:r>
                          <a:endParaRPr lang="ru-RU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100">
                              <a:effectLst/>
                            </a:rPr>
                            <a:t>411372,83</a:t>
                          </a:r>
                          <a:endParaRPr lang="ru-RU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520522301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100">
                              <a:effectLst/>
                            </a:rPr>
                            <a:t>3</a:t>
                          </a:r>
                          <a:endParaRPr lang="ru-RU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100">
                              <a:effectLst/>
                            </a:rPr>
                            <a:t>Инвентарь общий</a:t>
                          </a:r>
                          <a:endParaRPr lang="ru-RU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100">
                              <a:effectLst/>
                            </a:rPr>
                            <a:t>301673,41</a:t>
                          </a:r>
                          <a:endParaRPr lang="ru-RU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100">
                              <a:effectLst/>
                            </a:rPr>
                            <a:t>25</a:t>
                          </a:r>
                          <a:endParaRPr lang="ru-RU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100">
                              <a:effectLst/>
                            </a:rPr>
                            <a:t>75418,35</a:t>
                          </a:r>
                          <a:endParaRPr lang="ru-RU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823270372"/>
                      </a:ext>
                    </a:extLst>
                  </a:tr>
                  <a:tr h="0">
                    <a:tc gridSpan="4">
                      <a:txBody>
                        <a:bodyPr/>
                        <a:lstStyle/>
                        <a:p>
                          <a:pPr algn="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100">
                              <a:effectLst/>
                            </a:rPr>
                            <a:t>Итого:</a:t>
                          </a:r>
                          <a:endParaRPr lang="ru-RU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100" dirty="0">
                              <a:effectLst/>
                            </a:rPr>
                            <a:t>1678743,94</a:t>
                          </a:r>
                          <a:endParaRPr lang="ru-RU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60116945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Таблица 9">
                <a:extLst>
                  <a:ext uri="{FF2B5EF4-FFF2-40B4-BE49-F238E27FC236}">
                    <a16:creationId xmlns:a16="http://schemas.microsoft.com/office/drawing/2014/main" id="{01DC4734-754E-CEB4-31D7-65EFB20A583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4853478"/>
                  </p:ext>
                </p:extLst>
              </p:nvPr>
            </p:nvGraphicFramePr>
            <p:xfrm>
              <a:off x="1803865" y="3102201"/>
              <a:ext cx="5822044" cy="1485773"/>
            </p:xfrm>
            <a:graphic>
              <a:graphicData uri="http://schemas.openxmlformats.org/drawingml/2006/table">
                <a:tbl>
                  <a:tblPr firstRow="1" firstCol="1" bandRow="1">
                    <a:tableStyleId>{5940675A-B579-460E-94D1-54222C63F5DA}</a:tableStyleId>
                  </a:tblPr>
                  <a:tblGrid>
                    <a:gridCol w="277270">
                      <a:extLst>
                        <a:ext uri="{9D8B030D-6E8A-4147-A177-3AD203B41FA5}">
                          <a16:colId xmlns:a16="http://schemas.microsoft.com/office/drawing/2014/main" val="322298499"/>
                        </a:ext>
                      </a:extLst>
                    </a:gridCol>
                    <a:gridCol w="2060520">
                      <a:extLst>
                        <a:ext uri="{9D8B030D-6E8A-4147-A177-3AD203B41FA5}">
                          <a16:colId xmlns:a16="http://schemas.microsoft.com/office/drawing/2014/main" val="466154738"/>
                        </a:ext>
                      </a:extLst>
                    </a:gridCol>
                    <a:gridCol w="1161418">
                      <a:extLst>
                        <a:ext uri="{9D8B030D-6E8A-4147-A177-3AD203B41FA5}">
                          <a16:colId xmlns:a16="http://schemas.microsoft.com/office/drawing/2014/main" val="828053575"/>
                        </a:ext>
                      </a:extLst>
                    </a:gridCol>
                    <a:gridCol w="1161418">
                      <a:extLst>
                        <a:ext uri="{9D8B030D-6E8A-4147-A177-3AD203B41FA5}">
                          <a16:colId xmlns:a16="http://schemas.microsoft.com/office/drawing/2014/main" val="2334673664"/>
                        </a:ext>
                      </a:extLst>
                    </a:gridCol>
                    <a:gridCol w="1161418">
                      <a:extLst>
                        <a:ext uri="{9D8B030D-6E8A-4147-A177-3AD203B41FA5}">
                          <a16:colId xmlns:a16="http://schemas.microsoft.com/office/drawing/2014/main" val="1735588959"/>
                        </a:ext>
                      </a:extLst>
                    </a:gridCol>
                  </a:tblGrid>
                  <a:tr h="56705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100">
                              <a:effectLst/>
                            </a:rPr>
                            <a:t>№</a:t>
                          </a:r>
                          <a:endParaRPr lang="ru-RU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100">
                              <a:effectLst/>
                            </a:rPr>
                            <a:t>Наименование основных фондов</a:t>
                          </a:r>
                          <a:endParaRPr lang="ru-RU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100">
                              <a:effectLst/>
                            </a:rPr>
                            <a:t>Стоимость, руб.</a:t>
                          </a:r>
                          <a:endParaRPr lang="ru-RU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100">
                              <a:effectLst/>
                            </a:rPr>
                            <a:t>Норма амортизации, в %</a:t>
                          </a:r>
                          <a:endParaRPr lang="ru-RU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100">
                              <a:effectLst/>
                            </a:rPr>
                            <a:t>Сумма амортизационных отчислений</a:t>
                          </a:r>
                          <a:endParaRPr lang="ru-RU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662915703"/>
                      </a:ext>
                    </a:extLst>
                  </a:tr>
                  <a:tr h="18148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100">
                              <a:effectLst/>
                            </a:rPr>
                            <a:t>1</a:t>
                          </a:r>
                          <a:endParaRPr lang="ru-RU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100">
                              <a:effectLst/>
                            </a:rPr>
                            <a:t>Оборудование</a:t>
                          </a:r>
                          <a:endParaRPr lang="ru-RU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100">
                              <a:effectLst/>
                            </a:rPr>
                            <a:t>11919527,60</a:t>
                          </a:r>
                          <a:endParaRPr lang="ru-RU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100">
                              <a:effectLst/>
                            </a:rPr>
                            <a:t>10</a:t>
                          </a:r>
                          <a:endParaRPr lang="ru-RU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100">
                              <a:effectLst/>
                            </a:rPr>
                            <a:t>1191952,76</a:t>
                          </a:r>
                          <a:endParaRPr lang="ru-RU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93834556"/>
                      </a:ext>
                    </a:extLst>
                  </a:tr>
                  <a:tr h="37426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100">
                              <a:effectLst/>
                            </a:rPr>
                            <a:t>2</a:t>
                          </a:r>
                          <a:endParaRPr lang="ru-RU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100">
                              <a:effectLst/>
                            </a:rPr>
                            <a:t>Инструменты и приспособления</a:t>
                          </a:r>
                          <a:endParaRPr lang="ru-RU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201571" t="-206452" r="-201047" b="-1193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100">
                              <a:effectLst/>
                            </a:rPr>
                            <a:t>20</a:t>
                          </a:r>
                          <a:endParaRPr lang="ru-RU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100">
                              <a:effectLst/>
                            </a:rPr>
                            <a:t>411372,83</a:t>
                          </a:r>
                          <a:endParaRPr lang="ru-RU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520522301"/>
                      </a:ext>
                    </a:extLst>
                  </a:tr>
                  <a:tr h="18148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100">
                              <a:effectLst/>
                            </a:rPr>
                            <a:t>3</a:t>
                          </a:r>
                          <a:endParaRPr lang="ru-RU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100">
                              <a:effectLst/>
                            </a:rPr>
                            <a:t>Инвентарь общий</a:t>
                          </a:r>
                          <a:endParaRPr lang="ru-RU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100">
                              <a:effectLst/>
                            </a:rPr>
                            <a:t>301673,41</a:t>
                          </a:r>
                          <a:endParaRPr lang="ru-RU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100">
                              <a:effectLst/>
                            </a:rPr>
                            <a:t>25</a:t>
                          </a:r>
                          <a:endParaRPr lang="ru-RU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100">
                              <a:effectLst/>
                            </a:rPr>
                            <a:t>75418,35</a:t>
                          </a:r>
                          <a:endParaRPr lang="ru-RU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823270372"/>
                      </a:ext>
                    </a:extLst>
                  </a:tr>
                  <a:tr h="181483">
                    <a:tc gridSpan="4">
                      <a:txBody>
                        <a:bodyPr/>
                        <a:lstStyle/>
                        <a:p>
                          <a:pPr algn="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100">
                              <a:effectLst/>
                            </a:rPr>
                            <a:t>Итого:</a:t>
                          </a:r>
                          <a:endParaRPr lang="ru-RU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100" dirty="0">
                              <a:effectLst/>
                            </a:rPr>
                            <a:t>1678743,94</a:t>
                          </a:r>
                          <a:endParaRPr lang="ru-RU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601169451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5325724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extBox 10"/>
          <p:cNvSpPr txBox="1">
            <a:spLocks noChangeArrowheads="1"/>
          </p:cNvSpPr>
          <p:nvPr/>
        </p:nvSpPr>
        <p:spPr bwMode="auto">
          <a:xfrm>
            <a:off x="1547664" y="11400"/>
            <a:ext cx="7632848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r"/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Смета затрат на технико-экономические показатели </a:t>
            </a:r>
          </a:p>
        </p:txBody>
      </p:sp>
      <p:sp>
        <p:nvSpPr>
          <p:cNvPr id="69634" name="Номер слайда 9"/>
          <p:cNvSpPr txBox="1"/>
          <p:nvPr/>
        </p:nvSpPr>
        <p:spPr bwMode="auto">
          <a:xfrm>
            <a:off x="8604250" y="4818063"/>
            <a:ext cx="431800" cy="2746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r"/>
            <a:endParaRPr lang="ru-RU" sz="140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</p:spPr>
        <p:txBody>
          <a:bodyPr/>
          <a:lstStyle/>
          <a:p>
            <a:pPr>
              <a:defRPr/>
            </a:pPr>
            <a:r>
              <a:rPr lang="ru-RU" dirty="0"/>
              <a:t>10</a:t>
            </a:r>
          </a:p>
        </p:txBody>
      </p:sp>
      <p:pic>
        <p:nvPicPr>
          <p:cNvPr id="6" name="Рисунок 5" descr="лого СПК_1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21" t="71920" r="3588"/>
          <a:stretch>
            <a:fillRect/>
          </a:stretch>
        </p:blipFill>
        <p:spPr bwMode="auto">
          <a:xfrm>
            <a:off x="714348" y="500048"/>
            <a:ext cx="920398" cy="283078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83E51A94-17EA-7CB3-2C0E-A373AC054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9852510"/>
              </p:ext>
            </p:extLst>
          </p:nvPr>
        </p:nvGraphicFramePr>
        <p:xfrm>
          <a:off x="1662896" y="1750803"/>
          <a:ext cx="5933440" cy="1996313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16816">
                  <a:extLst>
                    <a:ext uri="{9D8B030D-6E8A-4147-A177-3AD203B41FA5}">
                      <a16:colId xmlns:a16="http://schemas.microsoft.com/office/drawing/2014/main" val="2504444654"/>
                    </a:ext>
                  </a:extLst>
                </a:gridCol>
                <a:gridCol w="3374439">
                  <a:extLst>
                    <a:ext uri="{9D8B030D-6E8A-4147-A177-3AD203B41FA5}">
                      <a16:colId xmlns:a16="http://schemas.microsoft.com/office/drawing/2014/main" val="1945035029"/>
                    </a:ext>
                  </a:extLst>
                </a:gridCol>
                <a:gridCol w="808990">
                  <a:extLst>
                    <a:ext uri="{9D8B030D-6E8A-4147-A177-3AD203B41FA5}">
                      <a16:colId xmlns:a16="http://schemas.microsoft.com/office/drawing/2014/main" val="3550639515"/>
                    </a:ext>
                  </a:extLst>
                </a:gridCol>
                <a:gridCol w="1433195">
                  <a:extLst>
                    <a:ext uri="{9D8B030D-6E8A-4147-A177-3AD203B41FA5}">
                      <a16:colId xmlns:a16="http://schemas.microsoft.com/office/drawing/2014/main" val="379278853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№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Показатели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Ед. изм.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Величина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293642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Балансовая стоимость электрооборудования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руб.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13712427,50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555771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Амортизационные отчисления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руб.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1678743,94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097084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Численность основных рабочих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чел.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894190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Численность ИТР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чел.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6700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Фонд заработной оплаты за вычетом ЕСН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руб.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14736333,00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045968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Единый социальный налог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руб.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5177630,51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355858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Цеховые и заводские расходы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руб.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1184832,00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776758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Стоимость электрооборудования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руб.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10712834,00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57674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Производственная себестоимость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руб.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27542198,50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920972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10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Полная себестоимость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руб.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28093042,50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593341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extBox 10"/>
          <p:cNvSpPr txBox="1">
            <a:spLocks noChangeArrowheads="1"/>
          </p:cNvSpPr>
          <p:nvPr/>
        </p:nvSpPr>
        <p:spPr bwMode="auto">
          <a:xfrm>
            <a:off x="1042988" y="50800"/>
            <a:ext cx="8101012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r"/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</a:p>
        </p:txBody>
      </p:sp>
      <p:sp>
        <p:nvSpPr>
          <p:cNvPr id="71683" name="Rectangle 4"/>
          <p:cNvSpPr>
            <a:spLocks noChangeArrowheads="1"/>
          </p:cNvSpPr>
          <p:nvPr/>
        </p:nvSpPr>
        <p:spPr bwMode="auto">
          <a:xfrm>
            <a:off x="539750" y="1021937"/>
            <a:ext cx="8331200" cy="378206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indent="450215" algn="just">
              <a:lnSpc>
                <a:spcPct val="150000"/>
              </a:lnSpc>
            </a:pPr>
            <a:r>
              <a:rPr lang="ru-RU" dirty="0">
                <a:solidFill>
                  <a:srgbClr val="043E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Исходя из сметы затрат на технико-экономические показатели , можно сделать вывод, что наиболее большие затраты - это цеховые и заводские расходы, стоимость электрооборудования. Это объясняется высокой стоимостью электрооборудования, а также расходных материалов на техническое обслуживание и ремонт и комплектов средств индивидуальной защиты работников. Данные затраты можно снизить путем покупки более доступных расходных материалов и комплектов средств индивидуальной защиты, а также покупка данных единиц оптом.</a:t>
            </a:r>
          </a:p>
          <a:p>
            <a:pPr indent="450215" algn="just">
              <a:lnSpc>
                <a:spcPct val="150000"/>
              </a:lnSpc>
            </a:pPr>
            <a:endParaRPr lang="ru-RU" dirty="0">
              <a:solidFill>
                <a:srgbClr val="043E8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лого СПК_1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21" t="71920" r="3588"/>
          <a:stretch>
            <a:fillRect/>
          </a:stretch>
        </p:blipFill>
        <p:spPr bwMode="auto">
          <a:xfrm>
            <a:off x="714348" y="500048"/>
            <a:ext cx="920398" cy="2830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01209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Прямоугольник 1"/>
          <p:cNvSpPr>
            <a:spLocks noChangeArrowheads="1"/>
          </p:cNvSpPr>
          <p:nvPr/>
        </p:nvSpPr>
        <p:spPr bwMode="auto">
          <a:xfrm>
            <a:off x="6156176" y="51470"/>
            <a:ext cx="3015954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КОНТАКТНЫЕ ДАННЫЕ</a:t>
            </a:r>
          </a:p>
        </p:txBody>
      </p:sp>
      <p:sp>
        <p:nvSpPr>
          <p:cNvPr id="72707" name="Прямоугольник 2"/>
          <p:cNvSpPr>
            <a:spLocks noChangeArrowheads="1"/>
          </p:cNvSpPr>
          <p:nvPr/>
        </p:nvSpPr>
        <p:spPr bwMode="auto">
          <a:xfrm>
            <a:off x="2123728" y="1419622"/>
            <a:ext cx="4895850" cy="11339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>
                <a:solidFill>
                  <a:srgbClr val="043E8D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Закиров Богдан Маратович</a:t>
            </a:r>
            <a:br>
              <a:rPr lang="ru-RU" sz="2400" b="1" dirty="0">
                <a:solidFill>
                  <a:srgbClr val="043E8D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</a:br>
            <a:r>
              <a:rPr lang="ru-RU" sz="2400" b="1" dirty="0">
                <a:solidFill>
                  <a:srgbClr val="043E8D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Телефон:</a:t>
            </a:r>
            <a:r>
              <a:rPr lang="en-US" sz="2400" b="1" dirty="0">
                <a:solidFill>
                  <a:srgbClr val="043E8D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 +7</a:t>
            </a:r>
            <a:r>
              <a:rPr lang="ru-RU" sz="2400" b="1" dirty="0">
                <a:solidFill>
                  <a:srgbClr val="043E8D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 </a:t>
            </a:r>
            <a:r>
              <a:rPr lang="en-US" sz="2400" b="1" dirty="0">
                <a:solidFill>
                  <a:srgbClr val="043E8D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(</a:t>
            </a:r>
            <a:r>
              <a:rPr lang="ru-RU" sz="2400" b="1" dirty="0">
                <a:solidFill>
                  <a:srgbClr val="043E8D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982</a:t>
            </a:r>
            <a:r>
              <a:rPr lang="en-US" sz="2400" b="1" dirty="0">
                <a:solidFill>
                  <a:srgbClr val="043E8D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)-</a:t>
            </a:r>
            <a:r>
              <a:rPr lang="ru-RU" sz="2400" b="1" dirty="0">
                <a:solidFill>
                  <a:srgbClr val="043E8D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243</a:t>
            </a:r>
            <a:r>
              <a:rPr lang="en-US" sz="2400" b="1" dirty="0">
                <a:solidFill>
                  <a:srgbClr val="043E8D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-</a:t>
            </a:r>
            <a:r>
              <a:rPr lang="ru-RU" sz="2400" b="1" dirty="0">
                <a:solidFill>
                  <a:srgbClr val="043E8D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70</a:t>
            </a:r>
            <a:r>
              <a:rPr lang="en-US" sz="2400" b="1" dirty="0">
                <a:solidFill>
                  <a:srgbClr val="043E8D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-6</a:t>
            </a:r>
            <a:r>
              <a:rPr lang="ru-RU" sz="2400" b="1" dirty="0">
                <a:solidFill>
                  <a:srgbClr val="043E8D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5</a:t>
            </a:r>
            <a:endParaRPr lang="en-US" sz="2400" b="1" dirty="0">
              <a:solidFill>
                <a:srgbClr val="043E8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лого СПК_1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21" t="71920" r="3588"/>
          <a:stretch>
            <a:fillRect/>
          </a:stretch>
        </p:blipFill>
        <p:spPr bwMode="auto">
          <a:xfrm>
            <a:off x="755576" y="483518"/>
            <a:ext cx="920398" cy="2830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Шаблон Презентации СП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square">
        <a:spAutoFit/>
      </a:bodyPr>
      <a:lstStyle>
        <a:defPPr>
          <a:defRPr dirty="0">
            <a:latin typeface="Times New Roman" panose="02020603050405020304" pitchFamily="18" charset="0"/>
            <a:cs typeface="Times New Roman" panose="02020603050405020304" pitchFamily="18" charset="0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Шаблон Презентации СП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square">
        <a:spAutoFit/>
      </a:bodyPr>
      <a:lstStyle>
        <a:defPPr>
          <a:defRPr dirty="0">
            <a:latin typeface="Times New Roman" panose="02020603050405020304" pitchFamily="18" charset="0"/>
            <a:cs typeface="Times New Roman" panose="02020603050405020304" pitchFamily="18" charset="0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Презентации СПК</Template>
  <TotalTime>455</TotalTime>
  <Words>678</Words>
  <Application>Microsoft Office PowerPoint</Application>
  <PresentationFormat>Экран (16:9)</PresentationFormat>
  <Paragraphs>326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Cambria Math</vt:lpstr>
      <vt:lpstr>Times New Roman</vt:lpstr>
      <vt:lpstr>Шаблон Презентации СПК</vt:lpstr>
      <vt:lpstr>1_Шаблон Презентации СПК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Оксана Викторовна Удалова</dc:creator>
  <cp:lastModifiedBy>Лариса</cp:lastModifiedBy>
  <cp:revision>403</cp:revision>
  <dcterms:created xsi:type="dcterms:W3CDTF">2014-05-16T07:43:00Z</dcterms:created>
  <dcterms:modified xsi:type="dcterms:W3CDTF">2023-05-15T11:55:55Z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FE86D8E123C04D57B7C71AE2A7D2C2C1</vt:lpwstr>
  </property>
  <property fmtid="{D5CDD505-2E9C-101B-9397-08002B2CF9AE}" pid="3" name="KSOProductBuildVer">
    <vt:lpwstr>1049-11.2.0.11156</vt:lpwstr>
  </property>
</Properties>
</file>