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1453" autoAdjust="0"/>
    <p:restoredTop sz="94660"/>
  </p:normalViewPr>
  <p:slideViewPr>
    <p:cSldViewPr>
      <p:cViewPr>
        <p:scale>
          <a:sx n="98" d="100"/>
          <a:sy n="98" d="100"/>
        </p:scale>
        <p:origin x="-1686" y="-3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nsultant.ru/popular/military/32_4.html" TargetMode="External"/><Relationship Id="rId3" Type="http://schemas.openxmlformats.org/officeDocument/2006/relationships/hyperlink" Target="http://base.consultant.ru/cons/cgi/online.cgi?req=doc;base=LAW;n=103068;fld=134;dst=4294967295;from=70254-0" TargetMode="External"/><Relationship Id="rId7" Type="http://schemas.openxmlformats.org/officeDocument/2006/relationships/hyperlink" Target="http://www.consultant.ru/popular/cons/1_2.html" TargetMode="External"/><Relationship Id="rId2" Type="http://schemas.openxmlformats.org/officeDocument/2006/relationships/hyperlink" Target="http://www.consultant.ru/popular/family/20_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sultant.ru/popular/obob/" TargetMode="External"/><Relationship Id="rId5" Type="http://schemas.openxmlformats.org/officeDocument/2006/relationships/hyperlink" Target="http://www.consultant.ru/popular/obob/76_2.html" TargetMode="External"/><Relationship Id="rId10" Type="http://schemas.openxmlformats.org/officeDocument/2006/relationships/hyperlink" Target="http://www.consultant.ru/popular/tkrf/14_51.html" TargetMode="External"/><Relationship Id="rId4" Type="http://schemas.openxmlformats.org/officeDocument/2006/relationships/hyperlink" Target="http://www.gai.ru/library/rubric4/doc304.htm?uc=65" TargetMode="External"/><Relationship Id="rId9" Type="http://schemas.openxmlformats.org/officeDocument/2006/relationships/hyperlink" Target="http://www.consultant.ru/popular/ukrf/10_26.html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consultant.ru/popular/military/32_3.html" TargetMode="External"/><Relationship Id="rId3" Type="http://schemas.openxmlformats.org/officeDocument/2006/relationships/hyperlink" Target="http://www.consultant.ru/popular/family/20_15.html" TargetMode="External"/><Relationship Id="rId7" Type="http://schemas.openxmlformats.org/officeDocument/2006/relationships/hyperlink" Target="http://www.consultant.ru/popular/tkrf/14_14.html" TargetMode="External"/><Relationship Id="rId12" Type="http://schemas.openxmlformats.org/officeDocument/2006/relationships/hyperlink" Target="https://podrostok.edu.yar.ru/law/law9.html" TargetMode="External"/><Relationship Id="rId2" Type="http://schemas.openxmlformats.org/officeDocument/2006/relationships/hyperlink" Target="http://www.consultant.ru/popular/family/20_4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gai.ru/PermisDeConduire/pddrf/" TargetMode="External"/><Relationship Id="rId11" Type="http://schemas.openxmlformats.org/officeDocument/2006/relationships/hyperlink" Target="http://www.consultant.ru/popular/koap/" TargetMode="External"/><Relationship Id="rId5" Type="http://schemas.openxmlformats.org/officeDocument/2006/relationships/hyperlink" Target="http://www.gai.ru/library/rubric4/doc304.htm?uc=65" TargetMode="External"/><Relationship Id="rId10" Type="http://schemas.openxmlformats.org/officeDocument/2006/relationships/hyperlink" Target="http://www.consultant.ru/popular/koap/13_22.html" TargetMode="External"/><Relationship Id="rId4" Type="http://schemas.openxmlformats.org/officeDocument/2006/relationships/hyperlink" Target="http://www.consultant.ru/popular/gkrf1/5_4.html" TargetMode="External"/><Relationship Id="rId9" Type="http://schemas.openxmlformats.org/officeDocument/2006/relationships/hyperlink" Target="http://www.consultant.ru/popular/koap/13_2.html" TargetMode="Externa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base.consultant.ru/cons/cgi/online.cgi?req=doc;base=LAW;n=158523;div=LAW;dst=100008;rnd=0.8962041472938829" TargetMode="External"/><Relationship Id="rId3" Type="http://schemas.openxmlformats.org/officeDocument/2006/relationships/hyperlink" Target="http://www.trudkodeks.ru/trudkodeks/trud/trudovoj_kodeks_-_glava_11.html" TargetMode="External"/><Relationship Id="rId7" Type="http://schemas.openxmlformats.org/officeDocument/2006/relationships/hyperlink" Target="http://base.consultant.ru/cons/cgi/online.cgi?req=doc;base=LAW;n=158523;div=LAW;dst=100614;rnd=0.29264134279560705" TargetMode="External"/><Relationship Id="rId2" Type="http://schemas.openxmlformats.org/officeDocument/2006/relationships/hyperlink" Target="http://base.consultant.ru/cons/cgi/online.cgi?req=doc;base=LAW;n=158523;div=LAW;dst=100856;rnd=0.5272374260622787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ase.consultant.ru/cons/cgi/online.cgi?req=doc;base=LAW;n=158523;div=LAW;dst=100607;rnd=0.5325696598694661" TargetMode="External"/><Relationship Id="rId5" Type="http://schemas.openxmlformats.org/officeDocument/2006/relationships/hyperlink" Target="http://base.consultant.ru/cons/cgi/online.cgi?req=doc;base=LAW;n=158523;div=LAW;dst=100612;rnd=0.5529777987335133" TargetMode="External"/><Relationship Id="rId4" Type="http://schemas.openxmlformats.org/officeDocument/2006/relationships/hyperlink" Target="http://base.consultant.ru/cons/cgi/online.cgi?req=doc;base=LAW;n=158523;div=LAW;dst=100599;rnd=0.557508379125704" TargetMode="Externa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trudkodeks.ru/trudkodeks/trud/trudovoj_kodeks_-_glava_15.html" TargetMode="External"/><Relationship Id="rId13" Type="http://schemas.openxmlformats.org/officeDocument/2006/relationships/hyperlink" Target="http://www.trudkodeks.ru/trudkodeks/trud/trudovoj_kodeks_-_glava_2.html" TargetMode="External"/><Relationship Id="rId18" Type="http://schemas.openxmlformats.org/officeDocument/2006/relationships/hyperlink" Target="http://www.consultant.ru/popular/ukrf/" TargetMode="External"/><Relationship Id="rId3" Type="http://schemas.openxmlformats.org/officeDocument/2006/relationships/hyperlink" Target="http://www.consultant.ru/popular/family/20_15.html" TargetMode="External"/><Relationship Id="rId7" Type="http://schemas.openxmlformats.org/officeDocument/2006/relationships/hyperlink" Target="http://www.trudkodeks.ru/trudkodeks/trud/trudovoj_kodeks_-_glava_11.html" TargetMode="External"/><Relationship Id="rId12" Type="http://schemas.openxmlformats.org/officeDocument/2006/relationships/hyperlink" Target="http://base.consultant.ru/cons/cgi/online.cgi?req=doc;base=LAW;n=159306;div=LAW;dst=100003;rnd=0.32654863464708817" TargetMode="External"/><Relationship Id="rId17" Type="http://schemas.openxmlformats.org/officeDocument/2006/relationships/hyperlink" Target="http://www.consultant.ru/popular/ukrf/10_18.html" TargetMode="External"/><Relationship Id="rId2" Type="http://schemas.openxmlformats.org/officeDocument/2006/relationships/hyperlink" Target="http://www.consultant.ru/popular/family/20_24.html" TargetMode="External"/><Relationship Id="rId16" Type="http://schemas.openxmlformats.org/officeDocument/2006/relationships/hyperlink" Target="http://www.consultant.ru/popular/ukrf/10_5.html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consultant.ru/popular/family/20_14.html" TargetMode="External"/><Relationship Id="rId11" Type="http://schemas.openxmlformats.org/officeDocument/2006/relationships/hyperlink" Target="http://base.consultant.ru/cons/cgi/online.cgi?req=doc;base=LAW;n=148725;div=LAW;dst=100011;rnd=0.5250811581476339" TargetMode="External"/><Relationship Id="rId5" Type="http://schemas.openxmlformats.org/officeDocument/2006/relationships/hyperlink" Target="http://www.consultant.ru/popular/obob/76_2.html" TargetMode="External"/><Relationship Id="rId15" Type="http://schemas.openxmlformats.org/officeDocument/2006/relationships/hyperlink" Target="http://www.trudkodeks.ru/trudkodeks/trud/trudovoj_kodeks_-_tk_rf_-_glava_37.html" TargetMode="External"/><Relationship Id="rId10" Type="http://schemas.openxmlformats.org/officeDocument/2006/relationships/hyperlink" Target="http://www.trudkodeks.ru/trudkodeks/trud/trudovoj_kodeks_-_tk_rf_-_glava_42.html" TargetMode="External"/><Relationship Id="rId4" Type="http://schemas.openxmlformats.org/officeDocument/2006/relationships/hyperlink" Target="http://www.consultant.ru/popular/gkrf1/5_4.html" TargetMode="External"/><Relationship Id="rId9" Type="http://schemas.openxmlformats.org/officeDocument/2006/relationships/hyperlink" Target="http://www.trudkodeks.ru/trudkodeks/trud/trudovoj_kodeks_-_glava_30.html" TargetMode="External"/><Relationship Id="rId14" Type="http://schemas.openxmlformats.org/officeDocument/2006/relationships/hyperlink" Target="http://www.consultant.ru/popular/gkrf2/4_66.html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79184\Desktop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04825" y="-1695450"/>
            <a:ext cx="9648825" cy="855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3" name="Picture 5" descr="C:\Users\79184\Desktop\880e096fe1db59e7f547bf2140ea4480_X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572560" cy="59293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6386" name="Picture 2" descr="C:\Users\79184\Desktop\562df97fe99538e5e4e21d011e40e0b8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358346" cy="71008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7411" name="Picture 3" descr="C:\Users\79184\Desktop\otvetstvennost-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57167"/>
            <a:ext cx="8948738" cy="564360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200" b="1" dirty="0" smtClean="0">
                <a:solidFill>
                  <a:srgbClr val="FF0000"/>
                </a:solidFill>
              </a:rPr>
              <a:t>Законы определяют твои права, обязанности и ответственность как гражданина Российской Федерации</a:t>
            </a:r>
            <a:r>
              <a:rPr lang="ru-RU" dirty="0" smtClean="0">
                <a:solidFill>
                  <a:srgbClr val="FF0000"/>
                </a:solidFill>
              </a:rPr>
              <a:t/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sz="3200" b="1" dirty="0" smtClean="0"/>
              <a:t>С 18 лет</a:t>
            </a:r>
            <a:r>
              <a:rPr lang="ru-RU" sz="3200" dirty="0" smtClean="0"/>
              <a:t/>
            </a:r>
            <a:br>
              <a:rPr lang="ru-RU" sz="320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Права</a:t>
            </a:r>
            <a:endParaRPr lang="ru-RU" sz="16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1100" b="1" dirty="0" smtClean="0"/>
              <a:t>Право на вступление в брак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2"/>
              </a:rPr>
              <a:t>Ч.1 ст.13 Семейного кодекса РФ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Право избирать и голосовать на референдуме, участвовать в иных избирательных действиях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3"/>
              </a:rPr>
              <a:t>Ч.1 ст.4 Федерального закона от 12.06.2002 №67-ФЗ «Об основных гарантиях избирательных прав и права на участие в референдуме граждан РФ»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Право на управление легковым автомобилем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4"/>
              </a:rPr>
              <a:t>П.2 ст.25 Федерального закона от 10.12.1995 №196 – ФЗ «О безопасности дорожного движения»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Право быть учредителями, членами и участниками общественных объединений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5"/>
              </a:rPr>
              <a:t>Ст.19</a:t>
            </a:r>
            <a:r>
              <a:rPr lang="ru-RU" sz="1100" dirty="0" smtClean="0"/>
              <a:t>, </a:t>
            </a:r>
            <a:r>
              <a:rPr lang="ru-RU" sz="1100" u="sng" dirty="0" smtClean="0">
                <a:hlinkClick r:id="rId5"/>
              </a:rPr>
              <a:t>ст.21</a:t>
            </a:r>
            <a:r>
              <a:rPr lang="ru-RU" sz="1100" dirty="0" smtClean="0"/>
              <a:t> </a:t>
            </a:r>
            <a:r>
              <a:rPr lang="ru-RU" sz="1100" u="sng" dirty="0" smtClean="0">
                <a:hlinkClick r:id="rId6"/>
              </a:rPr>
              <a:t>Федерального закона от 19.05.1995г. №82-ФЗ «Об общественных объединениях»</a:t>
            </a:r>
            <a:endParaRPr lang="ru-RU" sz="1100" dirty="0" smtClean="0"/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Обязанности</a:t>
            </a:r>
            <a:endParaRPr lang="ru-RU" sz="16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1100" b="1" dirty="0" smtClean="0"/>
              <a:t>Воинская обязанность для юношей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7"/>
              </a:rPr>
              <a:t>Ст.59 Конституции РФ</a:t>
            </a:r>
            <a:r>
              <a:rPr lang="ru-RU" sz="1100" dirty="0" smtClean="0"/>
              <a:t>, </a:t>
            </a:r>
            <a:r>
              <a:rPr lang="ru-RU" sz="1100" u="sng" dirty="0" smtClean="0">
                <a:hlinkClick r:id="rId8"/>
              </a:rPr>
              <a:t>ст.22 Федерального закона от 28.03.1998 №53-ФЗ «О воинской обязанности и военной службе»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Ответственность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Уголовная ответственность за совершение некоторых преступлений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9"/>
              </a:rPr>
              <a:t>Ст.134 Уголовного кодекса РФ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Полная материальная ответственность работника</a:t>
            </a:r>
            <a:endParaRPr lang="ru-RU" sz="1100" dirty="0" smtClean="0"/>
          </a:p>
          <a:p>
            <a:pPr fontAlgn="base"/>
            <a:r>
              <a:rPr lang="ru-RU" sz="1100" u="sng" dirty="0" smtClean="0">
                <a:hlinkClick r:id="rId10"/>
              </a:rPr>
              <a:t>Ст.242 Трудового кодекса РФ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С 18 лет ты можешь самостоятельно в полном объеме осуществлять свои права и обязанности, которые предусмотрены Законами РФ, то есть обладаешь полной дееспособностью.</a:t>
            </a:r>
            <a:endParaRPr lang="ru-RU" sz="1100" dirty="0" smtClean="0"/>
          </a:p>
          <a:p>
            <a:pPr fontAlgn="base"/>
            <a:r>
              <a:rPr lang="ru-RU" sz="1100" b="1" dirty="0" smtClean="0"/>
              <a:t>До 18 лет получить полную дееспособность можно при вступлении в брак с разрешенного возраста (с 16 лет), которая сохранятся и после расторжения брака (если 18 лет еще не исполнилось).</a:t>
            </a:r>
            <a:endParaRPr lang="ru-RU" sz="1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85794"/>
            <a:ext cx="8229600" cy="631844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2700" b="1" dirty="0" smtClean="0"/>
              <a:t>Законы определяют твои права, обязанности и ответственность как гражданина Российской Федерации</a:t>
            </a:r>
            <a:r>
              <a:rPr lang="ru-RU" sz="2700" dirty="0" smtClean="0"/>
              <a:t/>
            </a:r>
            <a:br>
              <a:rPr lang="ru-RU" sz="2700" dirty="0" smtClean="0"/>
            </a:br>
            <a:r>
              <a:rPr lang="ru-RU" sz="2700" b="1" dirty="0" smtClean="0"/>
              <a:t>С 16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25000" lnSpcReduction="20000"/>
          </a:bodyPr>
          <a:lstStyle/>
          <a:p>
            <a:pPr fontAlgn="base"/>
            <a:r>
              <a:rPr lang="ru-RU" sz="7400" b="1" dirty="0" smtClean="0">
                <a:solidFill>
                  <a:srgbClr val="FF0000"/>
                </a:solidFill>
              </a:rPr>
              <a:t>Права</a:t>
            </a:r>
            <a:endParaRPr lang="ru-RU" sz="74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4800" b="1" dirty="0" smtClean="0"/>
              <a:t>Право вступить в брак при наличии уважительных причин с разрешения органа местного самоуправления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2"/>
              </a:rPr>
              <a:t>Ч.2 ст.13 Семейного кодекса РФ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Право самостоятельно осуществлять родительские права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3"/>
              </a:rPr>
              <a:t>Ч.2 ст.62 Семейного кодекса РФ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Право быть членом кооператива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4"/>
              </a:rPr>
              <a:t>Ч.2 ст.26 Гражданского кодекса РФ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Право на управление </a:t>
            </a:r>
            <a:r>
              <a:rPr lang="ru-RU" sz="4800" b="1" dirty="0" err="1" smtClean="0"/>
              <a:t>мототранспортными</a:t>
            </a:r>
            <a:r>
              <a:rPr lang="ru-RU" sz="4800" b="1" dirty="0" smtClean="0"/>
              <a:t> средствами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5"/>
              </a:rPr>
              <a:t>П.2 ст.25 Федерального закона от 10.12.1995 (ред. 28.12.2013г.) №196-ФЗ «О безопасности дорожного движения»</a:t>
            </a:r>
            <a:r>
              <a:rPr lang="ru-RU" sz="4800" dirty="0" smtClean="0"/>
              <a:t>, </a:t>
            </a:r>
            <a:r>
              <a:rPr lang="ru-RU" sz="4800" dirty="0" smtClean="0">
                <a:hlinkClick r:id="rId6"/>
              </a:rPr>
              <a:t>п.24.1 Правил дорожного движения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Право работать не более 36 часов в неделю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7"/>
              </a:rPr>
              <a:t>Ч.1 ст.92 Трудового кодекса РФ</a:t>
            </a:r>
            <a:endParaRPr lang="ru-RU" sz="4800" dirty="0" smtClean="0"/>
          </a:p>
          <a:p>
            <a:pPr fontAlgn="base"/>
            <a:r>
              <a:rPr lang="ru-RU" sz="4800" b="1" dirty="0" smtClean="0">
                <a:solidFill>
                  <a:srgbClr val="FF0000"/>
                </a:solidFill>
              </a:rPr>
              <a:t>Обязанности</a:t>
            </a:r>
            <a:endParaRPr lang="ru-RU" sz="4800" dirty="0" smtClean="0">
              <a:solidFill>
                <a:srgbClr val="FF0000"/>
              </a:solidFill>
            </a:endParaRPr>
          </a:p>
          <a:p>
            <a:pPr fontAlgn="base"/>
            <a:r>
              <a:rPr lang="ru-RU" sz="4800" b="1" dirty="0" smtClean="0"/>
              <a:t>Обязанность юношей пройти подготовку по основам военной службы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8"/>
              </a:rPr>
              <a:t>Ч.1,2 ст.13 Федерального закона от 28.03.1998 (ред. 01.01.2014г.) №53-ФЗ «О воинской обязанности и военной службе»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Ответственность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Административная ответственность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9"/>
              </a:rPr>
              <a:t>Ст.2.3 Кодекса РФ об административных правонарушениях № 195-ФЗ от 30.12.2001г. (ред. 13.04.2014г.)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Ответственность за нарушение правил воинского учета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10"/>
              </a:rPr>
              <a:t>Ст.21.5</a:t>
            </a:r>
            <a:r>
              <a:rPr lang="ru-RU" sz="4800" dirty="0" smtClean="0"/>
              <a:t>, </a:t>
            </a:r>
            <a:r>
              <a:rPr lang="ru-RU" sz="4800" dirty="0" smtClean="0">
                <a:hlinkClick r:id="rId10"/>
              </a:rPr>
              <a:t>ст.21.6</a:t>
            </a:r>
            <a:r>
              <a:rPr lang="ru-RU" sz="4800" dirty="0" smtClean="0"/>
              <a:t>, </a:t>
            </a:r>
            <a:r>
              <a:rPr lang="ru-RU" sz="4800" dirty="0" smtClean="0">
                <a:hlinkClick r:id="rId10"/>
              </a:rPr>
              <a:t>ст.21.7</a:t>
            </a:r>
            <a:r>
              <a:rPr lang="ru-RU" sz="4800" dirty="0" smtClean="0"/>
              <a:t> </a:t>
            </a:r>
            <a:r>
              <a:rPr lang="ru-RU" sz="4800" dirty="0" smtClean="0">
                <a:hlinkClick r:id="rId11"/>
              </a:rPr>
              <a:t>Кодекса РФ об административных правонарушениях № 195-ФЗ от 30.12.2001г. (ред. 13.04.2014г.)</a:t>
            </a:r>
            <a:endParaRPr lang="ru-RU" sz="4800" dirty="0" smtClean="0"/>
          </a:p>
          <a:p>
            <a:pPr fontAlgn="base"/>
            <a:r>
              <a:rPr lang="ru-RU" sz="4800" b="1" dirty="0" smtClean="0"/>
              <a:t>Полная уголовная ответственность</a:t>
            </a:r>
            <a:endParaRPr lang="ru-RU" sz="4800" dirty="0" smtClean="0"/>
          </a:p>
          <a:p>
            <a:pPr fontAlgn="base"/>
            <a:r>
              <a:rPr lang="ru-RU" sz="4800" dirty="0" smtClean="0">
                <a:hlinkClick r:id="rId12"/>
              </a:rPr>
              <a:t>Ч.1 ст.20 Уголовного кодекса РФ</a:t>
            </a:r>
            <a:endParaRPr lang="ru-RU" sz="4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fontAlgn="base"/>
            <a:r>
              <a:rPr lang="ru-RU" sz="2400" b="1" dirty="0" smtClean="0">
                <a:solidFill>
                  <a:srgbClr val="FF0000"/>
                </a:solidFill>
              </a:rPr>
              <a:t>Законы определяют твои права, обязанности и ответственность как гражданина Российской Федерации</a:t>
            </a:r>
            <a:r>
              <a:rPr lang="ru-RU" sz="2400" dirty="0" smtClean="0">
                <a:solidFill>
                  <a:srgbClr val="FF0000"/>
                </a:solidFill>
              </a:rPr>
              <a:t/>
            </a:r>
            <a:br>
              <a:rPr lang="ru-RU" sz="2400" dirty="0" smtClean="0">
                <a:solidFill>
                  <a:srgbClr val="FF0000"/>
                </a:solidFill>
              </a:rPr>
            </a:br>
            <a:r>
              <a:rPr lang="ru-RU" sz="2400" b="1" dirty="0" smtClean="0">
                <a:solidFill>
                  <a:srgbClr val="FF0000"/>
                </a:solidFill>
              </a:rPr>
              <a:t>С 15 лет</a:t>
            </a:r>
            <a:endParaRPr lang="ru-RU" sz="2400" dirty="0" smtClean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fontAlgn="base"/>
            <a:r>
              <a:rPr lang="ru-RU" b="1" dirty="0" smtClean="0"/>
              <a:t>Законы определяют твои права, обязанности и ответственность как гражданина Российской Федерации</a:t>
            </a:r>
            <a:endParaRPr lang="ru-RU" dirty="0" smtClean="0"/>
          </a:p>
          <a:p>
            <a:pPr fontAlgn="base"/>
            <a:r>
              <a:rPr lang="ru-RU" b="1" dirty="0" smtClean="0"/>
              <a:t>С 15 лет</a:t>
            </a:r>
            <a:endParaRPr lang="ru-RU" dirty="0" smtClean="0"/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Права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/>
              <a:t>Право на прекращение получения общего образования с согласия родителей, комиссии по делам несовершеннолетних и защите их прав</a:t>
            </a:r>
            <a:endParaRPr lang="ru-RU" dirty="0" smtClean="0"/>
          </a:p>
          <a:p>
            <a:pPr fontAlgn="base"/>
            <a:r>
              <a:rPr lang="ru-RU" dirty="0" smtClean="0">
                <a:hlinkClick r:id="rId2"/>
              </a:rPr>
              <a:t>Ч.2 ст.61 Закона «Об образовании в РФ» № 273-ФЗ от 29.12.2012г.</a:t>
            </a:r>
            <a:endParaRPr lang="ru-RU" dirty="0" smtClean="0"/>
          </a:p>
          <a:p>
            <a:pPr fontAlgn="base"/>
            <a:r>
              <a:rPr lang="ru-RU" b="1" dirty="0" smtClean="0"/>
              <a:t>Право быть принятым на работу</a:t>
            </a:r>
            <a:endParaRPr lang="ru-RU" dirty="0" smtClean="0"/>
          </a:p>
          <a:p>
            <a:pPr fontAlgn="base"/>
            <a:r>
              <a:rPr lang="ru-RU" dirty="0" smtClean="0">
                <a:hlinkClick r:id="rId3"/>
              </a:rPr>
              <a:t>Ч.2 ст.63 Трудового кодекса РФ</a:t>
            </a:r>
            <a:endParaRPr lang="ru-RU" dirty="0" smtClean="0"/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Ответственность</a:t>
            </a:r>
            <a:endParaRPr lang="ru-RU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/>
              <a:t>Возможность быть исключенным из образовательного учреждения при совершении преступления или за грубое неоднократное нарушение устава образовательного учреждения</a:t>
            </a:r>
            <a:endParaRPr lang="ru-RU" dirty="0" smtClean="0"/>
          </a:p>
          <a:p>
            <a:pPr fontAlgn="base"/>
            <a:r>
              <a:rPr lang="ru-RU" dirty="0" smtClean="0">
                <a:hlinkClick r:id="rId4"/>
              </a:rPr>
              <a:t>ст. 43</a:t>
            </a:r>
            <a:r>
              <a:rPr lang="ru-RU" dirty="0" smtClean="0"/>
              <a:t> </a:t>
            </a:r>
            <a:r>
              <a:rPr lang="ru-RU" dirty="0" smtClean="0">
                <a:hlinkClick r:id="rId5"/>
              </a:rPr>
              <a:t>ч. 8</a:t>
            </a:r>
            <a:r>
              <a:rPr lang="ru-RU" dirty="0" smtClean="0"/>
              <a:t>, </a:t>
            </a:r>
            <a:r>
              <a:rPr lang="ru-RU" dirty="0" smtClean="0">
                <a:hlinkClick r:id="rId6"/>
              </a:rPr>
              <a:t>ч. 3</a:t>
            </a:r>
            <a:r>
              <a:rPr lang="ru-RU" dirty="0" smtClean="0"/>
              <a:t>, </a:t>
            </a:r>
            <a:r>
              <a:rPr lang="ru-RU" dirty="0" smtClean="0">
                <a:hlinkClick r:id="rId7"/>
              </a:rPr>
              <a:t>ч.10</a:t>
            </a:r>
            <a:r>
              <a:rPr lang="ru-RU" dirty="0" smtClean="0"/>
              <a:t> </a:t>
            </a:r>
            <a:r>
              <a:rPr lang="ru-RU" dirty="0" smtClean="0">
                <a:hlinkClick r:id="rId8"/>
              </a:rPr>
              <a:t>Закона «Об образовании в РФ» № 273-ФЗ от 29.12.2012г.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6908"/>
          </a:xfrm>
        </p:spPr>
        <p:txBody>
          <a:bodyPr>
            <a:normAutofit fontScale="90000"/>
          </a:bodyPr>
          <a:lstStyle/>
          <a:p>
            <a:pPr fontAlgn="base"/>
            <a:r>
              <a:rPr lang="ru-RU" sz="1800" b="1" dirty="0" smtClean="0">
                <a:solidFill>
                  <a:srgbClr val="FF0000"/>
                </a:solidFill>
              </a:rPr>
              <a:t>Законы определяют твои права, обязанности и ответственность как гражданина Российской Федерации</a:t>
            </a:r>
            <a:r>
              <a:rPr lang="ru-RU" sz="1800" dirty="0" smtClean="0">
                <a:solidFill>
                  <a:srgbClr val="FF0000"/>
                </a:solidFill>
              </a:rPr>
              <a:t/>
            </a:r>
            <a:br>
              <a:rPr lang="ru-RU" sz="1800" dirty="0" smtClean="0">
                <a:solidFill>
                  <a:srgbClr val="FF0000"/>
                </a:solidFill>
              </a:rPr>
            </a:br>
            <a:r>
              <a:rPr lang="ru-RU" sz="1800" b="1" dirty="0" smtClean="0">
                <a:solidFill>
                  <a:srgbClr val="FF0000"/>
                </a:solidFill>
              </a:rPr>
              <a:t>С 14 лет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6000768"/>
          </a:xfrm>
        </p:spPr>
        <p:txBody>
          <a:bodyPr>
            <a:normAutofit fontScale="25000" lnSpcReduction="20000"/>
          </a:bodyPr>
          <a:lstStyle/>
          <a:p>
            <a:pPr fontAlgn="base"/>
            <a:r>
              <a:rPr lang="ru-RU" sz="4900" b="1" dirty="0" smtClean="0">
                <a:solidFill>
                  <a:srgbClr val="FF0000"/>
                </a:solidFill>
              </a:rPr>
              <a:t>Права</a:t>
            </a:r>
            <a:endParaRPr lang="ru-RU" sz="4900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/>
              <a:t>Право требовать отмены усыновления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2"/>
              </a:rPr>
              <a:t>Ст.142 Семейного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требовать установления отцовства в отношении своего ребенка в суде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3"/>
              </a:rPr>
              <a:t>Ч.3 ст.62 Семейного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без согласия родителей распоряжаться заработком, стипендией и иными доходами, вносить вклады, совершать мелкие бытовые сделки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4"/>
              </a:rPr>
              <a:t>Ст.26 Гражданского кодекса РФ в ред. от 30.01.2014г.</a:t>
            </a:r>
            <a:endParaRPr lang="ru-RU" dirty="0" smtClean="0"/>
          </a:p>
          <a:p>
            <a:pPr fontAlgn="base"/>
            <a:r>
              <a:rPr lang="ru-RU" b="1" dirty="0" smtClean="0"/>
              <a:t>Право быть членом и участником молодежных общественных объединений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5"/>
              </a:rPr>
              <a:t>Ст.19 Федерального закона от 19.05.1995г. №82-ФЗ «Об общественных объединениях»</a:t>
            </a:r>
            <a:endParaRPr lang="ru-RU" dirty="0" smtClean="0"/>
          </a:p>
          <a:p>
            <a:pPr fontAlgn="base"/>
            <a:r>
              <a:rPr lang="ru-RU" b="1" dirty="0" smtClean="0"/>
              <a:t>Право самостоятельно обращаться в суд для защиты своих прав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6"/>
              </a:rPr>
              <a:t>Ч.2 ст.56 Семейного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с согласия законных представителей быть принятым на работу для выполнения легкого труда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7"/>
              </a:rPr>
              <a:t>Ч.3 ст.63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на сокращенную продолжительность рабочего времени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8"/>
              </a:rPr>
              <a:t>Ч.1 ст.92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на поощрение за труд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9"/>
              </a:rPr>
              <a:t>Ст.191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на ежегодный оплачиваемый отпуск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0"/>
              </a:rPr>
              <a:t>Ст.267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Право на вступление в профсоюзы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1"/>
              </a:rPr>
              <a:t>Ст.2 Федерального закона от 12.01.1996 №10-ФЗ (ред. от 02.07.2013г.) «О профессиональных союзах, их правах и гарантиях деятельности»</a:t>
            </a:r>
            <a:endParaRPr lang="ru-RU" dirty="0" smtClean="0"/>
          </a:p>
          <a:p>
            <a:pPr fontAlgn="base"/>
            <a:r>
              <a:rPr lang="ru-RU" sz="8000" b="1" dirty="0" smtClean="0">
                <a:solidFill>
                  <a:srgbClr val="FF0000"/>
                </a:solidFill>
              </a:rPr>
              <a:t>Обязанности</a:t>
            </a:r>
            <a:endParaRPr lang="ru-RU" sz="8000" dirty="0" smtClean="0">
              <a:solidFill>
                <a:srgbClr val="FF0000"/>
              </a:solidFill>
            </a:endParaRPr>
          </a:p>
          <a:p>
            <a:pPr fontAlgn="base"/>
            <a:r>
              <a:rPr lang="ru-RU" b="1" dirty="0" smtClean="0"/>
              <a:t>Обязанность иметь паспорт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2"/>
              </a:rPr>
              <a:t>Постановление Правительства РФ от 08.07.1997 №828 «Об утверждении положения о паспорте гражданина РФ, образца бланка и описания паспорта гражданина РФ» (ред. 18.02.2014г.)</a:t>
            </a:r>
            <a:endParaRPr lang="ru-RU" dirty="0" smtClean="0"/>
          </a:p>
          <a:p>
            <a:pPr fontAlgn="base"/>
            <a:r>
              <a:rPr lang="ru-RU" b="1" dirty="0" smtClean="0"/>
              <a:t>Обязанность работать добросовестно, соблюдать трудовую дисциплину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3"/>
              </a:rPr>
              <a:t>Ч.2 ст.21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Ответственность</a:t>
            </a:r>
            <a:endParaRPr lang="ru-RU" dirty="0" smtClean="0"/>
          </a:p>
          <a:p>
            <a:pPr fontAlgn="base"/>
            <a:r>
              <a:rPr lang="ru-RU" b="1" dirty="0" smtClean="0"/>
              <a:t>Самостоятельная гражданская ответственность за причиненный вред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4"/>
              </a:rPr>
              <a:t>Ст.1074 Гражданского кодекса РФ в ред. от 30.01.2014г.</a:t>
            </a:r>
            <a:endParaRPr lang="ru-RU" dirty="0" smtClean="0"/>
          </a:p>
          <a:p>
            <a:pPr fontAlgn="base"/>
            <a:r>
              <a:rPr lang="ru-RU" b="1" dirty="0" smtClean="0"/>
              <a:t>Материальная ответственность перед работодателем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5"/>
              </a:rPr>
              <a:t>Ст.232 Трудового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Самостоятельная имущественная ответственность по заключенным сделкам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4"/>
              </a:rPr>
              <a:t>Ч.3 ст.26 Гражданского кодекса РФ в ред. от 30.01.2014г.</a:t>
            </a:r>
            <a:endParaRPr lang="ru-RU" dirty="0" smtClean="0"/>
          </a:p>
          <a:p>
            <a:pPr fontAlgn="base"/>
            <a:r>
              <a:rPr lang="ru-RU" b="1" dirty="0" smtClean="0"/>
              <a:t>Уголовная ответственность за наиболее тяжкие виды преступлений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16"/>
              </a:rPr>
              <a:t>Ч.2,3 ст.20</a:t>
            </a:r>
            <a:r>
              <a:rPr lang="ru-RU" dirty="0" smtClean="0"/>
              <a:t>, </a:t>
            </a:r>
            <a:r>
              <a:rPr lang="ru-RU" u="sng" dirty="0" smtClean="0">
                <a:hlinkClick r:id="rId17"/>
              </a:rPr>
              <a:t>ст.87</a:t>
            </a:r>
            <a:r>
              <a:rPr lang="ru-RU" dirty="0" smtClean="0"/>
              <a:t> </a:t>
            </a:r>
            <a:r>
              <a:rPr lang="ru-RU" u="sng" dirty="0" smtClean="0">
                <a:hlinkClick r:id="rId18"/>
              </a:rPr>
              <a:t>Уголовного кодекса РФ</a:t>
            </a:r>
            <a:endParaRPr lang="ru-RU" dirty="0" smtClean="0"/>
          </a:p>
          <a:p>
            <a:pPr fontAlgn="base"/>
            <a:r>
              <a:rPr lang="ru-RU" b="1" dirty="0" smtClean="0"/>
              <a:t>Дисциплинарная ответственность за нарушение трудовой дисциплины</a:t>
            </a:r>
            <a:endParaRPr lang="ru-RU" dirty="0" smtClean="0"/>
          </a:p>
          <a:p>
            <a:pPr fontAlgn="base"/>
            <a:r>
              <a:rPr lang="ru-RU" u="sng" dirty="0" smtClean="0">
                <a:hlinkClick r:id="rId9"/>
              </a:rPr>
              <a:t>Ст.192 Трудового кодекса РФ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path path="circle">
              <a:fillToRect l="50000" t="50000" r="50000" b="50000"/>
            </a:path>
            <a:tileRect/>
          </a:gradFill>
        </p:spPr>
        <p:txBody>
          <a:bodyPr/>
          <a:lstStyle/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«Соблюдая </a:t>
            </a:r>
            <a:r>
              <a:rPr lang="ru-RU" sz="7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законы –живём безопасно»</a:t>
            </a:r>
            <a:endParaRPr lang="ru-RU" sz="7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535</Words>
  <PresentationFormat>Экран (4:3)</PresentationFormat>
  <Paragraphs>95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Законы определяют твои права, обязанности и ответственность как гражданина Российской Федерации С 18 лет </vt:lpstr>
      <vt:lpstr>Законы определяют твои права, обязанности и ответственность как гражданина Российской Федерации С 16 лет </vt:lpstr>
      <vt:lpstr>Законы определяют твои права, обязанности и ответственность как гражданина Российской Федерации С 15 лет</vt:lpstr>
      <vt:lpstr>Законы определяют твои права, обязанности и ответственность как гражданина Российской Федерации С 14 лет 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natalia natali</dc:creator>
  <cp:lastModifiedBy>natalia natali</cp:lastModifiedBy>
  <cp:revision>5</cp:revision>
  <dcterms:created xsi:type="dcterms:W3CDTF">2023-01-27T06:35:32Z</dcterms:created>
  <dcterms:modified xsi:type="dcterms:W3CDTF">2023-05-15T11:01:06Z</dcterms:modified>
</cp:coreProperties>
</file>