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7" r:id="rId11"/>
    <p:sldId id="271" r:id="rId12"/>
    <p:sldId id="272" r:id="rId13"/>
    <p:sldId id="273" r:id="rId14"/>
    <p:sldId id="274" r:id="rId15"/>
    <p:sldId id="27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363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6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11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2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769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148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158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86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37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75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86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7300" y="407988"/>
            <a:ext cx="9534525" cy="23876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sz="7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ЗАДЕРЖКА</a:t>
            </a:r>
            <a:r>
              <a:rPr lang="ru-RU" sz="7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7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ПСИХИЧЕСКОГО РАЗВИТИЯ</a:t>
            </a:r>
            <a:r>
              <a:rPr lang="ru-RU" sz="7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(ЗПР)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6461" y="5351942"/>
            <a:ext cx="9144000" cy="16557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0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Закарова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384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2251"/>
            <a:ext cx="12449175" cy="1225549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сфера при ЗПР соматогенного происхождения*</a:t>
            </a:r>
            <a:endParaRPr lang="ru-RU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Эмоциональная незрелость обусловлена стойкой астенией, развивающейся в результате различных соматических заболеваний. В связи с этим у младшего школьника преобладает сниженный эмоциональный фон, зачастую неадекватность эмоций, неустойчивость, вялость, сниженная выносливость, слабая способность к волевому напряжению при реализации любой (даже игровой) деятельности. Эмоциональное развитие обусловлено рядом невротических наслоений – неуверенностью, боязливостью, капризностью, связанными с ощущением своей физической неполноценности.</a:t>
            </a:r>
          </a:p>
          <a:p>
            <a:pPr marL="0" indent="0">
              <a:buNone/>
            </a:pP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alt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после рождения из-за внешних особенностей воспитания и ослабленного физического здоровья ребенка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6432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ru-RU" altLang="ru-RU" sz="36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коррекционной работы при нарушениях эмоционально-волевой сферы детей с ЗПР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90625" y="1911350"/>
            <a:ext cx="10515600" cy="4351338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None/>
              <a:defRPr/>
            </a:pPr>
            <a:endParaRPr lang="ru-RU" sz="2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повышение самооценки, активности и самостоятельности;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обучение ребенка умению управлять своим поведением;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 смягчение эмоционального дискомфорта у детей;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устранение вторичных личностных реакций, обусловленных эмоциональными нарушениями (повышенная возбудимость, тревожная мнительность, страхи и др.);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отработка навыков общения, развитие познавательной активности;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 снятие мышечного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напряжнения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lnSpc>
                <a:spcPct val="80000"/>
              </a:lnSpc>
              <a:buNone/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altLang="ru-RU" sz="4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методики коррекции эмоциональной сферы детей с ЗПР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   Беседы, ролевые игры;</a:t>
            </a:r>
          </a:p>
          <a:p>
            <a:pPr marL="609600" indent="-609600">
              <a:buNone/>
            </a:pP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   Поручения, упражнения;</a:t>
            </a:r>
          </a:p>
          <a:p>
            <a:pPr marL="609600" indent="-609600">
              <a:buNone/>
            </a:pP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   Арт-терапия;</a:t>
            </a:r>
          </a:p>
          <a:p>
            <a:pPr marL="609600" indent="-609600">
              <a:buNone/>
            </a:pP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   Тренинги</a:t>
            </a:r>
            <a:r>
              <a:rPr lang="ru-RU" alt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609600" indent="-609600">
              <a:buFontTx/>
              <a:buChar char="-"/>
            </a:pP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организма, дыхательная гимнастика;</a:t>
            </a:r>
          </a:p>
          <a:p>
            <a:pPr marL="609600" indent="-609600">
              <a:buFontTx/>
              <a:buChar char="-"/>
            </a:pPr>
            <a:r>
              <a:rPr lang="ru-RU" alt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занятия </a:t>
            </a:r>
          </a:p>
        </p:txBody>
      </p:sp>
    </p:spTree>
    <p:extLst>
      <p:ext uri="{BB962C8B-B14F-4D97-AF65-F5344CB8AC3E}">
        <p14:creationId xmlns:p14="http://schemas.microsoft.com/office/powerpoint/2010/main" val="298575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3500" y="133351"/>
            <a:ext cx="9867900" cy="108108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с  детьми с нарушением эмоционально-волевой сферы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1951" y="1214437"/>
            <a:ext cx="11896724" cy="5414963"/>
          </a:xfrm>
        </p:spPr>
        <p:txBody>
          <a:bodyPr>
            <a:noAutofit/>
          </a:bodyPr>
          <a:lstStyle/>
          <a:p>
            <a:pPr marL="609600" indent="-609600">
              <a:buNone/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Font typeface="Wingdings" panose="05000000000000000000" pitchFamily="2" charset="2"/>
              <a:buChar char="Ш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сравнивайте ребенка с окружающими.</a:t>
            </a:r>
          </a:p>
          <a:p>
            <a:pPr marL="609600" indent="-609600">
              <a:buFont typeface="Wingdings" panose="05000000000000000000" pitchFamily="2" charset="2"/>
              <a:buChar char="Ш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Чаще используйте телесный контакт, упражнения на релаксацию.</a:t>
            </a:r>
          </a:p>
          <a:p>
            <a:pPr marL="609600" indent="-609600">
              <a:buFont typeface="Wingdings" panose="05000000000000000000" pitchFamily="2" charset="2"/>
              <a:buChar char="Ш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Способствуйте повышению самооценки ребенка, чаще хвалите его, но так, чтобы он знал, за что.</a:t>
            </a:r>
          </a:p>
          <a:p>
            <a:pPr marL="609600" indent="-609600">
              <a:buFont typeface="Wingdings" panose="05000000000000000000" pitchFamily="2" charset="2"/>
              <a:buChar char="Ш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Чаще обращайтесь к ребенку по имени.</a:t>
            </a:r>
          </a:p>
          <a:p>
            <a:pPr eaLnBrk="1" hangingPunct="1">
              <a:buFont typeface="Wingdings" panose="05000000000000000000" pitchFamily="2" charset="2"/>
              <a:buChar char="Ш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Демонстрируете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образцы уверенного поведения, будьте во всем примером ребенку. Не предъявляйте к ребенку завышенных требований.</a:t>
            </a:r>
          </a:p>
          <a:p>
            <a:pPr eaLnBrk="1" hangingPunct="1">
              <a:buFont typeface="Wingdings" panose="05000000000000000000" pitchFamily="2" charset="2"/>
              <a:buChar char="Ш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Будьте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последовательны в воспитании ребенка.</a:t>
            </a:r>
          </a:p>
          <a:p>
            <a:pPr eaLnBrk="1" hangingPunct="1">
              <a:buFont typeface="Wingdings" panose="05000000000000000000" pitchFamily="2" charset="2"/>
              <a:buChar char="Ш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Старайтесь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делать ребенку как можно меньше замечаний.</a:t>
            </a:r>
          </a:p>
          <a:p>
            <a:pPr eaLnBrk="1" hangingPunct="1">
              <a:buFont typeface="Wingdings" panose="05000000000000000000" pitchFamily="2" charset="2"/>
              <a:buChar char="Ш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Используйте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наказание лишь в крайних случаях.</a:t>
            </a:r>
          </a:p>
          <a:p>
            <a:pPr marL="609600" indent="-609600">
              <a:buFont typeface="Wingdings" panose="05000000000000000000" pitchFamily="2" charset="2"/>
              <a:buChar char="Ш"/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93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7650"/>
            <a:ext cx="12382500" cy="172085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</a:t>
            </a:r>
            <a:r>
              <a:rPr lang="ru-RU" altLang="ru-RU" sz="48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тех, кто непосредственно </a:t>
            </a:r>
            <a:r>
              <a:rPr lang="ru-RU" altLang="ru-RU" sz="4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общается с </a:t>
            </a:r>
            <a:r>
              <a:rPr lang="ru-RU" altLang="ru-RU" sz="48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детьми, испытывающими эмоциональные затруднения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2475" y="2254250"/>
            <a:ext cx="10515600" cy="4351338"/>
          </a:xfrm>
        </p:spPr>
        <p:txBody>
          <a:bodyPr/>
          <a:lstStyle/>
          <a:p>
            <a:pPr marL="609600" indent="-609600">
              <a:buFont typeface="Wingdings" panose="05000000000000000000" pitchFamily="2" charset="2"/>
              <a:buChar char="Ш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стремиться учить ребенка подавлять свои эмоции, задача взрослых в том, чтобы научить детей правильно направлять, проявлять свои чувства.</a:t>
            </a:r>
          </a:p>
          <a:p>
            <a:pPr marL="609600" indent="-609600">
              <a:buFont typeface="Wingdings" panose="05000000000000000000" pitchFamily="2" charset="2"/>
              <a:buChar char="Ш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возникают в процессе взаимодействия с окружающим миром. Необходимо помочь ребенку адекватным формам реагирования на те или иные ситуации и явления внешней среды.</a:t>
            </a:r>
          </a:p>
          <a:p>
            <a:pPr marL="609600" indent="-609600">
              <a:buFont typeface="Wingdings" panose="05000000000000000000" pitchFamily="2" charset="2"/>
              <a:buChar char="Ш"/>
            </a:pPr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ребенка нельзя оценивать, невозможно требовать, чтобы ребенок не переживал того, что он переживает. Как правило, бурные аффективные реакции - это результат длительного зажима эмоций.</a:t>
            </a:r>
          </a:p>
        </p:txBody>
      </p:sp>
    </p:spTree>
    <p:extLst>
      <p:ext uri="{BB962C8B-B14F-4D97-AF65-F5344CB8AC3E}">
        <p14:creationId xmlns:p14="http://schemas.microsoft.com/office/powerpoint/2010/main" val="49047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81149" y="774700"/>
            <a:ext cx="8029575" cy="508317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7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</a:t>
            </a:r>
            <a:br>
              <a:rPr lang="ru-RU" sz="7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endParaRPr lang="ru-RU" sz="7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429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6575" y="-130175"/>
            <a:ext cx="5143500" cy="423545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«Ребенок с диагнозом ЗПР- это ребёнок, который 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знает, не умеет и не хочет, но надо чтобы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знал, хотел и умел .»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Эдуард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Сеген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72" y="1343025"/>
            <a:ext cx="6364403" cy="4391025"/>
          </a:xfrm>
          <a:prstGeom prst="rect">
            <a:avLst/>
          </a:prstGeom>
          <a:effectLst>
            <a:softEdge rad="279400"/>
          </a:effectLst>
          <a:scene3d>
            <a:camera prst="orthographicFront"/>
            <a:lightRig rig="freezing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58286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7450" y="-161925"/>
            <a:ext cx="6311900" cy="1352550"/>
          </a:xfrm>
        </p:spPr>
        <p:txBody>
          <a:bodyPr/>
          <a:lstStyle/>
          <a:p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ЗПР</a:t>
            </a:r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5" y="1190625"/>
            <a:ext cx="12106275" cy="5781675"/>
          </a:xfrm>
        </p:spPr>
        <p:txBody>
          <a:bodyPr>
            <a:noAutofit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Термин «задержка психического развития» был предложен Г.Е. Сухаревой в 1959 г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«Задержанное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– замедление темпа формирования познавательной и эмоциональной сфер с их временной фиксацией на более ранних возрастных этапах. Наблюдается мозаичность поражения,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когданаряду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недостаточно развитыми функциями имеются и сохранные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(В.В. Лебединский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«Задержка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развития относится к «пограничной» форме </a:t>
            </a: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дизонтогенеза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выражается в замедленном темпе созревания различных психических функций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(Н.М. Назарова)                        </a:t>
            </a:r>
          </a:p>
          <a:p>
            <a:pPr algn="just"/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Дизонтогенез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нарушение индивидуального развития организма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33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ЗПР</a:t>
            </a:r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Медико-биологические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Слабовыраженные минимальные поражения головного мозга, генетика, травмы.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незрелость ЦНС.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Слабость процессов торможения и возбуждения.  </a:t>
            </a:r>
          </a:p>
          <a:p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Социально-психологически</a:t>
            </a:r>
            <a:r>
              <a:rPr lang="ru-RU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  <a:p>
            <a:pPr algn="ctr"/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Образ жизни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Депривация, неприятие ребенка, алкоголизм, наркомания.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Стиль воспитания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Неправильные стили воспитания, фактор неполной семьи, низкий образовательный уровень родителей .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358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0999" y="0"/>
            <a:ext cx="11725275" cy="1325563"/>
          </a:xfrm>
        </p:spPr>
        <p:txBody>
          <a:bodyPr>
            <a:noAutofit/>
          </a:bodyPr>
          <a:lstStyle/>
          <a:p>
            <a:pPr algn="ctr"/>
            <a:r>
              <a:rPr lang="ru-RU" altLang="ru-RU" sz="5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ЗПР:</a:t>
            </a:r>
            <a:endParaRPr lang="ru-RU" sz="5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42951" y="1095374"/>
            <a:ext cx="11325224" cy="5762625"/>
          </a:xfrm>
        </p:spPr>
        <p:txBody>
          <a:bodyPr>
            <a:norm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конституциональная ЗПР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вызвана замедлением созревания центральной нервной системы у детей, чаще всего она передаётся по наследству)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психогенная ЗПР(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данный вид ЗПР обусловлен неблагоприятными социальными условиями, в которых пребывает ребёнок)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соматогенная ЗПР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(обусловлена тяжёлыми и длительными соматическими заболеваниями ребёнка в раннем возрасте)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церебрально-органическая ЗПР(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обусловлена  органическим поражением головного мозга, возникшим в результате патологий беременности,  родовых травм, тяжёлых заболеваний, перенесённых в раннем возрасте.</a:t>
            </a: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643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6629" y="6139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193" y="91440"/>
            <a:ext cx="11885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развития психических процессов при ЗПР </a:t>
            </a:r>
            <a:endParaRPr lang="ru-RU" sz="36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577" y="1260284"/>
            <a:ext cx="5421086" cy="559771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По данным наблюдений, дошкольники с задержкой психического развития обладают худшей памятью, чем их нормально развивающиеся сверстники. Однако экспериментальные исследования показывают, что различия между детьми этих двух групп по средним показателям не всегда значительны.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65669" y="1260285"/>
            <a:ext cx="5318759" cy="559771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</a:p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началом школьного обучения значение памяти в деятельности ребенка значительно возрастает, поскольку запечатление, сохранение и воспроизведение информации являются необходимыми условиями овладения системой знаний, но школьники с задержкой психического развития значительно хуже запоминают и воспроизводят учебный материал, чем их нормально развивающиеся сверстники 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0423" y="1260284"/>
            <a:ext cx="34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1509" y="1260284"/>
            <a:ext cx="3174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возраст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1451" y="737771"/>
            <a:ext cx="2722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897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6629" y="6139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193" y="91440"/>
            <a:ext cx="12029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развития психических процессов при ЗПР </a:t>
            </a:r>
            <a:endParaRPr lang="ru-RU" sz="36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577" y="1260284"/>
            <a:ext cx="5421086" cy="559771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Проявления недостаточности внимания у дошкольников с задержкой психического развития обнаруживаются уже при наблюдении за особенностями восприятия ими окружающих предметов и явлений.           Дети плохо сосредоточиваются на одном объекте, их внимание неустойчиво. Эта неустойчивость проявляется и в любой другой деятельности, которой занимаются дети.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65669" y="1260285"/>
            <a:ext cx="5318759" cy="559771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 младших школьников с задержкой психического развития внимание неустойчиво. Эта неустойчивость проявляется по-разному. У одних детей в начале выполнения задания наблюдается максимальная для них сосредоточенность, которая неуклонно снижается по мере продолжения деятельности, и ученик начинает делать ошибки или совсем перестает выполнять заданное. У других наибольшее сосредоточение внимания наступает после некоторого периода выполнения заданных действий, а затем постепенно снижается. Есть дети, у которых наблюдаются периодические колебания внимания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0423" y="1260284"/>
            <a:ext cx="34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7911" y="1168843"/>
            <a:ext cx="3174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возраст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42971" y="737771"/>
            <a:ext cx="2943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650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6629" y="6139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194" y="91440"/>
            <a:ext cx="118485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развития психических процессов при ЗПР </a:t>
            </a:r>
            <a:endParaRPr lang="ru-RU" sz="36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204" y="1260284"/>
            <a:ext cx="5421086" cy="559771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Наблюдается отставание в развитии всех видов мышления (наглядно-действенного, наглядно-образного и словесно-логического), которое в наибольшей мере обнаруживается по показателям актуального уровня развития и в наименьшей степени выступает при решении задач наглядно-действенного характера.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65669" y="1260285"/>
            <a:ext cx="5318759" cy="55977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У младших школьников с задержкой психического развития познавательная активность крайне низка, что является наиболее выраженным проявлением низкого уровня их психической активности в целом и крайне слабой познавательной мотивации. В свою очередь низкий уровень познавательной мотивации приводит к тому, что у младших школьников рассматриваемой категории в отличие от нормально развивающихся редко обнаруживается готовность к решению мыслительных задач.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0423" y="1260284"/>
            <a:ext cx="34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1509" y="1260284"/>
            <a:ext cx="3174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возраст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67050" y="613954"/>
            <a:ext cx="3958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r>
              <a:rPr lang="ru-RU" b="1" u="sng" dirty="0" smtClean="0"/>
              <a:t> 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703920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6629" y="6139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194" y="91441"/>
            <a:ext cx="119438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развития психических процессов при ЗПР </a:t>
            </a:r>
            <a:endParaRPr lang="ru-RU" sz="36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577" y="1260284"/>
            <a:ext cx="5421086" cy="559771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У дошкольников с задержкой психического развития наблюдается отставание в развитии эмоций, наиболее выраженными проявлениями которого являются эмоциональная неустойчивость, лабильность, легкость смены настроений и контрастных проявлений эмоций. Они легко и часто немотивированно переходят от смеха к плачу и наоборот.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9266" y="1291843"/>
            <a:ext cx="5318759" cy="559771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Давая самую общую характеристику младших школьников с задержкой психического развития, следует выделить эмоциональную лабильность, слабость волевых усилий, несамостоятельность и внушаемость, личностную незрелость в целом.   Эмоциональная лабильность проявляется в неустойчивости настроений и эмоций, быстрой их смене, легком возникновении эмоционального возбуждения или плача, иногда — немотивированных проявлений аффекта. Нередко у детей возникает состояние беспокойства.   Неадекватная веселость и жизнерадостность выступают, скорее, как проявление возбудимости, неумения оценить ситуацию и настроение окружающих.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0423" y="1260284"/>
            <a:ext cx="34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</a:t>
            </a:r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1509" y="1260284"/>
            <a:ext cx="3174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возраст</a:t>
            </a:r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750421" y="613955"/>
            <a:ext cx="9734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ЭМОЦИОНАЛЬНО-ВОЛЕВАЯ СФЕРА </a:t>
            </a:r>
            <a:endParaRPr lang="ru-RU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11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1108</Words>
  <Application>Microsoft Office PowerPoint</Application>
  <PresentationFormat>Широкоэкранный</PresentationFormat>
  <Paragraphs>89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Тема Office</vt:lpstr>
      <vt:lpstr>ЗАДЕРЖКА ПСИХИЧЕСКОГО РАЗВИТИЯ (ЗПР)</vt:lpstr>
      <vt:lpstr> «Ребенок с диагнозом ЗПР- это ребёнок, который  ничего не знает, не умеет и не хочет, но надо чтобы он знал, хотел и умел .»                            Эдуард Сеген</vt:lpstr>
      <vt:lpstr>Что такое ЗПР?</vt:lpstr>
      <vt:lpstr>Причины ЗПР:  </vt:lpstr>
      <vt:lpstr>Виды ЗПР:</vt:lpstr>
      <vt:lpstr>Презентация PowerPoint</vt:lpstr>
      <vt:lpstr>Презентация PowerPoint</vt:lpstr>
      <vt:lpstr>Презентация PowerPoint</vt:lpstr>
      <vt:lpstr>Презентация PowerPoint</vt:lpstr>
      <vt:lpstr>Эмоциональная сфера при ЗПР соматогенного происхождения*</vt:lpstr>
      <vt:lpstr>Направление коррекционной работы при нарушениях эмоционально-волевой сферы детей с ЗПР </vt:lpstr>
      <vt:lpstr>Методы и методики коррекции эмоциональной сферы детей с ЗПР</vt:lpstr>
      <vt:lpstr>Правила работы с  детьми с нарушением эмоционально-волевой сферы</vt:lpstr>
      <vt:lpstr>Рекомендации для тех, кто непосредственно общается с детьми, испытывающими эмоциональные затруднения</vt:lpstr>
      <vt:lpstr>СПАСИБО ЗА  ВНИМАНИЕ!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Задержка психического развития (ЗПР)</dc:title>
  <dc:creator>RePack by Diakov</dc:creator>
  <cp:lastModifiedBy>RePack by Diakov</cp:lastModifiedBy>
  <cp:revision>18</cp:revision>
  <dcterms:created xsi:type="dcterms:W3CDTF">2022-11-23T12:58:35Z</dcterms:created>
  <dcterms:modified xsi:type="dcterms:W3CDTF">2023-05-15T18:44:08Z</dcterms:modified>
</cp:coreProperties>
</file>