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4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6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0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4875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970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120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34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13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95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9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49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78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24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62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3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51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77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CAF22C1-2322-4CFD-9D64-3A1D0C193CDB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3BEC8-2ABE-4D74-A27E-543936B37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49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FA0E4-3E1D-4DCF-B998-94635986A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1659988"/>
            <a:ext cx="8825658" cy="308422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dirty="0"/>
              <a:t>Зрительный анализатор, приемы и  профилактика нарушений зрения у детей.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1DBF06-7E64-49FF-95D1-2FFA0B1BA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3428" y="6011461"/>
            <a:ext cx="10183605" cy="861420"/>
          </a:xfrm>
        </p:spPr>
        <p:txBody>
          <a:bodyPr>
            <a:normAutofit/>
          </a:bodyPr>
          <a:lstStyle/>
          <a:p>
            <a:pPr algn="r"/>
            <a:r>
              <a:rPr lang="ru-RU" sz="1600" dirty="0"/>
              <a:t>Презентацию подготовила</a:t>
            </a:r>
          </a:p>
          <a:p>
            <a:pPr algn="r"/>
            <a:r>
              <a:rPr lang="ru-RU" sz="1600"/>
              <a:t>Аликина Екатерина </a:t>
            </a:r>
            <a:r>
              <a:rPr lang="ru-RU" sz="1600" dirty="0"/>
              <a:t>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3445692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A30A6-97CF-4DD6-AA80-2692B8C7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Профилактика: упражнения для предупреждения зрительного утопления.</a:t>
            </a:r>
            <a:b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32AD8D-2AF5-4732-B36A-9F9D7D345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744394"/>
            <a:ext cx="10899778" cy="450400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Попеременно без резких движений смотрите вверх-вниз, вправо-влево. Повторите 5—6 раз.</a:t>
            </a:r>
          </a:p>
          <a:p>
            <a:r>
              <a:rPr lang="ru-RU" dirty="0"/>
              <a:t>Откинувшись на спинку ступа, сделайте глубокий вдох, наклонитесь вперед и сделайте выдох. Повторите 5—6 раз.</a:t>
            </a:r>
          </a:p>
          <a:p>
            <a:r>
              <a:rPr lang="ru-RU" dirty="0"/>
              <a:t>Откинувшись на спинку стула, прикройте веки, крепко зажмурьте глаза и затем откройте веки. Повторите 5—6 раз.</a:t>
            </a:r>
          </a:p>
          <a:p>
            <a:r>
              <a:rPr lang="ru-RU" dirty="0"/>
              <a:t>Положите руки на пояс — повернув гопову вправо, посмотрите на локоть правой руки, повернув голову влево, посмотрите на локоть левой руки. Вернитесь в исходное положение. Повторите 5—6 раз.</a:t>
            </a:r>
          </a:p>
          <a:p>
            <a:r>
              <a:rPr lang="ru-RU" dirty="0"/>
              <a:t>Поднимите глаза вверх, сделайте круговые движения по часовой стрелке, затем — против часовой стрелки. Повторите 5-6 раз.</a:t>
            </a:r>
          </a:p>
          <a:p>
            <a:r>
              <a:rPr lang="ru-RU" dirty="0"/>
              <a:t>Смотрите прямо перед собой на дальний предмет 2—3 секунды, переведите взгляд на кончик носа на 3—5 секунд. Повторите 6—8 раз.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97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63A1C2F-6F8A-4BFE-933C-B771F40F1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8734" y="1954444"/>
            <a:ext cx="8946541" cy="4195481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УВАЖАЕМЫЕ РОДИТЕЛИ!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ЧТОБЫ ОКРУЖАЮЩИЙ МИР ВАШИХ ДЕТЕЙ БЫЛ ПОЛОН РАДОСТИ И КРАСОК БЕРЕГИТЕ ИХ ЗРЕНИЕ!</a:t>
            </a:r>
          </a:p>
          <a:p>
            <a:pPr marL="0" indent="0" algn="ctr">
              <a:buNone/>
            </a:pPr>
            <a:r>
              <a:rPr lang="ru-RU" sz="4400" b="1" dirty="0"/>
              <a:t>Спасибо за внимание!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1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D795A-4660-4415-9555-CE9F6434E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412" y="469338"/>
            <a:ext cx="9404723" cy="89778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Анализатор.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17940-F0D9-47CC-970D-E67B64A63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083212"/>
            <a:ext cx="10900757" cy="5322070"/>
          </a:xfrm>
        </p:spPr>
        <p:txBody>
          <a:bodyPr/>
          <a:lstStyle/>
          <a:p>
            <a:pPr marL="0" indent="0">
              <a:buNone/>
            </a:pPr>
            <a:endParaRPr lang="ru-RU" b="1" dirty="0"/>
          </a:p>
          <a:p>
            <a:r>
              <a:rPr lang="ru-RU" b="1" dirty="0"/>
              <a:t>Анализатор</a:t>
            </a:r>
            <a:r>
              <a:rPr lang="ru-RU" dirty="0"/>
              <a:t> —  функциональная единица, отвечающая за восприятие и анализ сенсорной информации одного вида. </a:t>
            </a:r>
          </a:p>
          <a:p>
            <a:pPr marL="0" indent="0">
              <a:buNone/>
            </a:pPr>
            <a:r>
              <a:rPr lang="ru-RU" dirty="0"/>
              <a:t>Анализатор представляет собой совокупность нейронов, участвующих в восприятии раздражений, проведении возбуждения и в анализе раздражения.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BBCA537-0616-43C2-A77B-C65D4704C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030" y="3149562"/>
            <a:ext cx="4443485" cy="332857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103582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6A9AE-A7E0-41BF-866C-736986AF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22172" y="1141241"/>
            <a:ext cx="9404723" cy="140053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Виды анализаторов.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31AF89-0E5C-4AB8-9A44-42FD9B818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073" y="1841506"/>
            <a:ext cx="4137885" cy="4897902"/>
          </a:xfrm>
        </p:spPr>
        <p:txBody>
          <a:bodyPr/>
          <a:lstStyle/>
          <a:p>
            <a:r>
              <a:rPr lang="ru-RU" dirty="0"/>
              <a:t>Зрительный</a:t>
            </a:r>
          </a:p>
          <a:p>
            <a:r>
              <a:rPr lang="ru-RU" dirty="0"/>
              <a:t>Слуховой</a:t>
            </a:r>
          </a:p>
          <a:p>
            <a:r>
              <a:rPr lang="ru-RU" dirty="0"/>
              <a:t>Тактильный</a:t>
            </a:r>
          </a:p>
          <a:p>
            <a:r>
              <a:rPr lang="ru-RU" dirty="0"/>
              <a:t>Вкусовой</a:t>
            </a:r>
          </a:p>
          <a:p>
            <a:r>
              <a:rPr lang="ru-RU" dirty="0"/>
              <a:t>Обонятельный</a:t>
            </a:r>
          </a:p>
          <a:p>
            <a:r>
              <a:rPr lang="ru-RU" dirty="0"/>
              <a:t>Вестибулярный</a:t>
            </a:r>
          </a:p>
          <a:p>
            <a:r>
              <a:rPr lang="ru-RU" dirty="0"/>
              <a:t>Болевой</a:t>
            </a:r>
          </a:p>
          <a:p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15253827-8CB8-4369-8666-111C4B468601}"/>
              </a:ext>
            </a:extLst>
          </p:cNvPr>
          <p:cNvSpPr txBox="1">
            <a:spLocks/>
          </p:cNvSpPr>
          <p:nvPr/>
        </p:nvSpPr>
        <p:spPr>
          <a:xfrm>
            <a:off x="4847783" y="1841506"/>
            <a:ext cx="6802730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dirty="0"/>
              <a:t>Богатство восприятия мира обеспечивается согласованной работой всех анализаторов. Физиологической основой взаимодействия анализаторов считают близость нервных путей и межцентральные связи.</a:t>
            </a:r>
          </a:p>
          <a:p>
            <a:pPr marL="0" indent="0">
              <a:buNone/>
            </a:pPr>
            <a:r>
              <a:rPr lang="ru-RU" dirty="0"/>
              <a:t>Системность сенсорной организации ведет к тому, что возникает компенсация, когда какой-то анализатор перестает работать, и другие берут на себя, хотя бы частично, его функции.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31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A1036E-AA62-43E9-83DD-A7469EBA1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26" y="1448972"/>
            <a:ext cx="6217920" cy="5838092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Орган зрения </a:t>
            </a:r>
            <a:r>
              <a:rPr lang="ru-RU" dirty="0"/>
              <a:t>состоит из глазного яблока, расположенного в глазнице и вспомогательных органах глаза (веки, глазодвигатель­ные мышцы, слезный аппарат). Глазное яблоко покрыто тремя оболочками: фиброзной (снаружи), сосудистой и внутренней (сет­чаткой). Фиброзная оболочка подразделяется на задний отдел — склеру и прозрачный передний отдел — роговицу. Сосудистая обо­лочка расположена под склерой; делится на собственную сосуди­стую оболочку (в задней части) и ресничное тело (в передней части), которое участвует в аккомодации глаза, поддерживая, фиксируя и растягивая хрусталик.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6FEFF5-54C2-48EC-8776-C583BDB97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484" y="1758205"/>
            <a:ext cx="5123471" cy="43544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EE32366-1D1F-482E-AA21-A8A9AF8E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459" y="326108"/>
            <a:ext cx="7639760" cy="1122864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Зрительный анализатор. 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82987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A8D8A9C-3D11-48AE-AA4F-C13042C74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751" y="1715294"/>
            <a:ext cx="10910497" cy="5839057"/>
          </a:xfrm>
        </p:spPr>
        <p:txBody>
          <a:bodyPr/>
          <a:lstStyle/>
          <a:p>
            <a:r>
              <a:rPr lang="ru-RU" dirty="0"/>
              <a:t>Большую часть ресничного тела составляет ресничная мышца. Кпереди ресничное тело продолжается в радужку (круглый диск с отверстием в центре — зрачок). Радужка располо­жена между роговицей и хрусталиком на границе передней и зад­ней камер, содержащих жидкость. Сетчатка состоит из 10 слоев клеток. Ее функцией являются восприятие зрительных раздражи­телей и генерация нервных импульсов, проходящих по волокнам зрительного нерва. Хрусталик представляет со­бой прозрачную двояковыпуклую линзу; Стекловид­ное тело представлено аморфным, желеобразным веществом; за­нимает пространство между сетчаткой и хрусталиком. К прелом­ляющим средам глаза относятся хрусталик, роговица, стекловидное тело, передняя и задняя камеры </a:t>
            </a:r>
          </a:p>
        </p:txBody>
      </p:sp>
    </p:spTree>
    <p:extLst>
      <p:ext uri="{BB962C8B-B14F-4D97-AF65-F5344CB8AC3E}">
        <p14:creationId xmlns:p14="http://schemas.microsoft.com/office/powerpoint/2010/main" val="399120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B25C2E9-43E6-4F53-890E-5251CAC07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201" y="1560549"/>
            <a:ext cx="10125734" cy="4572965"/>
          </a:xfrm>
        </p:spPr>
        <p:txBody>
          <a:bodyPr/>
          <a:lstStyle/>
          <a:p>
            <a:r>
              <a:rPr lang="ru-RU" dirty="0"/>
              <a:t>Зрительный анализатор, как и другие анализаторы, к моменту рождения ребенка является недостаточно зрелым. Развитие сетчатки завершается к концу года. </a:t>
            </a:r>
          </a:p>
          <a:p>
            <a:r>
              <a:rPr lang="ru-RU" dirty="0"/>
              <a:t>Как правило, у детей при рождении и в младшем возрасте глаз имеет  дальнозоркость Степень дальнозоркости составляет в среднем 2,0–4,0D. По мере роста глаза рефракция глаза смещается в сторону нормальной. В первые 3 года жизни ребенка происходит интенсивный рост глаза, а также уплощение роговицы и особенно хрусталика.</a:t>
            </a:r>
          </a:p>
          <a:p>
            <a:r>
              <a:rPr lang="ru-RU" dirty="0"/>
              <a:t>С целью профилактики нарушений развития органа зрения у ребенка до года посещение врача офтальмолога следует осуществлять регулярно: в 1 месяц, в 3 месяца, в 6 месяцев, в 9 месяцев (по показаниям) и в 12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E1565F8-C5C2-46A3-934F-F585307F0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Развитие зрительного анализатора.</a:t>
            </a:r>
          </a:p>
        </p:txBody>
      </p:sp>
    </p:spTree>
    <p:extLst>
      <p:ext uri="{BB962C8B-B14F-4D97-AF65-F5344CB8AC3E}">
        <p14:creationId xmlns:p14="http://schemas.microsoft.com/office/powerpoint/2010/main" val="299443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363EC-F030-4EB5-8D55-E527FAD53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Профилактика нарушения зрения.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43E5B2-4313-4F46-8B71-CA1869679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228" y="1413804"/>
            <a:ext cx="11127543" cy="5444196"/>
          </a:xfrm>
        </p:spPr>
        <p:txBody>
          <a:bodyPr/>
          <a:lstStyle/>
          <a:p>
            <a:r>
              <a:rPr lang="ru-RU" dirty="0"/>
              <a:t>С целью профилактики ранней миопии, детям до 7 лет не рекомендовано играть или смотреть в планшет или телефон, особенно в движущемся транспорте. Просмотр телевизора стоит ограничить до 30 минут в день. Детям дошкольного возраста, для правильного развития органа зрения рекомендовано гулять не менее 2 часов в день. При увлечении ребенка пазлами, лего и другой мелкой работой (рисование, вышивание, раскрашивание) на близком расстоянии, рекомендовано осуществлять ее, сидя за столом, при хорошем освещении, расстояние от глаз до объекта 30-40 см, с регулярными перерывами, согласно возрасту.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3E427D-91FA-4C68-8A8F-9A6ED2C55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175" y="4123530"/>
            <a:ext cx="4939483" cy="233802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00022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17BAF-8AAD-48C7-9172-8A38C2247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1127967"/>
            <a:ext cx="9404723" cy="1400530"/>
          </a:xfrm>
        </p:spPr>
        <p:txBody>
          <a:bodyPr/>
          <a:lstStyle/>
          <a:p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Перерывы в работе на близком расстоянии: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AE25D-626A-4D67-B0A3-F4279F184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842868"/>
            <a:ext cx="10426144" cy="4405531"/>
          </a:xfrm>
        </p:spPr>
        <p:txBody>
          <a:bodyPr/>
          <a:lstStyle/>
          <a:p>
            <a:r>
              <a:rPr lang="ru-RU" dirty="0"/>
              <a:t>до 5 лет отдых равен времени работы, но не более 15 мин. единовременно, с 5 до 7 лет работа - не более 30 мин., перерыв - половина времени работы. Для детей школьного возраста работа на близком расстоянии также должна быть с перерывами: 8-11 лет работа - до 45 мин., перерыв - половина времени работы, 12-15 лет работа - до 60 мин. (единовременно), перерыв - 15 мин., 16-18 лет работа - до 90 мин. (единовременно), перерыв - 10-15 мин.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62A1B8-A096-43A3-93E0-7BEF007B8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741" y="3940561"/>
            <a:ext cx="3893454" cy="259091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21365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CF59C0D-53B9-4687-AC0A-9E073DA7D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3928772-F1C1-44D4-A160-8B673C07B83C}"/>
              </a:ext>
            </a:extLst>
          </p:cNvPr>
          <p:cNvSpPr/>
          <p:nvPr/>
        </p:nvSpPr>
        <p:spPr>
          <a:xfrm>
            <a:off x="604911" y="928468"/>
            <a:ext cx="10888394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PT Sans Caption"/>
              </a:rPr>
              <a:t>Обычно профилактика нарушений зрения направлена на укрепление физического здоровья детей:</a:t>
            </a:r>
          </a:p>
          <a:p>
            <a:r>
              <a:rPr lang="ru-RU" sz="2000" dirty="0">
                <a:latin typeface="PT Sans Caption"/>
              </a:rPr>
              <a:t>●     соблюдение гигиены глаз (основная мера для профилактики конъюнктивитов и других вирусных заболеваний);</a:t>
            </a:r>
          </a:p>
          <a:p>
            <a:r>
              <a:rPr lang="ru-RU" sz="2000" dirty="0">
                <a:latin typeface="PT Sans Caption"/>
              </a:rPr>
              <a:t>●     правильную организацию рабочего дня;</a:t>
            </a:r>
          </a:p>
          <a:p>
            <a:r>
              <a:rPr lang="ru-RU" sz="2000" dirty="0">
                <a:latin typeface="PT Sans Caption"/>
              </a:rPr>
              <a:t>●     развитие правильной осанки и посадки во время школьных занятий;</a:t>
            </a:r>
          </a:p>
          <a:p>
            <a:r>
              <a:rPr lang="ru-RU" sz="2000" dirty="0">
                <a:latin typeface="PT Sans Caption"/>
              </a:rPr>
              <a:t>●     использование мягкого ровного света и соблюдение светового режима (предназначенное для детей и их прикладных занятий место должно быть хорошо освещено);</a:t>
            </a:r>
          </a:p>
          <a:p>
            <a:r>
              <a:rPr lang="ru-RU" sz="2000" dirty="0">
                <a:latin typeface="PT Sans Caption"/>
              </a:rPr>
              <a:t>●     рациональное питание (рацион ребёнка должен в обязательном порядке включать овощи, фрукты, мясные и молочные продукты);</a:t>
            </a:r>
          </a:p>
          <a:p>
            <a:r>
              <a:rPr lang="ru-RU" sz="2000" dirty="0">
                <a:latin typeface="PT Sans Caption"/>
              </a:rPr>
              <a:t>●     организацию полноценного отдыха (речь идёт как о ночном сне, так и о разумных зрительных нагрузках в течение дня);</a:t>
            </a:r>
          </a:p>
          <a:p>
            <a:r>
              <a:rPr lang="ru-RU" sz="2000" dirty="0">
                <a:latin typeface="PT Sans Caption"/>
              </a:rPr>
              <a:t>●     добавление двигательной активности, прогулок на свежем воздухе.</a:t>
            </a:r>
          </a:p>
          <a:p>
            <a:r>
              <a:rPr lang="ru-RU" sz="2000" dirty="0">
                <a:latin typeface="PT Sans Caption"/>
              </a:rPr>
              <a:t>При ежедневном активном отдыхе, занятиях спортом и физической культурой риск нарушений зрения заметно снижается. Как дополнение к таким нагрузкам и профилактике используются также упражнения, направленные на снятие утомления глаз.</a:t>
            </a:r>
          </a:p>
          <a:p>
            <a:endParaRPr lang="ru-RU" b="0" i="0" dirty="0">
              <a:effectLst/>
              <a:latin typeface="PT Sans Caption"/>
            </a:endParaRPr>
          </a:p>
          <a:p>
            <a:endParaRPr lang="ru-RU" dirty="0">
              <a:latin typeface="PT Sans Caption"/>
            </a:endParaRPr>
          </a:p>
          <a:p>
            <a:endParaRPr lang="ru-RU" b="0" i="0" dirty="0">
              <a:effectLst/>
              <a:latin typeface="PT Sans Caption"/>
            </a:endParaRPr>
          </a:p>
          <a:p>
            <a:endParaRPr lang="ru-RU" dirty="0">
              <a:latin typeface="PT Sans Caption"/>
            </a:endParaRPr>
          </a:p>
          <a:p>
            <a:endParaRPr lang="ru-RU" b="0" i="0" dirty="0">
              <a:effectLst/>
              <a:latin typeface="PT Sans Caption"/>
            </a:endParaRPr>
          </a:p>
          <a:p>
            <a:endParaRPr lang="ru-RU" b="0" i="0" dirty="0">
              <a:effectLst/>
              <a:latin typeface="PT Sans Caption"/>
            </a:endParaRPr>
          </a:p>
        </p:txBody>
      </p:sp>
    </p:spTree>
    <p:extLst>
      <p:ext uri="{BB962C8B-B14F-4D97-AF65-F5344CB8AC3E}">
        <p14:creationId xmlns:p14="http://schemas.microsoft.com/office/powerpoint/2010/main" val="4126134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63</TotalTime>
  <Words>970</Words>
  <Application>Microsoft Office PowerPoint</Application>
  <PresentationFormat>Широкоэкранный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PT Sans Caption</vt:lpstr>
      <vt:lpstr>Wingdings 3</vt:lpstr>
      <vt:lpstr>Ион</vt:lpstr>
      <vt:lpstr>Зрительный анализатор, приемы и  профилактика нарушений зрения у детей. </vt:lpstr>
      <vt:lpstr>Анализатор.</vt:lpstr>
      <vt:lpstr>Виды анализаторов.</vt:lpstr>
      <vt:lpstr>Зрительный анализатор. Строение.</vt:lpstr>
      <vt:lpstr>Презентация PowerPoint</vt:lpstr>
      <vt:lpstr>Развитие зрительного анализатора.</vt:lpstr>
      <vt:lpstr>Профилактика нарушения зрения.</vt:lpstr>
      <vt:lpstr>Перерывы в работе на близком расстоянии:</vt:lpstr>
      <vt:lpstr>Презентация PowerPoint</vt:lpstr>
      <vt:lpstr>Профилактика: упражнения для предупреждения зрительного утопления.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Зрительный анализатор, приемы профилактика нарушений зрения у детей. </dc:title>
  <dc:creator>Екатерина Никифорова</dc:creator>
  <cp:lastModifiedBy>Катя</cp:lastModifiedBy>
  <cp:revision>12</cp:revision>
  <dcterms:created xsi:type="dcterms:W3CDTF">2021-11-27T11:31:25Z</dcterms:created>
  <dcterms:modified xsi:type="dcterms:W3CDTF">2023-05-15T13:06:51Z</dcterms:modified>
</cp:coreProperties>
</file>