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92" r:id="rId2"/>
    <p:sldId id="291" r:id="rId3"/>
    <p:sldId id="273" r:id="rId4"/>
    <p:sldId id="285" r:id="rId5"/>
    <p:sldId id="287" r:id="rId6"/>
    <p:sldId id="260" r:id="rId7"/>
    <p:sldId id="276" r:id="rId8"/>
    <p:sldId id="312" r:id="rId9"/>
    <p:sldId id="261" r:id="rId10"/>
    <p:sldId id="328" r:id="rId11"/>
    <p:sldId id="331" r:id="rId12"/>
    <p:sldId id="329" r:id="rId13"/>
    <p:sldId id="313" r:id="rId14"/>
    <p:sldId id="317" r:id="rId15"/>
    <p:sldId id="284" r:id="rId16"/>
    <p:sldId id="278" r:id="rId17"/>
    <p:sldId id="282" r:id="rId18"/>
    <p:sldId id="303" r:id="rId19"/>
    <p:sldId id="283" r:id="rId20"/>
    <p:sldId id="327" r:id="rId21"/>
    <p:sldId id="296" r:id="rId22"/>
    <p:sldId id="295" r:id="rId23"/>
    <p:sldId id="297" r:id="rId24"/>
    <p:sldId id="308" r:id="rId25"/>
    <p:sldId id="309" r:id="rId26"/>
    <p:sldId id="330" r:id="rId27"/>
    <p:sldId id="320" r:id="rId28"/>
    <p:sldId id="321" r:id="rId29"/>
    <p:sldId id="322" r:id="rId30"/>
    <p:sldId id="323" r:id="rId31"/>
    <p:sldId id="324" r:id="rId32"/>
    <p:sldId id="326" r:id="rId33"/>
    <p:sldId id="319" r:id="rId34"/>
    <p:sldId id="30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2CAA96-1FD4-470B-AFFA-F48B303D138B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7FC34A-3B3A-4BB3-AE8F-95CCEDAA0748}">
      <dgm:prSet/>
      <dgm:spPr/>
      <dgm:t>
        <a:bodyPr/>
        <a:lstStyle/>
        <a:p>
          <a:pPr rtl="0"/>
          <a:r>
            <a:rPr lang="ru-RU" b="1" dirty="0" smtClean="0"/>
            <a:t>Каждая </a:t>
          </a:r>
          <a:endParaRPr lang="ru-RU" b="1" dirty="0"/>
        </a:p>
      </dgm:t>
    </dgm:pt>
    <dgm:pt modelId="{777404DA-76AC-46CF-A890-BC8BE1218D01}" type="parTrans" cxnId="{2383EEE9-299B-474E-885F-4AD5E64B8F1F}">
      <dgm:prSet/>
      <dgm:spPr/>
      <dgm:t>
        <a:bodyPr/>
        <a:lstStyle/>
        <a:p>
          <a:endParaRPr lang="ru-RU"/>
        </a:p>
      </dgm:t>
    </dgm:pt>
    <dgm:pt modelId="{FB64BA9C-C06D-4657-B879-021B2709F549}" type="sibTrans" cxnId="{2383EEE9-299B-474E-885F-4AD5E64B8F1F}">
      <dgm:prSet/>
      <dgm:spPr/>
      <dgm:t>
        <a:bodyPr/>
        <a:lstStyle/>
        <a:p>
          <a:endParaRPr lang="ru-RU"/>
        </a:p>
      </dgm:t>
    </dgm:pt>
    <dgm:pt modelId="{64005DBC-7892-47DC-90C1-6B5BEC16C708}">
      <dgm:prSet/>
      <dgm:spPr/>
      <dgm:t>
        <a:bodyPr/>
        <a:lstStyle/>
        <a:p>
          <a:pPr rtl="0"/>
          <a:r>
            <a:rPr lang="ru-RU" b="1" dirty="0" smtClean="0"/>
            <a:t>сторона треугольника </a:t>
          </a:r>
          <a:endParaRPr lang="ru-RU" b="1" dirty="0"/>
        </a:p>
      </dgm:t>
    </dgm:pt>
    <dgm:pt modelId="{D10EB88F-FC7F-4685-B163-444B91500444}" type="parTrans" cxnId="{8BC3EDF4-90E2-4627-B43B-14F5EB58692C}">
      <dgm:prSet/>
      <dgm:spPr/>
      <dgm:t>
        <a:bodyPr/>
        <a:lstStyle/>
        <a:p>
          <a:endParaRPr lang="ru-RU"/>
        </a:p>
      </dgm:t>
    </dgm:pt>
    <dgm:pt modelId="{ACF1A1CB-3C16-4699-A948-DC7432A8340D}" type="sibTrans" cxnId="{8BC3EDF4-90E2-4627-B43B-14F5EB58692C}">
      <dgm:prSet/>
      <dgm:spPr/>
      <dgm:t>
        <a:bodyPr/>
        <a:lstStyle/>
        <a:p>
          <a:endParaRPr lang="ru-RU"/>
        </a:p>
      </dgm:t>
    </dgm:pt>
    <dgm:pt modelId="{AF878A87-29D2-4304-96B1-437D83683C77}">
      <dgm:prSet/>
      <dgm:spPr/>
      <dgm:t>
        <a:bodyPr/>
        <a:lstStyle/>
        <a:p>
          <a:pPr rtl="0"/>
          <a:r>
            <a:rPr lang="ru-RU" b="1" dirty="0" smtClean="0"/>
            <a:t>меньше </a:t>
          </a:r>
          <a:endParaRPr lang="ru-RU" dirty="0"/>
        </a:p>
      </dgm:t>
    </dgm:pt>
    <dgm:pt modelId="{D9384D88-56CC-41E2-AA3C-A33A30FC65F4}" type="parTrans" cxnId="{46098901-A1E1-4D02-8883-F962CFC72817}">
      <dgm:prSet/>
      <dgm:spPr/>
      <dgm:t>
        <a:bodyPr/>
        <a:lstStyle/>
        <a:p>
          <a:endParaRPr lang="ru-RU"/>
        </a:p>
      </dgm:t>
    </dgm:pt>
    <dgm:pt modelId="{C3B9D8C8-DF09-4196-B7A2-5E478828F88E}" type="sibTrans" cxnId="{46098901-A1E1-4D02-8883-F962CFC72817}">
      <dgm:prSet/>
      <dgm:spPr/>
      <dgm:t>
        <a:bodyPr/>
        <a:lstStyle/>
        <a:p>
          <a:endParaRPr lang="ru-RU"/>
        </a:p>
      </dgm:t>
    </dgm:pt>
    <dgm:pt modelId="{B3E45B49-8BFD-43C2-9F04-5DC417AC6DC4}">
      <dgm:prSet/>
      <dgm:spPr/>
      <dgm:t>
        <a:bodyPr/>
        <a:lstStyle/>
        <a:p>
          <a:pPr rtl="0"/>
          <a:r>
            <a:rPr lang="ru-RU" b="1" dirty="0" smtClean="0"/>
            <a:t>суммы двух других сторон</a:t>
          </a:r>
          <a:endParaRPr lang="ru-RU" b="1" dirty="0"/>
        </a:p>
      </dgm:t>
    </dgm:pt>
    <dgm:pt modelId="{AF1B541B-CFC7-40E7-B136-CDCDE6CFFC33}" type="parTrans" cxnId="{CBE9F653-4820-4B2F-B466-647BD44828E8}">
      <dgm:prSet/>
      <dgm:spPr/>
      <dgm:t>
        <a:bodyPr/>
        <a:lstStyle/>
        <a:p>
          <a:endParaRPr lang="ru-RU"/>
        </a:p>
      </dgm:t>
    </dgm:pt>
    <dgm:pt modelId="{382386A2-EBE5-4039-A4CF-EA6E68400178}" type="sibTrans" cxnId="{CBE9F653-4820-4B2F-B466-647BD44828E8}">
      <dgm:prSet/>
      <dgm:spPr/>
      <dgm:t>
        <a:bodyPr/>
        <a:lstStyle/>
        <a:p>
          <a:endParaRPr lang="ru-RU"/>
        </a:p>
      </dgm:t>
    </dgm:pt>
    <dgm:pt modelId="{6D209F9C-A848-45E6-BE39-D0CE08DD5046}" type="pres">
      <dgm:prSet presAssocID="{B02CAA96-1FD4-470B-AFFA-F48B303D138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88FF74-8509-43AF-AA7C-A1A1835BB2B8}" type="pres">
      <dgm:prSet presAssocID="{407FC34A-3B3A-4BB3-AE8F-95CCEDAA0748}" presName="composite" presStyleCnt="0"/>
      <dgm:spPr/>
    </dgm:pt>
    <dgm:pt modelId="{748FC7D0-879A-4C3A-B2F4-55D203659F84}" type="pres">
      <dgm:prSet presAssocID="{407FC34A-3B3A-4BB3-AE8F-95CCEDAA0748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D6C0D8B-29D4-403A-8DB2-7FEFB1940E34}" type="pres">
      <dgm:prSet presAssocID="{407FC34A-3B3A-4BB3-AE8F-95CCEDAA0748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74ABA-ACF8-4D9C-B7CE-3A9D4FCEA0F0}" type="pres">
      <dgm:prSet presAssocID="{FB64BA9C-C06D-4657-B879-021B2709F549}" presName="spacing" presStyleCnt="0"/>
      <dgm:spPr/>
    </dgm:pt>
    <dgm:pt modelId="{0849F700-C4FF-41B4-A31F-B706AC9277C7}" type="pres">
      <dgm:prSet presAssocID="{64005DBC-7892-47DC-90C1-6B5BEC16C708}" presName="composite" presStyleCnt="0"/>
      <dgm:spPr/>
    </dgm:pt>
    <dgm:pt modelId="{74BBCAF1-7AC8-4194-BFC2-84C0BA8B0E96}" type="pres">
      <dgm:prSet presAssocID="{64005DBC-7892-47DC-90C1-6B5BEC16C708}" presName="imgShp" presStyleLbl="fgImgPlace1" presStyleIdx="1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4B64053-E8D0-42C5-9D3B-DEEFDADA6805}" type="pres">
      <dgm:prSet presAssocID="{64005DBC-7892-47DC-90C1-6B5BEC16C708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D52F3A-C7B5-425A-BAA2-AE61097F2795}" type="pres">
      <dgm:prSet presAssocID="{ACF1A1CB-3C16-4699-A948-DC7432A8340D}" presName="spacing" presStyleCnt="0"/>
      <dgm:spPr/>
    </dgm:pt>
    <dgm:pt modelId="{7BB66AB5-EEBE-47B9-9952-1AD960D0A86B}" type="pres">
      <dgm:prSet presAssocID="{AF878A87-29D2-4304-96B1-437D83683C77}" presName="composite" presStyleCnt="0"/>
      <dgm:spPr/>
    </dgm:pt>
    <dgm:pt modelId="{E8A9451C-1AC3-4DDD-A03B-3E9C8A467680}" type="pres">
      <dgm:prSet presAssocID="{AF878A87-29D2-4304-96B1-437D83683C77}" presName="imgShp" presStyleLbl="fgImgPlace1" presStyleIdx="2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54E24EB-E406-41B5-B3E2-B73A633602B6}" type="pres">
      <dgm:prSet presAssocID="{AF878A87-29D2-4304-96B1-437D83683C77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C8BC4F-9A08-423F-A99A-BD8E30E2FB01}" type="pres">
      <dgm:prSet presAssocID="{C3B9D8C8-DF09-4196-B7A2-5E478828F88E}" presName="spacing" presStyleCnt="0"/>
      <dgm:spPr/>
    </dgm:pt>
    <dgm:pt modelId="{EB0BDC18-BA74-4520-A3DB-850A44854CED}" type="pres">
      <dgm:prSet presAssocID="{B3E45B49-8BFD-43C2-9F04-5DC417AC6DC4}" presName="composite" presStyleCnt="0"/>
      <dgm:spPr/>
    </dgm:pt>
    <dgm:pt modelId="{87393E60-2B4E-49EC-A135-52351190A90C}" type="pres">
      <dgm:prSet presAssocID="{B3E45B49-8BFD-43C2-9F04-5DC417AC6DC4}" presName="imgShp" presStyleLbl="fgImgPlace1" presStyleIdx="3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01D32A5-7036-4682-9BB7-70BCE406DFCC}" type="pres">
      <dgm:prSet presAssocID="{B3E45B49-8BFD-43C2-9F04-5DC417AC6DC4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0D259D-5A72-4F3C-AB86-2DA64E44D2D2}" type="presOf" srcId="{B02CAA96-1FD4-470B-AFFA-F48B303D138B}" destId="{6D209F9C-A848-45E6-BE39-D0CE08DD5046}" srcOrd="0" destOrd="0" presId="urn:microsoft.com/office/officeart/2005/8/layout/vList3#1"/>
    <dgm:cxn modelId="{26C754AA-6415-490D-B4F0-8AFFFBB97158}" type="presOf" srcId="{AF878A87-29D2-4304-96B1-437D83683C77}" destId="{E54E24EB-E406-41B5-B3E2-B73A633602B6}" srcOrd="0" destOrd="0" presId="urn:microsoft.com/office/officeart/2005/8/layout/vList3#1"/>
    <dgm:cxn modelId="{B2202998-0E4C-4217-859E-A0256AA11732}" type="presOf" srcId="{407FC34A-3B3A-4BB3-AE8F-95CCEDAA0748}" destId="{3D6C0D8B-29D4-403A-8DB2-7FEFB1940E34}" srcOrd="0" destOrd="0" presId="urn:microsoft.com/office/officeart/2005/8/layout/vList3#1"/>
    <dgm:cxn modelId="{8BC3EDF4-90E2-4627-B43B-14F5EB58692C}" srcId="{B02CAA96-1FD4-470B-AFFA-F48B303D138B}" destId="{64005DBC-7892-47DC-90C1-6B5BEC16C708}" srcOrd="1" destOrd="0" parTransId="{D10EB88F-FC7F-4685-B163-444B91500444}" sibTransId="{ACF1A1CB-3C16-4699-A948-DC7432A8340D}"/>
    <dgm:cxn modelId="{CBE9F653-4820-4B2F-B466-647BD44828E8}" srcId="{B02CAA96-1FD4-470B-AFFA-F48B303D138B}" destId="{B3E45B49-8BFD-43C2-9F04-5DC417AC6DC4}" srcOrd="3" destOrd="0" parTransId="{AF1B541B-CFC7-40E7-B136-CDCDE6CFFC33}" sibTransId="{382386A2-EBE5-4039-A4CF-EA6E68400178}"/>
    <dgm:cxn modelId="{46098901-A1E1-4D02-8883-F962CFC72817}" srcId="{B02CAA96-1FD4-470B-AFFA-F48B303D138B}" destId="{AF878A87-29D2-4304-96B1-437D83683C77}" srcOrd="2" destOrd="0" parTransId="{D9384D88-56CC-41E2-AA3C-A33A30FC65F4}" sibTransId="{C3B9D8C8-DF09-4196-B7A2-5E478828F88E}"/>
    <dgm:cxn modelId="{2383EEE9-299B-474E-885F-4AD5E64B8F1F}" srcId="{B02CAA96-1FD4-470B-AFFA-F48B303D138B}" destId="{407FC34A-3B3A-4BB3-AE8F-95CCEDAA0748}" srcOrd="0" destOrd="0" parTransId="{777404DA-76AC-46CF-A890-BC8BE1218D01}" sibTransId="{FB64BA9C-C06D-4657-B879-021B2709F549}"/>
    <dgm:cxn modelId="{782877BA-3951-45A7-8C34-7D1A4E8CCA49}" type="presOf" srcId="{64005DBC-7892-47DC-90C1-6B5BEC16C708}" destId="{24B64053-E8D0-42C5-9D3B-DEEFDADA6805}" srcOrd="0" destOrd="0" presId="urn:microsoft.com/office/officeart/2005/8/layout/vList3#1"/>
    <dgm:cxn modelId="{98EC3DE3-1BDA-4794-99B7-0AC957A96799}" type="presOf" srcId="{B3E45B49-8BFD-43C2-9F04-5DC417AC6DC4}" destId="{501D32A5-7036-4682-9BB7-70BCE406DFCC}" srcOrd="0" destOrd="0" presId="urn:microsoft.com/office/officeart/2005/8/layout/vList3#1"/>
    <dgm:cxn modelId="{CBD22121-E79C-43C1-82BB-503D78A2EFC9}" type="presParOf" srcId="{6D209F9C-A848-45E6-BE39-D0CE08DD5046}" destId="{EA88FF74-8509-43AF-AA7C-A1A1835BB2B8}" srcOrd="0" destOrd="0" presId="urn:microsoft.com/office/officeart/2005/8/layout/vList3#1"/>
    <dgm:cxn modelId="{17C703ED-6038-4C52-8935-2B7C1AFE5DDF}" type="presParOf" srcId="{EA88FF74-8509-43AF-AA7C-A1A1835BB2B8}" destId="{748FC7D0-879A-4C3A-B2F4-55D203659F84}" srcOrd="0" destOrd="0" presId="urn:microsoft.com/office/officeart/2005/8/layout/vList3#1"/>
    <dgm:cxn modelId="{4DE51FF5-F7DD-4143-81B9-E75642908AAF}" type="presParOf" srcId="{EA88FF74-8509-43AF-AA7C-A1A1835BB2B8}" destId="{3D6C0D8B-29D4-403A-8DB2-7FEFB1940E34}" srcOrd="1" destOrd="0" presId="urn:microsoft.com/office/officeart/2005/8/layout/vList3#1"/>
    <dgm:cxn modelId="{ABD2AB6D-0121-4F55-97C2-60A520B4FFC2}" type="presParOf" srcId="{6D209F9C-A848-45E6-BE39-D0CE08DD5046}" destId="{F5E74ABA-ACF8-4D9C-B7CE-3A9D4FCEA0F0}" srcOrd="1" destOrd="0" presId="urn:microsoft.com/office/officeart/2005/8/layout/vList3#1"/>
    <dgm:cxn modelId="{CDE9D74C-C12C-455A-B4DB-1F9141504ADF}" type="presParOf" srcId="{6D209F9C-A848-45E6-BE39-D0CE08DD5046}" destId="{0849F700-C4FF-41B4-A31F-B706AC9277C7}" srcOrd="2" destOrd="0" presId="urn:microsoft.com/office/officeart/2005/8/layout/vList3#1"/>
    <dgm:cxn modelId="{A6BBBD42-6749-448B-8F11-8907DC6A9A58}" type="presParOf" srcId="{0849F700-C4FF-41B4-A31F-B706AC9277C7}" destId="{74BBCAF1-7AC8-4194-BFC2-84C0BA8B0E96}" srcOrd="0" destOrd="0" presId="urn:microsoft.com/office/officeart/2005/8/layout/vList3#1"/>
    <dgm:cxn modelId="{5A9F8841-850F-469F-A0A6-FDC115CF47CD}" type="presParOf" srcId="{0849F700-C4FF-41B4-A31F-B706AC9277C7}" destId="{24B64053-E8D0-42C5-9D3B-DEEFDADA6805}" srcOrd="1" destOrd="0" presId="urn:microsoft.com/office/officeart/2005/8/layout/vList3#1"/>
    <dgm:cxn modelId="{063A1914-421C-401A-97A5-AE8788909203}" type="presParOf" srcId="{6D209F9C-A848-45E6-BE39-D0CE08DD5046}" destId="{59D52F3A-C7B5-425A-BAA2-AE61097F2795}" srcOrd="3" destOrd="0" presId="urn:microsoft.com/office/officeart/2005/8/layout/vList3#1"/>
    <dgm:cxn modelId="{412DF3D7-0EB3-49E2-A1C9-46D91CE6BB9E}" type="presParOf" srcId="{6D209F9C-A848-45E6-BE39-D0CE08DD5046}" destId="{7BB66AB5-EEBE-47B9-9952-1AD960D0A86B}" srcOrd="4" destOrd="0" presId="urn:microsoft.com/office/officeart/2005/8/layout/vList3#1"/>
    <dgm:cxn modelId="{E25745E1-5C42-489D-ABF0-FC057762AE93}" type="presParOf" srcId="{7BB66AB5-EEBE-47B9-9952-1AD960D0A86B}" destId="{E8A9451C-1AC3-4DDD-A03B-3E9C8A467680}" srcOrd="0" destOrd="0" presId="urn:microsoft.com/office/officeart/2005/8/layout/vList3#1"/>
    <dgm:cxn modelId="{9C3571E6-0639-401B-A2EE-77B4372FD513}" type="presParOf" srcId="{7BB66AB5-EEBE-47B9-9952-1AD960D0A86B}" destId="{E54E24EB-E406-41B5-B3E2-B73A633602B6}" srcOrd="1" destOrd="0" presId="urn:microsoft.com/office/officeart/2005/8/layout/vList3#1"/>
    <dgm:cxn modelId="{A427AFB5-48C9-480A-A5A8-B53355BAEDE7}" type="presParOf" srcId="{6D209F9C-A848-45E6-BE39-D0CE08DD5046}" destId="{F4C8BC4F-9A08-423F-A99A-BD8E30E2FB01}" srcOrd="5" destOrd="0" presId="urn:microsoft.com/office/officeart/2005/8/layout/vList3#1"/>
    <dgm:cxn modelId="{BD7D15DE-CD82-476B-9C15-3F66130B6AE9}" type="presParOf" srcId="{6D209F9C-A848-45E6-BE39-D0CE08DD5046}" destId="{EB0BDC18-BA74-4520-A3DB-850A44854CED}" srcOrd="6" destOrd="0" presId="urn:microsoft.com/office/officeart/2005/8/layout/vList3#1"/>
    <dgm:cxn modelId="{197A1446-2975-439E-A449-DB436C70131C}" type="presParOf" srcId="{EB0BDC18-BA74-4520-A3DB-850A44854CED}" destId="{87393E60-2B4E-49EC-A135-52351190A90C}" srcOrd="0" destOrd="0" presId="urn:microsoft.com/office/officeart/2005/8/layout/vList3#1"/>
    <dgm:cxn modelId="{49E2B99C-E559-4340-91ED-3916A4045C3E}" type="presParOf" srcId="{EB0BDC18-BA74-4520-A3DB-850A44854CED}" destId="{501D32A5-7036-4682-9BB7-70BCE406DFCC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EA42BF-8B3D-447F-A4D6-C4427822177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874094-119A-4D8A-87DD-8407B881F93E}">
      <dgm:prSet phldrT="[Текст]"/>
      <dgm:spPr/>
      <dgm:t>
        <a:bodyPr/>
        <a:lstStyle/>
        <a:p>
          <a:r>
            <a:rPr lang="ru-RU" dirty="0" smtClean="0"/>
            <a:t>Определить большую сторону треугольника</a:t>
          </a:r>
          <a:endParaRPr lang="ru-RU" dirty="0"/>
        </a:p>
      </dgm:t>
    </dgm:pt>
    <dgm:pt modelId="{B8174117-9250-4BB0-AEDF-925B7CA72FF5}" type="parTrans" cxnId="{E8997A60-C208-4826-861E-8BE8A7B15C62}">
      <dgm:prSet/>
      <dgm:spPr/>
      <dgm:t>
        <a:bodyPr/>
        <a:lstStyle/>
        <a:p>
          <a:endParaRPr lang="ru-RU"/>
        </a:p>
      </dgm:t>
    </dgm:pt>
    <dgm:pt modelId="{91058794-AD7D-44E0-8130-253D007E8B57}" type="sibTrans" cxnId="{E8997A60-C208-4826-861E-8BE8A7B15C62}">
      <dgm:prSet/>
      <dgm:spPr/>
      <dgm:t>
        <a:bodyPr/>
        <a:lstStyle/>
        <a:p>
          <a:endParaRPr lang="ru-RU"/>
        </a:p>
      </dgm:t>
    </dgm:pt>
    <dgm:pt modelId="{4D4A8E0B-1054-4201-AF2B-CB6552CDB30B}" type="asst">
      <dgm:prSet phldrT="[Текст]"/>
      <dgm:spPr/>
      <dgm:t>
        <a:bodyPr/>
        <a:lstStyle/>
        <a:p>
          <a:r>
            <a:rPr lang="ru-RU" dirty="0" smtClean="0"/>
            <a:t>записать неравенство для </a:t>
          </a:r>
          <a:r>
            <a:rPr lang="ru-RU" smtClean="0"/>
            <a:t>большей стороны </a:t>
          </a:r>
          <a:r>
            <a:rPr lang="ru-RU" dirty="0" smtClean="0"/>
            <a:t>треугольника</a:t>
          </a:r>
          <a:endParaRPr lang="ru-RU" dirty="0"/>
        </a:p>
      </dgm:t>
    </dgm:pt>
    <dgm:pt modelId="{09C840E5-A0CB-44B8-A1CF-E35FD7613684}" type="parTrans" cxnId="{8BEE0E12-76FF-48A1-A98A-FC60C3F2390B}">
      <dgm:prSet/>
      <dgm:spPr/>
      <dgm:t>
        <a:bodyPr/>
        <a:lstStyle/>
        <a:p>
          <a:endParaRPr lang="ru-RU"/>
        </a:p>
      </dgm:t>
    </dgm:pt>
    <dgm:pt modelId="{43D1D78E-E30F-4212-A5C2-13A6923698BA}" type="sibTrans" cxnId="{8BEE0E12-76FF-48A1-A98A-FC60C3F2390B}">
      <dgm:prSet/>
      <dgm:spPr/>
      <dgm:t>
        <a:bodyPr/>
        <a:lstStyle/>
        <a:p>
          <a:endParaRPr lang="ru-RU"/>
        </a:p>
      </dgm:t>
    </dgm:pt>
    <dgm:pt modelId="{A70733B2-7258-4A9F-8F59-EA837BACB6DA}">
      <dgm:prSet phldrT="[Текст]"/>
      <dgm:spPr/>
      <dgm:t>
        <a:bodyPr/>
        <a:lstStyle/>
        <a:p>
          <a:r>
            <a:rPr lang="ru-RU" dirty="0" smtClean="0"/>
            <a:t>Если </a:t>
          </a:r>
          <a:r>
            <a:rPr lang="ru-RU" dirty="0" err="1" smtClean="0"/>
            <a:t>нер-во</a:t>
          </a:r>
          <a:r>
            <a:rPr lang="ru-RU" dirty="0" smtClean="0"/>
            <a:t> верное, </a:t>
          </a:r>
          <a:r>
            <a:rPr lang="ru-RU" dirty="0" err="1" smtClean="0"/>
            <a:t>треуг</a:t>
          </a:r>
          <a:r>
            <a:rPr lang="ru-RU" dirty="0" smtClean="0"/>
            <a:t>. Сущ.</a:t>
          </a:r>
          <a:endParaRPr lang="ru-RU" dirty="0"/>
        </a:p>
      </dgm:t>
    </dgm:pt>
    <dgm:pt modelId="{C87811D6-E80D-416B-BAD0-39A93BB838AD}" type="parTrans" cxnId="{77FEE04D-89BE-47AF-9005-7B3A61B95398}">
      <dgm:prSet/>
      <dgm:spPr/>
      <dgm:t>
        <a:bodyPr/>
        <a:lstStyle/>
        <a:p>
          <a:endParaRPr lang="ru-RU"/>
        </a:p>
      </dgm:t>
    </dgm:pt>
    <dgm:pt modelId="{BFA86B8E-3985-4B77-B217-D80D5FD49AE1}" type="sibTrans" cxnId="{77FEE04D-89BE-47AF-9005-7B3A61B95398}">
      <dgm:prSet/>
      <dgm:spPr/>
      <dgm:t>
        <a:bodyPr/>
        <a:lstStyle/>
        <a:p>
          <a:endParaRPr lang="ru-RU"/>
        </a:p>
      </dgm:t>
    </dgm:pt>
    <dgm:pt modelId="{551D01F0-B8AF-44BE-8A80-592E7ABE500A}">
      <dgm:prSet phldrT="[Текст]"/>
      <dgm:spPr/>
      <dgm:t>
        <a:bodyPr/>
        <a:lstStyle/>
        <a:p>
          <a:r>
            <a:rPr lang="ru-RU" dirty="0" smtClean="0"/>
            <a:t>Если </a:t>
          </a:r>
          <a:r>
            <a:rPr lang="ru-RU" dirty="0" err="1" smtClean="0"/>
            <a:t>нер-во</a:t>
          </a:r>
          <a:r>
            <a:rPr lang="ru-RU" dirty="0" smtClean="0"/>
            <a:t> неверное, не сущ.</a:t>
          </a:r>
          <a:endParaRPr lang="ru-RU" dirty="0"/>
        </a:p>
      </dgm:t>
    </dgm:pt>
    <dgm:pt modelId="{665AB57A-B96D-4D2B-8C0E-C61FA3D44331}" type="parTrans" cxnId="{A23E489E-14B3-4D7A-8967-A8EC94346A2D}">
      <dgm:prSet/>
      <dgm:spPr/>
      <dgm:t>
        <a:bodyPr/>
        <a:lstStyle/>
        <a:p>
          <a:endParaRPr lang="ru-RU"/>
        </a:p>
      </dgm:t>
    </dgm:pt>
    <dgm:pt modelId="{7713FC94-9EB5-44E9-A4BE-FD4F0B610D05}" type="sibTrans" cxnId="{A23E489E-14B3-4D7A-8967-A8EC94346A2D}">
      <dgm:prSet/>
      <dgm:spPr/>
      <dgm:t>
        <a:bodyPr/>
        <a:lstStyle/>
        <a:p>
          <a:endParaRPr lang="ru-RU"/>
        </a:p>
      </dgm:t>
    </dgm:pt>
    <dgm:pt modelId="{0559B3E8-F286-4E7C-A2FD-B18A83D9C9EA}" type="pres">
      <dgm:prSet presAssocID="{BEEA42BF-8B3D-447F-A4D6-C4427822177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B66116-EE1F-4C34-9FE2-B3B50EDBAE97}" type="pres">
      <dgm:prSet presAssocID="{D0874094-119A-4D8A-87DD-8407B881F93E}" presName="hierRoot1" presStyleCnt="0">
        <dgm:presLayoutVars>
          <dgm:hierBranch val="init"/>
        </dgm:presLayoutVars>
      </dgm:prSet>
      <dgm:spPr/>
    </dgm:pt>
    <dgm:pt modelId="{3D1391CD-F4C3-47DF-8F0E-4435EC14DB1E}" type="pres">
      <dgm:prSet presAssocID="{D0874094-119A-4D8A-87DD-8407B881F93E}" presName="rootComposite1" presStyleCnt="0"/>
      <dgm:spPr/>
    </dgm:pt>
    <dgm:pt modelId="{A9184066-D8EF-4BF7-8325-9BA5D58E9950}" type="pres">
      <dgm:prSet presAssocID="{D0874094-119A-4D8A-87DD-8407B881F93E}" presName="rootText1" presStyleLbl="node0" presStyleIdx="0" presStyleCnt="1" custScaleX="1647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1E1EA5-8E0E-4734-842E-2B04362A76EC}" type="pres">
      <dgm:prSet presAssocID="{D0874094-119A-4D8A-87DD-8407B881F93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90E2858-08AD-40A5-B855-015FEDBA6934}" type="pres">
      <dgm:prSet presAssocID="{D0874094-119A-4D8A-87DD-8407B881F93E}" presName="hierChild2" presStyleCnt="0"/>
      <dgm:spPr/>
    </dgm:pt>
    <dgm:pt modelId="{0795B2F6-612A-40FE-89E1-F319F56D85A2}" type="pres">
      <dgm:prSet presAssocID="{C87811D6-E80D-416B-BAD0-39A93BB838A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E264DC5D-9E76-4BA1-AD49-6DA6570E4860}" type="pres">
      <dgm:prSet presAssocID="{A70733B2-7258-4A9F-8F59-EA837BACB6DA}" presName="hierRoot2" presStyleCnt="0">
        <dgm:presLayoutVars>
          <dgm:hierBranch val="init"/>
        </dgm:presLayoutVars>
      </dgm:prSet>
      <dgm:spPr/>
    </dgm:pt>
    <dgm:pt modelId="{C979B0E3-8B8F-482F-8CE0-E074531AC3C2}" type="pres">
      <dgm:prSet presAssocID="{A70733B2-7258-4A9F-8F59-EA837BACB6DA}" presName="rootComposite" presStyleCnt="0"/>
      <dgm:spPr/>
    </dgm:pt>
    <dgm:pt modelId="{D071D27B-DA72-4185-AEA3-544AC08ADB19}" type="pres">
      <dgm:prSet presAssocID="{A70733B2-7258-4A9F-8F59-EA837BACB6D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4B0D0A-28AD-4EE7-837C-4F5A7BBF4713}" type="pres">
      <dgm:prSet presAssocID="{A70733B2-7258-4A9F-8F59-EA837BACB6DA}" presName="rootConnector" presStyleLbl="node2" presStyleIdx="0" presStyleCnt="2"/>
      <dgm:spPr/>
      <dgm:t>
        <a:bodyPr/>
        <a:lstStyle/>
        <a:p>
          <a:endParaRPr lang="ru-RU"/>
        </a:p>
      </dgm:t>
    </dgm:pt>
    <dgm:pt modelId="{3301E416-D4A0-4F06-97BC-3BBDDE259E49}" type="pres">
      <dgm:prSet presAssocID="{A70733B2-7258-4A9F-8F59-EA837BACB6DA}" presName="hierChild4" presStyleCnt="0"/>
      <dgm:spPr/>
    </dgm:pt>
    <dgm:pt modelId="{75F78505-2366-4CD5-AE7D-034CEAF25384}" type="pres">
      <dgm:prSet presAssocID="{A70733B2-7258-4A9F-8F59-EA837BACB6DA}" presName="hierChild5" presStyleCnt="0"/>
      <dgm:spPr/>
    </dgm:pt>
    <dgm:pt modelId="{B3693065-C7A5-433D-9155-1040FEB04A2B}" type="pres">
      <dgm:prSet presAssocID="{665AB57A-B96D-4D2B-8C0E-C61FA3D44331}" presName="Name37" presStyleLbl="parChTrans1D2" presStyleIdx="1" presStyleCnt="3"/>
      <dgm:spPr/>
      <dgm:t>
        <a:bodyPr/>
        <a:lstStyle/>
        <a:p>
          <a:endParaRPr lang="ru-RU"/>
        </a:p>
      </dgm:t>
    </dgm:pt>
    <dgm:pt modelId="{5BC52E5A-1B1C-468D-9150-CE6FCB8501B2}" type="pres">
      <dgm:prSet presAssocID="{551D01F0-B8AF-44BE-8A80-592E7ABE500A}" presName="hierRoot2" presStyleCnt="0">
        <dgm:presLayoutVars>
          <dgm:hierBranch val="init"/>
        </dgm:presLayoutVars>
      </dgm:prSet>
      <dgm:spPr/>
    </dgm:pt>
    <dgm:pt modelId="{F7B106D9-0F9C-4FF0-A823-623F015242D2}" type="pres">
      <dgm:prSet presAssocID="{551D01F0-B8AF-44BE-8A80-592E7ABE500A}" presName="rootComposite" presStyleCnt="0"/>
      <dgm:spPr/>
    </dgm:pt>
    <dgm:pt modelId="{6BE942E5-8F06-4559-AE8C-5C24D8D41813}" type="pres">
      <dgm:prSet presAssocID="{551D01F0-B8AF-44BE-8A80-592E7ABE500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D409F1-5DD3-451F-9A5B-54D203AEFCF5}" type="pres">
      <dgm:prSet presAssocID="{551D01F0-B8AF-44BE-8A80-592E7ABE500A}" presName="rootConnector" presStyleLbl="node2" presStyleIdx="1" presStyleCnt="2"/>
      <dgm:spPr/>
      <dgm:t>
        <a:bodyPr/>
        <a:lstStyle/>
        <a:p>
          <a:endParaRPr lang="ru-RU"/>
        </a:p>
      </dgm:t>
    </dgm:pt>
    <dgm:pt modelId="{2B52044A-E135-450A-B9AC-07192E840459}" type="pres">
      <dgm:prSet presAssocID="{551D01F0-B8AF-44BE-8A80-592E7ABE500A}" presName="hierChild4" presStyleCnt="0"/>
      <dgm:spPr/>
    </dgm:pt>
    <dgm:pt modelId="{C8AC495F-38C3-4548-A36C-78175E466939}" type="pres">
      <dgm:prSet presAssocID="{551D01F0-B8AF-44BE-8A80-592E7ABE500A}" presName="hierChild5" presStyleCnt="0"/>
      <dgm:spPr/>
    </dgm:pt>
    <dgm:pt modelId="{0D7A8488-D213-4C2E-BFD4-1B0DA7F06487}" type="pres">
      <dgm:prSet presAssocID="{D0874094-119A-4D8A-87DD-8407B881F93E}" presName="hierChild3" presStyleCnt="0"/>
      <dgm:spPr/>
    </dgm:pt>
    <dgm:pt modelId="{2E4127F0-83C3-41AC-A8BC-9F3C52742161}" type="pres">
      <dgm:prSet presAssocID="{09C840E5-A0CB-44B8-A1CF-E35FD7613684}" presName="Name111" presStyleLbl="parChTrans1D2" presStyleIdx="2" presStyleCnt="3"/>
      <dgm:spPr/>
      <dgm:t>
        <a:bodyPr/>
        <a:lstStyle/>
        <a:p>
          <a:endParaRPr lang="ru-RU"/>
        </a:p>
      </dgm:t>
    </dgm:pt>
    <dgm:pt modelId="{FB9C1C52-96E6-4D36-AD75-A091815C74EF}" type="pres">
      <dgm:prSet presAssocID="{4D4A8E0B-1054-4201-AF2B-CB6552CDB30B}" presName="hierRoot3" presStyleCnt="0">
        <dgm:presLayoutVars>
          <dgm:hierBranch val="init"/>
        </dgm:presLayoutVars>
      </dgm:prSet>
      <dgm:spPr/>
    </dgm:pt>
    <dgm:pt modelId="{836FE985-9CED-4AC5-B0CB-D9D95F98CDC6}" type="pres">
      <dgm:prSet presAssocID="{4D4A8E0B-1054-4201-AF2B-CB6552CDB30B}" presName="rootComposite3" presStyleCnt="0"/>
      <dgm:spPr/>
    </dgm:pt>
    <dgm:pt modelId="{05A3CAC6-71E4-42D2-B71C-F8121E1C5701}" type="pres">
      <dgm:prSet presAssocID="{4D4A8E0B-1054-4201-AF2B-CB6552CDB30B}" presName="rootText3" presStyleLbl="asst1" presStyleIdx="0" presStyleCnt="1" custScaleX="2093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B96639-DA41-4F7E-A4FC-B3CCC8A924C9}" type="pres">
      <dgm:prSet presAssocID="{4D4A8E0B-1054-4201-AF2B-CB6552CDB30B}" presName="rootConnector3" presStyleLbl="asst1" presStyleIdx="0" presStyleCnt="1"/>
      <dgm:spPr/>
      <dgm:t>
        <a:bodyPr/>
        <a:lstStyle/>
        <a:p>
          <a:endParaRPr lang="ru-RU"/>
        </a:p>
      </dgm:t>
    </dgm:pt>
    <dgm:pt modelId="{F1BC0E33-CEA3-4EEF-8C2A-55CCBBB8CAD1}" type="pres">
      <dgm:prSet presAssocID="{4D4A8E0B-1054-4201-AF2B-CB6552CDB30B}" presName="hierChild6" presStyleCnt="0"/>
      <dgm:spPr/>
    </dgm:pt>
    <dgm:pt modelId="{1ED71546-BE18-43B8-9642-F8D227135ED6}" type="pres">
      <dgm:prSet presAssocID="{4D4A8E0B-1054-4201-AF2B-CB6552CDB30B}" presName="hierChild7" presStyleCnt="0"/>
      <dgm:spPr/>
    </dgm:pt>
  </dgm:ptLst>
  <dgm:cxnLst>
    <dgm:cxn modelId="{BB7F5CD3-5C69-498A-B79C-C50E011374AD}" type="presOf" srcId="{551D01F0-B8AF-44BE-8A80-592E7ABE500A}" destId="{F6D409F1-5DD3-451F-9A5B-54D203AEFCF5}" srcOrd="1" destOrd="0" presId="urn:microsoft.com/office/officeart/2005/8/layout/orgChart1"/>
    <dgm:cxn modelId="{CBA90FA7-B42B-46C1-8297-0D49C26CFD4F}" type="presOf" srcId="{C87811D6-E80D-416B-BAD0-39A93BB838AD}" destId="{0795B2F6-612A-40FE-89E1-F319F56D85A2}" srcOrd="0" destOrd="0" presId="urn:microsoft.com/office/officeart/2005/8/layout/orgChart1"/>
    <dgm:cxn modelId="{1F5B8ACE-AE0F-46B7-B86E-0958A350D154}" type="presOf" srcId="{665AB57A-B96D-4D2B-8C0E-C61FA3D44331}" destId="{B3693065-C7A5-433D-9155-1040FEB04A2B}" srcOrd="0" destOrd="0" presId="urn:microsoft.com/office/officeart/2005/8/layout/orgChart1"/>
    <dgm:cxn modelId="{2752F79F-FE2E-4150-9DA7-70EDC1AD7C57}" type="presOf" srcId="{A70733B2-7258-4A9F-8F59-EA837BACB6DA}" destId="{D071D27B-DA72-4185-AEA3-544AC08ADB19}" srcOrd="0" destOrd="0" presId="urn:microsoft.com/office/officeart/2005/8/layout/orgChart1"/>
    <dgm:cxn modelId="{3322F863-847E-4D2C-98FC-B9A88DA10178}" type="presOf" srcId="{551D01F0-B8AF-44BE-8A80-592E7ABE500A}" destId="{6BE942E5-8F06-4559-AE8C-5C24D8D41813}" srcOrd="0" destOrd="0" presId="urn:microsoft.com/office/officeart/2005/8/layout/orgChart1"/>
    <dgm:cxn modelId="{6D19A936-C159-4B8A-A518-F1E1090ADE54}" type="presOf" srcId="{09C840E5-A0CB-44B8-A1CF-E35FD7613684}" destId="{2E4127F0-83C3-41AC-A8BC-9F3C52742161}" srcOrd="0" destOrd="0" presId="urn:microsoft.com/office/officeart/2005/8/layout/orgChart1"/>
    <dgm:cxn modelId="{D2BFBB8C-541C-4FF6-8793-1A82B5EE21F7}" type="presOf" srcId="{D0874094-119A-4D8A-87DD-8407B881F93E}" destId="{A9184066-D8EF-4BF7-8325-9BA5D58E9950}" srcOrd="0" destOrd="0" presId="urn:microsoft.com/office/officeart/2005/8/layout/orgChart1"/>
    <dgm:cxn modelId="{CA9F8BFE-4FFA-4AD7-9A33-F1D39D2CED17}" type="presOf" srcId="{D0874094-119A-4D8A-87DD-8407B881F93E}" destId="{D11E1EA5-8E0E-4734-842E-2B04362A76EC}" srcOrd="1" destOrd="0" presId="urn:microsoft.com/office/officeart/2005/8/layout/orgChart1"/>
    <dgm:cxn modelId="{77FEE04D-89BE-47AF-9005-7B3A61B95398}" srcId="{D0874094-119A-4D8A-87DD-8407B881F93E}" destId="{A70733B2-7258-4A9F-8F59-EA837BACB6DA}" srcOrd="1" destOrd="0" parTransId="{C87811D6-E80D-416B-BAD0-39A93BB838AD}" sibTransId="{BFA86B8E-3985-4B77-B217-D80D5FD49AE1}"/>
    <dgm:cxn modelId="{3EB6688E-744D-461B-A437-F641F9996BB4}" type="presOf" srcId="{BEEA42BF-8B3D-447F-A4D6-C44278221776}" destId="{0559B3E8-F286-4E7C-A2FD-B18A83D9C9EA}" srcOrd="0" destOrd="0" presId="urn:microsoft.com/office/officeart/2005/8/layout/orgChart1"/>
    <dgm:cxn modelId="{5D8FD253-50FB-419A-B03F-5F1C4EBFA484}" type="presOf" srcId="{A70733B2-7258-4A9F-8F59-EA837BACB6DA}" destId="{1F4B0D0A-28AD-4EE7-837C-4F5A7BBF4713}" srcOrd="1" destOrd="0" presId="urn:microsoft.com/office/officeart/2005/8/layout/orgChart1"/>
    <dgm:cxn modelId="{8BEE0E12-76FF-48A1-A98A-FC60C3F2390B}" srcId="{D0874094-119A-4D8A-87DD-8407B881F93E}" destId="{4D4A8E0B-1054-4201-AF2B-CB6552CDB30B}" srcOrd="0" destOrd="0" parTransId="{09C840E5-A0CB-44B8-A1CF-E35FD7613684}" sibTransId="{43D1D78E-E30F-4212-A5C2-13A6923698BA}"/>
    <dgm:cxn modelId="{E8997A60-C208-4826-861E-8BE8A7B15C62}" srcId="{BEEA42BF-8B3D-447F-A4D6-C44278221776}" destId="{D0874094-119A-4D8A-87DD-8407B881F93E}" srcOrd="0" destOrd="0" parTransId="{B8174117-9250-4BB0-AEDF-925B7CA72FF5}" sibTransId="{91058794-AD7D-44E0-8130-253D007E8B57}"/>
    <dgm:cxn modelId="{88B84116-138C-431D-ABCB-495F7491DBC2}" type="presOf" srcId="{4D4A8E0B-1054-4201-AF2B-CB6552CDB30B}" destId="{05A3CAC6-71E4-42D2-B71C-F8121E1C5701}" srcOrd="0" destOrd="0" presId="urn:microsoft.com/office/officeart/2005/8/layout/orgChart1"/>
    <dgm:cxn modelId="{A23E489E-14B3-4D7A-8967-A8EC94346A2D}" srcId="{D0874094-119A-4D8A-87DD-8407B881F93E}" destId="{551D01F0-B8AF-44BE-8A80-592E7ABE500A}" srcOrd="2" destOrd="0" parTransId="{665AB57A-B96D-4D2B-8C0E-C61FA3D44331}" sibTransId="{7713FC94-9EB5-44E9-A4BE-FD4F0B610D05}"/>
    <dgm:cxn modelId="{1BBAD12C-A40D-4A82-9CB4-356D2CBD9B42}" type="presOf" srcId="{4D4A8E0B-1054-4201-AF2B-CB6552CDB30B}" destId="{CFB96639-DA41-4F7E-A4FC-B3CCC8A924C9}" srcOrd="1" destOrd="0" presId="urn:microsoft.com/office/officeart/2005/8/layout/orgChart1"/>
    <dgm:cxn modelId="{AFAF2DFF-7527-48D8-805E-A7746A12DC75}" type="presParOf" srcId="{0559B3E8-F286-4E7C-A2FD-B18A83D9C9EA}" destId="{FDB66116-EE1F-4C34-9FE2-B3B50EDBAE97}" srcOrd="0" destOrd="0" presId="urn:microsoft.com/office/officeart/2005/8/layout/orgChart1"/>
    <dgm:cxn modelId="{FB33DE7B-9133-4A4F-A8E2-03E8F3E595B2}" type="presParOf" srcId="{FDB66116-EE1F-4C34-9FE2-B3B50EDBAE97}" destId="{3D1391CD-F4C3-47DF-8F0E-4435EC14DB1E}" srcOrd="0" destOrd="0" presId="urn:microsoft.com/office/officeart/2005/8/layout/orgChart1"/>
    <dgm:cxn modelId="{7B3CA53E-AFD7-49D2-A02E-DF7BD60F8A1A}" type="presParOf" srcId="{3D1391CD-F4C3-47DF-8F0E-4435EC14DB1E}" destId="{A9184066-D8EF-4BF7-8325-9BA5D58E9950}" srcOrd="0" destOrd="0" presId="urn:microsoft.com/office/officeart/2005/8/layout/orgChart1"/>
    <dgm:cxn modelId="{A4FC5FBA-CC9B-4144-AF31-E5E5AF3A3BDC}" type="presParOf" srcId="{3D1391CD-F4C3-47DF-8F0E-4435EC14DB1E}" destId="{D11E1EA5-8E0E-4734-842E-2B04362A76EC}" srcOrd="1" destOrd="0" presId="urn:microsoft.com/office/officeart/2005/8/layout/orgChart1"/>
    <dgm:cxn modelId="{6CD93458-139A-42E7-9F84-76FFDDCFC6B7}" type="presParOf" srcId="{FDB66116-EE1F-4C34-9FE2-B3B50EDBAE97}" destId="{A90E2858-08AD-40A5-B855-015FEDBA6934}" srcOrd="1" destOrd="0" presId="urn:microsoft.com/office/officeart/2005/8/layout/orgChart1"/>
    <dgm:cxn modelId="{1FB6A6DC-B6B5-446F-9908-B460D11A242A}" type="presParOf" srcId="{A90E2858-08AD-40A5-B855-015FEDBA6934}" destId="{0795B2F6-612A-40FE-89E1-F319F56D85A2}" srcOrd="0" destOrd="0" presId="urn:microsoft.com/office/officeart/2005/8/layout/orgChart1"/>
    <dgm:cxn modelId="{0094F614-2104-43FA-A255-0CE75B3C2D6C}" type="presParOf" srcId="{A90E2858-08AD-40A5-B855-015FEDBA6934}" destId="{E264DC5D-9E76-4BA1-AD49-6DA6570E4860}" srcOrd="1" destOrd="0" presId="urn:microsoft.com/office/officeart/2005/8/layout/orgChart1"/>
    <dgm:cxn modelId="{C7B5A6BC-3E6A-4E9B-B396-8AE40F77E20E}" type="presParOf" srcId="{E264DC5D-9E76-4BA1-AD49-6DA6570E4860}" destId="{C979B0E3-8B8F-482F-8CE0-E074531AC3C2}" srcOrd="0" destOrd="0" presId="urn:microsoft.com/office/officeart/2005/8/layout/orgChart1"/>
    <dgm:cxn modelId="{D6AB04FD-0F65-4BF9-8A53-6F5FB9DF6216}" type="presParOf" srcId="{C979B0E3-8B8F-482F-8CE0-E074531AC3C2}" destId="{D071D27B-DA72-4185-AEA3-544AC08ADB19}" srcOrd="0" destOrd="0" presId="urn:microsoft.com/office/officeart/2005/8/layout/orgChart1"/>
    <dgm:cxn modelId="{89405CD7-745E-4413-959B-28E12EB40376}" type="presParOf" srcId="{C979B0E3-8B8F-482F-8CE0-E074531AC3C2}" destId="{1F4B0D0A-28AD-4EE7-837C-4F5A7BBF4713}" srcOrd="1" destOrd="0" presId="urn:microsoft.com/office/officeart/2005/8/layout/orgChart1"/>
    <dgm:cxn modelId="{E7384E96-61C4-4342-A536-3BE1ED1D21EF}" type="presParOf" srcId="{E264DC5D-9E76-4BA1-AD49-6DA6570E4860}" destId="{3301E416-D4A0-4F06-97BC-3BBDDE259E49}" srcOrd="1" destOrd="0" presId="urn:microsoft.com/office/officeart/2005/8/layout/orgChart1"/>
    <dgm:cxn modelId="{B6777237-2307-45AA-85B1-369F511F430D}" type="presParOf" srcId="{E264DC5D-9E76-4BA1-AD49-6DA6570E4860}" destId="{75F78505-2366-4CD5-AE7D-034CEAF25384}" srcOrd="2" destOrd="0" presId="urn:microsoft.com/office/officeart/2005/8/layout/orgChart1"/>
    <dgm:cxn modelId="{66EA53F6-424E-4F9B-AE63-A00A16AB29E3}" type="presParOf" srcId="{A90E2858-08AD-40A5-B855-015FEDBA6934}" destId="{B3693065-C7A5-433D-9155-1040FEB04A2B}" srcOrd="2" destOrd="0" presId="urn:microsoft.com/office/officeart/2005/8/layout/orgChart1"/>
    <dgm:cxn modelId="{2C401BA4-E2E2-451D-9B87-E29FDC100FDF}" type="presParOf" srcId="{A90E2858-08AD-40A5-B855-015FEDBA6934}" destId="{5BC52E5A-1B1C-468D-9150-CE6FCB8501B2}" srcOrd="3" destOrd="0" presId="urn:microsoft.com/office/officeart/2005/8/layout/orgChart1"/>
    <dgm:cxn modelId="{5BC9FD57-E5A6-4F8B-A53A-A39B7C06BCCF}" type="presParOf" srcId="{5BC52E5A-1B1C-468D-9150-CE6FCB8501B2}" destId="{F7B106D9-0F9C-4FF0-A823-623F015242D2}" srcOrd="0" destOrd="0" presId="urn:microsoft.com/office/officeart/2005/8/layout/orgChart1"/>
    <dgm:cxn modelId="{104045A6-D082-4A43-B6FF-0BFAA30BD3D7}" type="presParOf" srcId="{F7B106D9-0F9C-4FF0-A823-623F015242D2}" destId="{6BE942E5-8F06-4559-AE8C-5C24D8D41813}" srcOrd="0" destOrd="0" presId="urn:microsoft.com/office/officeart/2005/8/layout/orgChart1"/>
    <dgm:cxn modelId="{1A656DFE-F9F2-4B15-8331-7786FEABBD81}" type="presParOf" srcId="{F7B106D9-0F9C-4FF0-A823-623F015242D2}" destId="{F6D409F1-5DD3-451F-9A5B-54D203AEFCF5}" srcOrd="1" destOrd="0" presId="urn:microsoft.com/office/officeart/2005/8/layout/orgChart1"/>
    <dgm:cxn modelId="{4BBEC453-435C-4A7A-8707-AC573E5A6700}" type="presParOf" srcId="{5BC52E5A-1B1C-468D-9150-CE6FCB8501B2}" destId="{2B52044A-E135-450A-B9AC-07192E840459}" srcOrd="1" destOrd="0" presId="urn:microsoft.com/office/officeart/2005/8/layout/orgChart1"/>
    <dgm:cxn modelId="{75C543B9-04B9-47EC-A372-9F7DA862BD61}" type="presParOf" srcId="{5BC52E5A-1B1C-468D-9150-CE6FCB8501B2}" destId="{C8AC495F-38C3-4548-A36C-78175E466939}" srcOrd="2" destOrd="0" presId="urn:microsoft.com/office/officeart/2005/8/layout/orgChart1"/>
    <dgm:cxn modelId="{DA7D4300-061F-4336-AEAC-00C9AF49440F}" type="presParOf" srcId="{FDB66116-EE1F-4C34-9FE2-B3B50EDBAE97}" destId="{0D7A8488-D213-4C2E-BFD4-1B0DA7F06487}" srcOrd="2" destOrd="0" presId="urn:microsoft.com/office/officeart/2005/8/layout/orgChart1"/>
    <dgm:cxn modelId="{7A596096-1F39-495D-88DB-FDB7381CF172}" type="presParOf" srcId="{0D7A8488-D213-4C2E-BFD4-1B0DA7F06487}" destId="{2E4127F0-83C3-41AC-A8BC-9F3C52742161}" srcOrd="0" destOrd="0" presId="urn:microsoft.com/office/officeart/2005/8/layout/orgChart1"/>
    <dgm:cxn modelId="{BC855FF0-D543-4F76-BAD4-F9F49C670B16}" type="presParOf" srcId="{0D7A8488-D213-4C2E-BFD4-1B0DA7F06487}" destId="{FB9C1C52-96E6-4D36-AD75-A091815C74EF}" srcOrd="1" destOrd="0" presId="urn:microsoft.com/office/officeart/2005/8/layout/orgChart1"/>
    <dgm:cxn modelId="{CEF47DA5-6957-44BB-9F71-7E04DAF66673}" type="presParOf" srcId="{FB9C1C52-96E6-4D36-AD75-A091815C74EF}" destId="{836FE985-9CED-4AC5-B0CB-D9D95F98CDC6}" srcOrd="0" destOrd="0" presId="urn:microsoft.com/office/officeart/2005/8/layout/orgChart1"/>
    <dgm:cxn modelId="{ADFB3BDB-5015-49AA-9982-58A17F24781D}" type="presParOf" srcId="{836FE985-9CED-4AC5-B0CB-D9D95F98CDC6}" destId="{05A3CAC6-71E4-42D2-B71C-F8121E1C5701}" srcOrd="0" destOrd="0" presId="urn:microsoft.com/office/officeart/2005/8/layout/orgChart1"/>
    <dgm:cxn modelId="{E3DE2E6F-4600-4FB2-BFAF-5FF741265A92}" type="presParOf" srcId="{836FE985-9CED-4AC5-B0CB-D9D95F98CDC6}" destId="{CFB96639-DA41-4F7E-A4FC-B3CCC8A924C9}" srcOrd="1" destOrd="0" presId="urn:microsoft.com/office/officeart/2005/8/layout/orgChart1"/>
    <dgm:cxn modelId="{CFDB5A28-24C0-4E6D-B61B-E45476E79D8F}" type="presParOf" srcId="{FB9C1C52-96E6-4D36-AD75-A091815C74EF}" destId="{F1BC0E33-CEA3-4EEF-8C2A-55CCBBB8CAD1}" srcOrd="1" destOrd="0" presId="urn:microsoft.com/office/officeart/2005/8/layout/orgChart1"/>
    <dgm:cxn modelId="{2056A29A-3203-4FF4-8EFE-DB104B258AEE}" type="presParOf" srcId="{FB9C1C52-96E6-4D36-AD75-A091815C74EF}" destId="{1ED71546-BE18-43B8-9642-F8D227135ED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C0D8B-29D4-403A-8DB2-7FEFB1940E34}">
      <dsp:nvSpPr>
        <dsp:cNvPr id="0" name=""/>
        <dsp:cNvSpPr/>
      </dsp:nvSpPr>
      <dsp:spPr>
        <a:xfrm rot="10800000">
          <a:off x="1323677" y="1993"/>
          <a:ext cx="4256532" cy="10061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694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Каждая </a:t>
          </a:r>
          <a:endParaRPr lang="ru-RU" sz="2900" b="1" kern="1200" dirty="0"/>
        </a:p>
      </dsp:txBody>
      <dsp:txXfrm rot="10800000">
        <a:off x="1575220" y="1993"/>
        <a:ext cx="4004989" cy="1006172"/>
      </dsp:txXfrm>
    </dsp:sp>
    <dsp:sp modelId="{748FC7D0-879A-4C3A-B2F4-55D203659F84}">
      <dsp:nvSpPr>
        <dsp:cNvPr id="0" name=""/>
        <dsp:cNvSpPr/>
      </dsp:nvSpPr>
      <dsp:spPr>
        <a:xfrm>
          <a:off x="820590" y="1993"/>
          <a:ext cx="1006172" cy="100617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B64053-E8D0-42C5-9D3B-DEEFDADA6805}">
      <dsp:nvSpPr>
        <dsp:cNvPr id="0" name=""/>
        <dsp:cNvSpPr/>
      </dsp:nvSpPr>
      <dsp:spPr>
        <a:xfrm rot="10800000">
          <a:off x="1323677" y="1308516"/>
          <a:ext cx="4256532" cy="10061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694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сторона треугольника </a:t>
          </a:r>
          <a:endParaRPr lang="ru-RU" sz="2900" b="1" kern="1200" dirty="0"/>
        </a:p>
      </dsp:txBody>
      <dsp:txXfrm rot="10800000">
        <a:off x="1575220" y="1308516"/>
        <a:ext cx="4004989" cy="1006172"/>
      </dsp:txXfrm>
    </dsp:sp>
    <dsp:sp modelId="{74BBCAF1-7AC8-4194-BFC2-84C0BA8B0E96}">
      <dsp:nvSpPr>
        <dsp:cNvPr id="0" name=""/>
        <dsp:cNvSpPr/>
      </dsp:nvSpPr>
      <dsp:spPr>
        <a:xfrm>
          <a:off x="820590" y="1308516"/>
          <a:ext cx="1006172" cy="100617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4E24EB-E406-41B5-B3E2-B73A633602B6}">
      <dsp:nvSpPr>
        <dsp:cNvPr id="0" name=""/>
        <dsp:cNvSpPr/>
      </dsp:nvSpPr>
      <dsp:spPr>
        <a:xfrm rot="10800000">
          <a:off x="1323677" y="2615039"/>
          <a:ext cx="4256532" cy="10061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694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меньше </a:t>
          </a:r>
          <a:endParaRPr lang="ru-RU" sz="2900" kern="1200" dirty="0"/>
        </a:p>
      </dsp:txBody>
      <dsp:txXfrm rot="10800000">
        <a:off x="1575220" y="2615039"/>
        <a:ext cx="4004989" cy="1006172"/>
      </dsp:txXfrm>
    </dsp:sp>
    <dsp:sp modelId="{E8A9451C-1AC3-4DDD-A03B-3E9C8A467680}">
      <dsp:nvSpPr>
        <dsp:cNvPr id="0" name=""/>
        <dsp:cNvSpPr/>
      </dsp:nvSpPr>
      <dsp:spPr>
        <a:xfrm>
          <a:off x="820590" y="2615039"/>
          <a:ext cx="1006172" cy="100617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1D32A5-7036-4682-9BB7-70BCE406DFCC}">
      <dsp:nvSpPr>
        <dsp:cNvPr id="0" name=""/>
        <dsp:cNvSpPr/>
      </dsp:nvSpPr>
      <dsp:spPr>
        <a:xfrm rot="10800000">
          <a:off x="1323677" y="3921561"/>
          <a:ext cx="4256532" cy="100617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694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суммы двух других сторон</a:t>
          </a:r>
          <a:endParaRPr lang="ru-RU" sz="2900" b="1" kern="1200" dirty="0"/>
        </a:p>
      </dsp:txBody>
      <dsp:txXfrm rot="10800000">
        <a:off x="1575220" y="3921561"/>
        <a:ext cx="4004989" cy="1006172"/>
      </dsp:txXfrm>
    </dsp:sp>
    <dsp:sp modelId="{87393E60-2B4E-49EC-A135-52351190A90C}">
      <dsp:nvSpPr>
        <dsp:cNvPr id="0" name=""/>
        <dsp:cNvSpPr/>
      </dsp:nvSpPr>
      <dsp:spPr>
        <a:xfrm>
          <a:off x="820590" y="3921561"/>
          <a:ext cx="1006172" cy="100617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4127F0-83C3-41AC-A8BC-9F3C52742161}">
      <dsp:nvSpPr>
        <dsp:cNvPr id="0" name=""/>
        <dsp:cNvSpPr/>
      </dsp:nvSpPr>
      <dsp:spPr>
        <a:xfrm>
          <a:off x="4494423" y="1244314"/>
          <a:ext cx="225249" cy="986807"/>
        </a:xfrm>
        <a:custGeom>
          <a:avLst/>
          <a:gdLst/>
          <a:ahLst/>
          <a:cxnLst/>
          <a:rect l="0" t="0" r="0" b="0"/>
          <a:pathLst>
            <a:path>
              <a:moveTo>
                <a:pt x="225249" y="0"/>
              </a:moveTo>
              <a:lnTo>
                <a:pt x="225249" y="986807"/>
              </a:lnTo>
              <a:lnTo>
                <a:pt x="0" y="98680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693065-C7A5-433D-9155-1040FEB04A2B}">
      <dsp:nvSpPr>
        <dsp:cNvPr id="0" name=""/>
        <dsp:cNvSpPr/>
      </dsp:nvSpPr>
      <dsp:spPr>
        <a:xfrm>
          <a:off x="4719672" y="1244314"/>
          <a:ext cx="1297866" cy="19736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8365"/>
              </a:lnTo>
              <a:lnTo>
                <a:pt x="1297866" y="1748365"/>
              </a:lnTo>
              <a:lnTo>
                <a:pt x="1297866" y="197361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5B2F6-612A-40FE-89E1-F319F56D85A2}">
      <dsp:nvSpPr>
        <dsp:cNvPr id="0" name=""/>
        <dsp:cNvSpPr/>
      </dsp:nvSpPr>
      <dsp:spPr>
        <a:xfrm>
          <a:off x="3421806" y="1244314"/>
          <a:ext cx="1297866" cy="1973614"/>
        </a:xfrm>
        <a:custGeom>
          <a:avLst/>
          <a:gdLst/>
          <a:ahLst/>
          <a:cxnLst/>
          <a:rect l="0" t="0" r="0" b="0"/>
          <a:pathLst>
            <a:path>
              <a:moveTo>
                <a:pt x="1297866" y="0"/>
              </a:moveTo>
              <a:lnTo>
                <a:pt x="1297866" y="1748365"/>
              </a:lnTo>
              <a:lnTo>
                <a:pt x="0" y="1748365"/>
              </a:lnTo>
              <a:lnTo>
                <a:pt x="0" y="197361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184066-D8EF-4BF7-8325-9BA5D58E9950}">
      <dsp:nvSpPr>
        <dsp:cNvPr id="0" name=""/>
        <dsp:cNvSpPr/>
      </dsp:nvSpPr>
      <dsp:spPr>
        <a:xfrm>
          <a:off x="2952333" y="171697"/>
          <a:ext cx="3534679" cy="10726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Определить большую сторону треугольника</a:t>
          </a:r>
          <a:endParaRPr lang="ru-RU" sz="2600" kern="1200" dirty="0"/>
        </a:p>
      </dsp:txBody>
      <dsp:txXfrm>
        <a:off x="2952333" y="171697"/>
        <a:ext cx="3534679" cy="1072616"/>
      </dsp:txXfrm>
    </dsp:sp>
    <dsp:sp modelId="{D071D27B-DA72-4185-AEA3-544AC08ADB19}">
      <dsp:nvSpPr>
        <dsp:cNvPr id="0" name=""/>
        <dsp:cNvSpPr/>
      </dsp:nvSpPr>
      <dsp:spPr>
        <a:xfrm>
          <a:off x="2349190" y="3217928"/>
          <a:ext cx="2145233" cy="10726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Если </a:t>
          </a:r>
          <a:r>
            <a:rPr lang="ru-RU" sz="2600" kern="1200" dirty="0" err="1" smtClean="0"/>
            <a:t>нер-во</a:t>
          </a:r>
          <a:r>
            <a:rPr lang="ru-RU" sz="2600" kern="1200" dirty="0" smtClean="0"/>
            <a:t> верное, </a:t>
          </a:r>
          <a:r>
            <a:rPr lang="ru-RU" sz="2600" kern="1200" dirty="0" err="1" smtClean="0"/>
            <a:t>треуг</a:t>
          </a:r>
          <a:r>
            <a:rPr lang="ru-RU" sz="2600" kern="1200" dirty="0" smtClean="0"/>
            <a:t>. Сущ.</a:t>
          </a:r>
          <a:endParaRPr lang="ru-RU" sz="2600" kern="1200" dirty="0"/>
        </a:p>
      </dsp:txBody>
      <dsp:txXfrm>
        <a:off x="2349190" y="3217928"/>
        <a:ext cx="2145233" cy="1072616"/>
      </dsp:txXfrm>
    </dsp:sp>
    <dsp:sp modelId="{6BE942E5-8F06-4559-AE8C-5C24D8D41813}">
      <dsp:nvSpPr>
        <dsp:cNvPr id="0" name=""/>
        <dsp:cNvSpPr/>
      </dsp:nvSpPr>
      <dsp:spPr>
        <a:xfrm>
          <a:off x="4944922" y="3217928"/>
          <a:ext cx="2145233" cy="10726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Если </a:t>
          </a:r>
          <a:r>
            <a:rPr lang="ru-RU" sz="2600" kern="1200" dirty="0" err="1" smtClean="0"/>
            <a:t>нер-во</a:t>
          </a:r>
          <a:r>
            <a:rPr lang="ru-RU" sz="2600" kern="1200" dirty="0" smtClean="0"/>
            <a:t> неверное, не сущ.</a:t>
          </a:r>
          <a:endParaRPr lang="ru-RU" sz="2600" kern="1200" dirty="0"/>
        </a:p>
      </dsp:txBody>
      <dsp:txXfrm>
        <a:off x="4944922" y="3217928"/>
        <a:ext cx="2145233" cy="1072616"/>
      </dsp:txXfrm>
    </dsp:sp>
    <dsp:sp modelId="{05A3CAC6-71E4-42D2-B71C-F8121E1C5701}">
      <dsp:nvSpPr>
        <dsp:cNvPr id="0" name=""/>
        <dsp:cNvSpPr/>
      </dsp:nvSpPr>
      <dsp:spPr>
        <a:xfrm>
          <a:off x="3184" y="1694813"/>
          <a:ext cx="4491238" cy="10726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записать неравенство для </a:t>
          </a:r>
          <a:r>
            <a:rPr lang="ru-RU" sz="2600" kern="1200" smtClean="0"/>
            <a:t>большей стороны </a:t>
          </a:r>
          <a:r>
            <a:rPr lang="ru-RU" sz="2600" kern="1200" dirty="0" smtClean="0"/>
            <a:t>треугольника</a:t>
          </a:r>
          <a:endParaRPr lang="ru-RU" sz="2600" kern="1200" dirty="0"/>
        </a:p>
      </dsp:txBody>
      <dsp:txXfrm>
        <a:off x="3184" y="1694813"/>
        <a:ext cx="4491238" cy="10726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56D5A-DE8D-4D94-AF52-74D0462072BA}" type="datetimeFigureOut">
              <a:rPr lang="ru-RU" smtClean="0"/>
              <a:pPr/>
              <a:t>03.03.2023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FD563-1647-41EA-A0B0-4CFF199EED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5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B7F81E-5B5A-492B-AB92-508D5F3F5CA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502777-4086-441A-A3D3-D08AEEAE72A7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72343B-6AC5-43FE-912B-7B99EBFC8827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AC60A1-CBA5-450D-94A5-C3AB607938E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C3E662-74EA-49C1-B8FE-3E72D10AF6D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CDB471-80BB-49AB-9C61-4FB4D9C4A8F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6785E1-E9DF-4CB3-9CE9-06AB592125E4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4734F-05BB-4DEC-B593-14E2EC62B50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245FB2-0067-4004-BDA1-FC273D55D0C3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DA867-E873-423C-B5E2-B7E4BCA87D2E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22957-3C6B-46D4-91C9-E8E97DEC8E5A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2274E0-5FA2-4F75-A154-B646D8DC8E65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0"/>
            <a:ext cx="5970494" cy="6597352"/>
          </a:xfrm>
        </p:spPr>
        <p:txBody>
          <a:bodyPr>
            <a:normAutofit/>
          </a:bodyPr>
          <a:lstStyle/>
          <a:p>
            <a:pPr algn="l"/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Коур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</a:p>
          <a:p>
            <a:pPr algn="l"/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Метгеория</a:t>
            </a: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Геометрия</a:t>
            </a:r>
          </a:p>
          <a:p>
            <a:pPr algn="l"/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Дельебез</a:t>
            </a: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Безделье</a:t>
            </a:r>
          </a:p>
          <a:p>
            <a:pPr algn="l"/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Назние</a:t>
            </a: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знание</a:t>
            </a:r>
          </a:p>
          <a:p>
            <a:pPr algn="l"/>
            <a:endParaRPr lang="ru-RU" sz="3000" dirty="0" smtClean="0"/>
          </a:p>
          <a:p>
            <a:pPr algn="l"/>
            <a:endParaRPr lang="ru-RU" sz="3000" dirty="0" smtClean="0"/>
          </a:p>
          <a:p>
            <a:pPr algn="l"/>
            <a:endParaRPr lang="ru-RU" sz="3600" dirty="0" smtClean="0"/>
          </a:p>
          <a:p>
            <a:pPr algn="l"/>
            <a:endParaRPr lang="ru-RU" sz="3600" dirty="0" smtClean="0"/>
          </a:p>
          <a:p>
            <a:pPr algn="l"/>
            <a:endParaRPr lang="ru-RU" sz="36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658"/>
            <a:ext cx="8064896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320040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180975"/>
            <a:ext cx="7486650" cy="649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987304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332655"/>
            <a:ext cx="8016890" cy="601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30381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899592" y="980728"/>
          <a:ext cx="7093340" cy="4462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Text Box 3"/>
          <p:cNvSpPr txBox="1">
            <a:spLocks noChangeArrowheads="1"/>
          </p:cNvSpPr>
          <p:nvPr/>
        </p:nvSpPr>
        <p:spPr bwMode="auto">
          <a:xfrm>
            <a:off x="250825" y="549275"/>
            <a:ext cx="57166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Найди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треугольники, которые </a:t>
            </a:r>
            <a:r>
              <a:rPr lang="ru-RU" sz="2000" dirty="0" smtClean="0">
                <a:solidFill>
                  <a:schemeClr val="accent6"/>
                </a:solidFill>
              </a:rPr>
              <a:t>не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существуют.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292726" y="1557338"/>
            <a:ext cx="3008313" cy="2986087"/>
            <a:chOff x="3334" y="981"/>
            <a:chExt cx="1895" cy="1881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3560" y="981"/>
              <a:ext cx="1669" cy="1881"/>
              <a:chOff x="2518" y="1162"/>
              <a:chExt cx="2241" cy="2881"/>
            </a:xfrm>
          </p:grpSpPr>
          <p:sp>
            <p:nvSpPr>
              <p:cNvPr id="143374" name="Freeform 14"/>
              <p:cNvSpPr>
                <a:spLocks/>
              </p:cNvSpPr>
              <p:nvPr/>
            </p:nvSpPr>
            <p:spPr bwMode="auto">
              <a:xfrm>
                <a:off x="2518" y="1207"/>
                <a:ext cx="2086" cy="2677"/>
              </a:xfrm>
              <a:custGeom>
                <a:avLst/>
                <a:gdLst>
                  <a:gd name="T0" fmla="*/ 817 w 1543"/>
                  <a:gd name="T1" fmla="*/ 0 h 2948"/>
                  <a:gd name="T2" fmla="*/ 0 w 1543"/>
                  <a:gd name="T3" fmla="*/ 1996 h 2948"/>
                  <a:gd name="T4" fmla="*/ 1543 w 1543"/>
                  <a:gd name="T5" fmla="*/ 2948 h 2948"/>
                  <a:gd name="T6" fmla="*/ 817 w 1543"/>
                  <a:gd name="T7" fmla="*/ 0 h 2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43" h="2948">
                    <a:moveTo>
                      <a:pt x="817" y="0"/>
                    </a:moveTo>
                    <a:lnTo>
                      <a:pt x="0" y="1996"/>
                    </a:lnTo>
                    <a:lnTo>
                      <a:pt x="1543" y="2948"/>
                    </a:lnTo>
                    <a:lnTo>
                      <a:pt x="81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00FF00"/>
                  </a:gs>
                </a:gsLst>
                <a:path path="rect">
                  <a:fillToRect l="50000" t="50000" r="50000" b="50000"/>
                </a:path>
              </a:gradFill>
              <a:ln w="19050" cap="flat" cmpd="sng">
                <a:solidFill>
                  <a:srgbClr val="000099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40458C"/>
                  </a:solidFill>
                </a:endParaRPr>
              </a:p>
            </p:txBody>
          </p:sp>
          <p:sp>
            <p:nvSpPr>
              <p:cNvPr id="143375" name="Text Box 15"/>
              <p:cNvSpPr txBox="1">
                <a:spLocks noChangeArrowheads="1"/>
              </p:cNvSpPr>
              <p:nvPr/>
            </p:nvSpPr>
            <p:spPr bwMode="auto">
              <a:xfrm>
                <a:off x="4603" y="3657"/>
                <a:ext cx="156" cy="3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000" dirty="0">
                  <a:solidFill>
                    <a:srgbClr val="000099"/>
                  </a:solidFill>
                </a:endParaRPr>
              </a:p>
            </p:txBody>
          </p:sp>
          <p:sp>
            <p:nvSpPr>
              <p:cNvPr id="143376" name="Text Box 16"/>
              <p:cNvSpPr txBox="1">
                <a:spLocks noChangeArrowheads="1"/>
              </p:cNvSpPr>
              <p:nvPr/>
            </p:nvSpPr>
            <p:spPr bwMode="auto">
              <a:xfrm>
                <a:off x="3696" y="1162"/>
                <a:ext cx="156" cy="3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000" dirty="0">
                  <a:solidFill>
                    <a:srgbClr val="000099"/>
                  </a:solidFill>
                </a:endParaRPr>
              </a:p>
            </p:txBody>
          </p:sp>
        </p:grpSp>
        <p:sp>
          <p:nvSpPr>
            <p:cNvPr id="143377" name="Text Box 17"/>
            <p:cNvSpPr txBox="1">
              <a:spLocks noChangeArrowheads="1"/>
            </p:cNvSpPr>
            <p:nvPr/>
          </p:nvSpPr>
          <p:spPr bwMode="auto">
            <a:xfrm>
              <a:off x="3334" y="2115"/>
              <a:ext cx="11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0099"/>
                </a:solidFill>
              </a:endParaRPr>
            </a:p>
          </p:txBody>
        </p:sp>
        <p:sp>
          <p:nvSpPr>
            <p:cNvPr id="143378" name="Text Box 18"/>
            <p:cNvSpPr txBox="1">
              <a:spLocks noChangeArrowheads="1"/>
            </p:cNvSpPr>
            <p:nvPr/>
          </p:nvSpPr>
          <p:spPr bwMode="auto">
            <a:xfrm>
              <a:off x="4150" y="2432"/>
              <a:ext cx="31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 smtClean="0">
                  <a:solidFill>
                    <a:srgbClr val="000000"/>
                  </a:solidFill>
                  <a:latin typeface="Times New Roman" pitchFamily="18" charset="0"/>
                </a:rPr>
                <a:t>22</a:t>
              </a:r>
              <a:endParaRPr lang="ru-RU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43379" name="Text Box 19"/>
            <p:cNvSpPr txBox="1">
              <a:spLocks noChangeArrowheads="1"/>
            </p:cNvSpPr>
            <p:nvPr/>
          </p:nvSpPr>
          <p:spPr bwMode="auto">
            <a:xfrm>
              <a:off x="3742" y="1389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 smtClean="0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ru-RU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43380" name="Text Box 20"/>
            <p:cNvSpPr txBox="1">
              <a:spLocks noChangeArrowheads="1"/>
            </p:cNvSpPr>
            <p:nvPr/>
          </p:nvSpPr>
          <p:spPr bwMode="auto">
            <a:xfrm>
              <a:off x="4740" y="1570"/>
              <a:ext cx="30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 smtClean="0">
                  <a:solidFill>
                    <a:srgbClr val="000000"/>
                  </a:solidFill>
                  <a:latin typeface="Times New Roman" pitchFamily="18" charset="0"/>
                </a:rPr>
                <a:t>11</a:t>
              </a:r>
              <a:endParaRPr lang="ru-RU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899592" y="1700808"/>
            <a:ext cx="2943225" cy="2425700"/>
            <a:chOff x="1931" y="2633"/>
            <a:chExt cx="1854" cy="1528"/>
          </a:xfrm>
        </p:grpSpPr>
        <p:sp>
          <p:nvSpPr>
            <p:cNvPr id="143382" name="Freeform 22"/>
            <p:cNvSpPr>
              <a:spLocks/>
            </p:cNvSpPr>
            <p:nvPr/>
          </p:nvSpPr>
          <p:spPr bwMode="auto">
            <a:xfrm rot="-2378609">
              <a:off x="1940" y="2713"/>
              <a:ext cx="1436" cy="1361"/>
            </a:xfrm>
            <a:custGeom>
              <a:avLst/>
              <a:gdLst>
                <a:gd name="T0" fmla="*/ 817 w 1543"/>
                <a:gd name="T1" fmla="*/ 0 h 2948"/>
                <a:gd name="T2" fmla="*/ 0 w 1543"/>
                <a:gd name="T3" fmla="*/ 1996 h 2948"/>
                <a:gd name="T4" fmla="*/ 1543 w 1543"/>
                <a:gd name="T5" fmla="*/ 2948 h 2948"/>
                <a:gd name="T6" fmla="*/ 817 w 1543"/>
                <a:gd name="T7" fmla="*/ 0 h 2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3" h="2948">
                  <a:moveTo>
                    <a:pt x="817" y="0"/>
                  </a:moveTo>
                  <a:lnTo>
                    <a:pt x="0" y="1996"/>
                  </a:lnTo>
                  <a:lnTo>
                    <a:pt x="1543" y="2948"/>
                  </a:lnTo>
                  <a:lnTo>
                    <a:pt x="81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40458C"/>
                </a:solidFill>
              </a:endParaRPr>
            </a:p>
          </p:txBody>
        </p:sp>
        <p:sp>
          <p:nvSpPr>
            <p:cNvPr id="143383" name="Text Box 23"/>
            <p:cNvSpPr txBox="1">
              <a:spLocks noChangeArrowheads="1"/>
            </p:cNvSpPr>
            <p:nvPr/>
          </p:nvSpPr>
          <p:spPr bwMode="auto">
            <a:xfrm rot="229147">
              <a:off x="3669" y="3293"/>
              <a:ext cx="11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0099"/>
                </a:solidFill>
              </a:endParaRPr>
            </a:p>
          </p:txBody>
        </p:sp>
        <p:sp>
          <p:nvSpPr>
            <p:cNvPr id="143384" name="Text Box 24"/>
            <p:cNvSpPr txBox="1">
              <a:spLocks noChangeArrowheads="1"/>
            </p:cNvSpPr>
            <p:nvPr/>
          </p:nvSpPr>
          <p:spPr bwMode="auto">
            <a:xfrm>
              <a:off x="2094" y="2633"/>
              <a:ext cx="11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0099"/>
                </a:solidFill>
              </a:endParaRPr>
            </a:p>
          </p:txBody>
        </p:sp>
        <p:sp>
          <p:nvSpPr>
            <p:cNvPr id="143385" name="Text Box 25"/>
            <p:cNvSpPr txBox="1">
              <a:spLocks noChangeArrowheads="1"/>
            </p:cNvSpPr>
            <p:nvPr/>
          </p:nvSpPr>
          <p:spPr bwMode="auto">
            <a:xfrm>
              <a:off x="1974" y="3909"/>
              <a:ext cx="11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0099"/>
                </a:solidFill>
              </a:endParaRPr>
            </a:p>
          </p:txBody>
        </p:sp>
        <p:sp>
          <p:nvSpPr>
            <p:cNvPr id="143386" name="Text Box 26"/>
            <p:cNvSpPr txBox="1">
              <a:spLocks noChangeArrowheads="1"/>
            </p:cNvSpPr>
            <p:nvPr/>
          </p:nvSpPr>
          <p:spPr bwMode="auto">
            <a:xfrm>
              <a:off x="1931" y="3322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>
                  <a:solidFill>
                    <a:srgbClr val="000000"/>
                  </a:solidFill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143387" name="Text Box 27"/>
            <p:cNvSpPr txBox="1">
              <a:spLocks noChangeArrowheads="1"/>
            </p:cNvSpPr>
            <p:nvPr/>
          </p:nvSpPr>
          <p:spPr bwMode="auto">
            <a:xfrm>
              <a:off x="2751" y="2820"/>
              <a:ext cx="31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 smtClean="0">
                  <a:solidFill>
                    <a:srgbClr val="000000"/>
                  </a:solidFill>
                  <a:latin typeface="Times New Roman" pitchFamily="18" charset="0"/>
                </a:rPr>
                <a:t>13</a:t>
              </a:r>
              <a:endParaRPr lang="ru-RU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43388" name="Text Box 28"/>
            <p:cNvSpPr txBox="1">
              <a:spLocks noChangeArrowheads="1"/>
            </p:cNvSpPr>
            <p:nvPr/>
          </p:nvSpPr>
          <p:spPr bwMode="auto">
            <a:xfrm>
              <a:off x="2806" y="3757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</a:p>
          </p:txBody>
        </p:sp>
      </p:grpSp>
      <p:sp>
        <p:nvSpPr>
          <p:cNvPr id="143389" name="Freeform 29"/>
          <p:cNvSpPr>
            <a:spLocks/>
          </p:cNvSpPr>
          <p:nvPr/>
        </p:nvSpPr>
        <p:spPr bwMode="auto">
          <a:xfrm rot="-1437455">
            <a:off x="4856163" y="4489450"/>
            <a:ext cx="3762375" cy="1746250"/>
          </a:xfrm>
          <a:custGeom>
            <a:avLst/>
            <a:gdLst>
              <a:gd name="T0" fmla="*/ 817 w 1543"/>
              <a:gd name="T1" fmla="*/ 0 h 2948"/>
              <a:gd name="T2" fmla="*/ 0 w 1543"/>
              <a:gd name="T3" fmla="*/ 1996 h 2948"/>
              <a:gd name="T4" fmla="*/ 1543 w 1543"/>
              <a:gd name="T5" fmla="*/ 2948 h 2948"/>
              <a:gd name="T6" fmla="*/ 817 w 1543"/>
              <a:gd name="T7" fmla="*/ 0 h 2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43" h="2948">
                <a:moveTo>
                  <a:pt x="817" y="0"/>
                </a:moveTo>
                <a:lnTo>
                  <a:pt x="0" y="1996"/>
                </a:lnTo>
                <a:lnTo>
                  <a:pt x="1543" y="2948"/>
                </a:lnTo>
                <a:lnTo>
                  <a:pt x="817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19050" cap="flat" cmpd="sng">
            <a:solidFill>
              <a:srgbClr val="000099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40458C"/>
              </a:solidFill>
            </a:endParaRPr>
          </a:p>
        </p:txBody>
      </p:sp>
      <p:sp>
        <p:nvSpPr>
          <p:cNvPr id="143393" name="Text Box 33"/>
          <p:cNvSpPr txBox="1">
            <a:spLocks noChangeArrowheads="1"/>
          </p:cNvSpPr>
          <p:nvPr/>
        </p:nvSpPr>
        <p:spPr bwMode="auto">
          <a:xfrm>
            <a:off x="7524750" y="4581525"/>
            <a:ext cx="3385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143394" name="Text Box 34"/>
          <p:cNvSpPr txBox="1">
            <a:spLocks noChangeArrowheads="1"/>
          </p:cNvSpPr>
          <p:nvPr/>
        </p:nvSpPr>
        <p:spPr bwMode="auto">
          <a:xfrm>
            <a:off x="5651500" y="4941888"/>
            <a:ext cx="3385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</a:rPr>
              <a:t>9</a:t>
            </a:r>
          </a:p>
        </p:txBody>
      </p: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6948488" y="5805488"/>
            <a:ext cx="4810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11</a:t>
            </a:r>
            <a:endParaRPr lang="ru-RU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323850" y="4005064"/>
            <a:ext cx="2928938" cy="2592288"/>
            <a:chOff x="113" y="1797"/>
            <a:chExt cx="1845" cy="1702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355" y="2024"/>
              <a:ext cx="1436" cy="1361"/>
            </a:xfrm>
            <a:custGeom>
              <a:avLst/>
              <a:gdLst>
                <a:gd name="T0" fmla="*/ 817 w 1543"/>
                <a:gd name="T1" fmla="*/ 0 h 2948"/>
                <a:gd name="T2" fmla="*/ 0 w 1543"/>
                <a:gd name="T3" fmla="*/ 1996 h 2948"/>
                <a:gd name="T4" fmla="*/ 1543 w 1543"/>
                <a:gd name="T5" fmla="*/ 2948 h 2948"/>
                <a:gd name="T6" fmla="*/ 817 w 1543"/>
                <a:gd name="T7" fmla="*/ 0 h 2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3" h="2948">
                  <a:moveTo>
                    <a:pt x="817" y="0"/>
                  </a:moveTo>
                  <a:lnTo>
                    <a:pt x="0" y="1996"/>
                  </a:lnTo>
                  <a:lnTo>
                    <a:pt x="1543" y="2948"/>
                  </a:lnTo>
                  <a:lnTo>
                    <a:pt x="81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0099FF"/>
                </a:gs>
              </a:gsLst>
              <a:path path="rect">
                <a:fillToRect l="50000" t="50000" r="50000" b="50000"/>
              </a:path>
            </a:gradFill>
            <a:ln w="19050" cap="flat" cmpd="sng">
              <a:solidFill>
                <a:srgbClr val="000099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40458C"/>
                </a:solidFill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1746" y="3249"/>
              <a:ext cx="21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>
                  <a:solidFill>
                    <a:srgbClr val="000099"/>
                  </a:solidFill>
                </a:rPr>
                <a:t>А</a:t>
              </a:r>
            </a:p>
          </p:txBody>
        </p:sp>
        <p:sp>
          <p:nvSpPr>
            <p:cNvPr id="35" name="Text Box 7"/>
            <p:cNvSpPr txBox="1">
              <a:spLocks noChangeArrowheads="1"/>
            </p:cNvSpPr>
            <p:nvPr/>
          </p:nvSpPr>
          <p:spPr bwMode="auto">
            <a:xfrm>
              <a:off x="1020" y="1797"/>
              <a:ext cx="11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0099"/>
                </a:solidFill>
              </a:endParaRPr>
            </a:p>
          </p:txBody>
        </p:sp>
        <p:sp>
          <p:nvSpPr>
            <p:cNvPr id="36" name="Text Box 8"/>
            <p:cNvSpPr txBox="1">
              <a:spLocks noChangeArrowheads="1"/>
            </p:cNvSpPr>
            <p:nvPr/>
          </p:nvSpPr>
          <p:spPr bwMode="auto">
            <a:xfrm>
              <a:off x="113" y="2704"/>
              <a:ext cx="11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0099"/>
                </a:solidFill>
              </a:endParaRPr>
            </a:p>
          </p:txBody>
        </p:sp>
        <p:sp>
          <p:nvSpPr>
            <p:cNvPr id="37" name="Text Box 9"/>
            <p:cNvSpPr txBox="1">
              <a:spLocks noChangeArrowheads="1"/>
            </p:cNvSpPr>
            <p:nvPr/>
          </p:nvSpPr>
          <p:spPr bwMode="auto">
            <a:xfrm>
              <a:off x="431" y="2251"/>
              <a:ext cx="303" cy="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 smtClean="0">
                  <a:solidFill>
                    <a:srgbClr val="000000"/>
                  </a:solidFill>
                  <a:latin typeface="Times New Roman" pitchFamily="18" charset="0"/>
                </a:rPr>
                <a:t>11</a:t>
              </a:r>
              <a:endParaRPr lang="ru-RU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Text Box 10"/>
            <p:cNvSpPr txBox="1">
              <a:spLocks noChangeArrowheads="1"/>
            </p:cNvSpPr>
            <p:nvPr/>
          </p:nvSpPr>
          <p:spPr bwMode="auto">
            <a:xfrm>
              <a:off x="1383" y="2387"/>
              <a:ext cx="310" cy="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 smtClean="0">
                  <a:solidFill>
                    <a:srgbClr val="000000"/>
                  </a:solidFill>
                  <a:latin typeface="Times New Roman" pitchFamily="18" charset="0"/>
                </a:rPr>
                <a:t>13</a:t>
              </a:r>
              <a:endParaRPr lang="ru-RU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" name="Text Box 11"/>
            <p:cNvSpPr txBox="1">
              <a:spLocks noChangeArrowheads="1"/>
            </p:cNvSpPr>
            <p:nvPr/>
          </p:nvSpPr>
          <p:spPr bwMode="auto">
            <a:xfrm>
              <a:off x="839" y="3113"/>
              <a:ext cx="310" cy="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 smtClean="0">
                  <a:solidFill>
                    <a:srgbClr val="000000"/>
                  </a:solidFill>
                  <a:latin typeface="Times New Roman" pitchFamily="18" charset="0"/>
                </a:rPr>
                <a:t>30</a:t>
              </a:r>
              <a:endParaRPr lang="ru-RU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7627360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24935" cy="6048672"/>
          </a:xfrm>
        </p:spPr>
        <p:txBody>
          <a:bodyPr/>
          <a:lstStyle/>
          <a:p>
            <a:pPr algn="l"/>
            <a:r>
              <a:rPr lang="ru-RU" sz="3600" b="0" dirty="0" smtClean="0"/>
              <a:t>Одна из легенд рассказывает, что царь Птолемей решил изучить геометрию. Но оказалось, что сделать это не так-то просто. Не привыкший встречать затруднения, царь вызвал Евклида и спросил, нет ли какого-то особого, доступного лишь правителям способа усвоить эту науку. На что Евклид ему ответил ….</a:t>
            </a:r>
            <a:endParaRPr lang="ru-RU" sz="36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764705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1.Какие </a:t>
            </a:r>
            <a:r>
              <a:rPr lang="ru-RU" sz="3200" dirty="0" smtClean="0">
                <a:solidFill>
                  <a:srgbClr val="002060"/>
                </a:solidFill>
              </a:rPr>
              <a:t>треугольники  не существуют</a:t>
            </a:r>
            <a:r>
              <a:rPr lang="ru-RU" sz="3200" dirty="0">
                <a:solidFill>
                  <a:srgbClr val="002060"/>
                </a:solidFill>
              </a:rPr>
              <a:t>?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а)5,2 </a:t>
            </a:r>
            <a:r>
              <a:rPr lang="ru-RU" sz="3200" dirty="0">
                <a:solidFill>
                  <a:srgbClr val="002060"/>
                </a:solidFill>
              </a:rPr>
              <a:t>и </a:t>
            </a:r>
            <a:r>
              <a:rPr lang="ru-RU" sz="3200" dirty="0" smtClean="0">
                <a:solidFill>
                  <a:srgbClr val="002060"/>
                </a:solidFill>
              </a:rPr>
              <a:t>7 в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б)3,8 </a:t>
            </a:r>
            <a:r>
              <a:rPr lang="ru-RU" sz="3200" dirty="0">
                <a:solidFill>
                  <a:srgbClr val="002060"/>
                </a:solidFill>
              </a:rPr>
              <a:t>и </a:t>
            </a:r>
            <a:r>
              <a:rPr lang="ru-RU" sz="3200" dirty="0" smtClean="0">
                <a:solidFill>
                  <a:srgbClr val="002060"/>
                </a:solidFill>
              </a:rPr>
              <a:t>13. науке 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в)19,12 </a:t>
            </a:r>
            <a:r>
              <a:rPr lang="ru-RU" sz="3200" dirty="0">
                <a:solidFill>
                  <a:srgbClr val="002060"/>
                </a:solidFill>
              </a:rPr>
              <a:t>и </a:t>
            </a:r>
            <a:r>
              <a:rPr lang="ru-RU" sz="3200" dirty="0" smtClean="0">
                <a:solidFill>
                  <a:srgbClr val="002060"/>
                </a:solidFill>
              </a:rPr>
              <a:t>12  даже 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г)6,8 </a:t>
            </a:r>
            <a:r>
              <a:rPr lang="ru-RU" sz="3200" dirty="0">
                <a:solidFill>
                  <a:srgbClr val="002060"/>
                </a:solidFill>
              </a:rPr>
              <a:t>и </a:t>
            </a:r>
            <a:r>
              <a:rPr lang="ru-RU" sz="3200" dirty="0" smtClean="0">
                <a:solidFill>
                  <a:srgbClr val="002060"/>
                </a:solidFill>
              </a:rPr>
              <a:t>1. геометрии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 err="1" smtClean="0">
                <a:solidFill>
                  <a:srgbClr val="002060"/>
                </a:solidFill>
              </a:rPr>
              <a:t>д</a:t>
            </a:r>
            <a:r>
              <a:rPr lang="ru-RU" sz="3200" dirty="0" smtClean="0">
                <a:solidFill>
                  <a:srgbClr val="002060"/>
                </a:solidFill>
              </a:rPr>
              <a:t>)9,1 </a:t>
            </a:r>
            <a:r>
              <a:rPr lang="ru-RU" sz="3200" dirty="0">
                <a:solidFill>
                  <a:srgbClr val="002060"/>
                </a:solidFill>
              </a:rPr>
              <a:t>и </a:t>
            </a:r>
            <a:r>
              <a:rPr lang="ru-RU" sz="3200" dirty="0" smtClean="0">
                <a:solidFill>
                  <a:srgbClr val="002060"/>
                </a:solidFill>
              </a:rPr>
              <a:t>2   нет 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>
                <a:solidFill>
                  <a:srgbClr val="002060"/>
                </a:solidFill>
              </a:rPr>
              <a:t>е)7,14 и </a:t>
            </a:r>
            <a:r>
              <a:rPr lang="ru-RU" sz="3200" dirty="0" smtClean="0">
                <a:solidFill>
                  <a:srgbClr val="002060"/>
                </a:solidFill>
              </a:rPr>
              <a:t>10 привилегий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>
                <a:solidFill>
                  <a:srgbClr val="002060"/>
                </a:solidFill>
              </a:rPr>
              <a:t>ё)7,29 и </a:t>
            </a:r>
            <a:r>
              <a:rPr lang="ru-RU" sz="3200" dirty="0" smtClean="0">
                <a:solidFill>
                  <a:srgbClr val="002060"/>
                </a:solidFill>
              </a:rPr>
              <a:t>12  царских 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ж)9,6 и 1    путей</a:t>
            </a:r>
            <a:endParaRPr lang="ru-RU" sz="3200" dirty="0">
              <a:solidFill>
                <a:srgbClr val="002060"/>
              </a:solidFill>
            </a:endParaRPr>
          </a:p>
          <a:p>
            <a:endParaRPr lang="ru-RU" sz="3200" dirty="0">
              <a:solidFill>
                <a:srgbClr val="002060"/>
              </a:solidFill>
            </a:endParaRPr>
          </a:p>
          <a:p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420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476672"/>
            <a:ext cx="7838256" cy="5616624"/>
          </a:xfrm>
        </p:spPr>
        <p:txBody>
          <a:bodyPr/>
          <a:lstStyle/>
          <a:p>
            <a:pPr algn="l"/>
            <a:r>
              <a:rPr lang="ru-RU" sz="3200" dirty="0" smtClean="0"/>
              <a:t>Евклид  отдал на царский суд</a:t>
            </a:r>
            <a:br>
              <a:rPr lang="ru-RU" sz="3200" dirty="0" smtClean="0"/>
            </a:br>
            <a:r>
              <a:rPr lang="en-US" sz="3200" dirty="0" smtClean="0"/>
              <a:t>‘’</a:t>
            </a:r>
            <a:r>
              <a:rPr lang="ru-RU" sz="3200" dirty="0" smtClean="0"/>
              <a:t>Начала</a:t>
            </a:r>
            <a:r>
              <a:rPr lang="en-US" sz="3200" dirty="0" smtClean="0"/>
              <a:t>’’</a:t>
            </a:r>
            <a:r>
              <a:rPr lang="ru-RU" sz="3200" dirty="0" smtClean="0"/>
              <a:t> – свой великий труд.</a:t>
            </a:r>
            <a:br>
              <a:rPr lang="ru-RU" sz="3200" dirty="0" smtClean="0"/>
            </a:br>
            <a:r>
              <a:rPr lang="ru-RU" sz="3200" dirty="0" smtClean="0"/>
              <a:t>Пытался царь читать </a:t>
            </a:r>
            <a:r>
              <a:rPr lang="en-US" sz="3200" dirty="0" smtClean="0"/>
              <a:t>‘’</a:t>
            </a:r>
            <a:r>
              <a:rPr lang="ru-RU" sz="3200" dirty="0" smtClean="0"/>
              <a:t>Начала</a:t>
            </a:r>
            <a:r>
              <a:rPr lang="en-US" sz="3200" dirty="0" smtClean="0"/>
              <a:t>’’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То с середины, то с начала.</a:t>
            </a:r>
            <a:br>
              <a:rPr lang="ru-RU" sz="3200" dirty="0" smtClean="0"/>
            </a:br>
            <a:r>
              <a:rPr lang="ru-RU" sz="3200" dirty="0" smtClean="0"/>
              <a:t>Но лишь запутался в конец.</a:t>
            </a:r>
            <a:br>
              <a:rPr lang="ru-RU" sz="3200" dirty="0" smtClean="0"/>
            </a:br>
            <a:r>
              <a:rPr lang="ru-RU" sz="3200" dirty="0" smtClean="0"/>
              <a:t> В душе царя кипит обида</a:t>
            </a:r>
            <a:br>
              <a:rPr lang="ru-RU" sz="3200" dirty="0" smtClean="0"/>
            </a:br>
            <a:r>
              <a:rPr lang="ru-RU" sz="3200" dirty="0" smtClean="0"/>
              <a:t>Владыку труд ученый злит:</a:t>
            </a:r>
            <a:br>
              <a:rPr lang="ru-RU" sz="3200" dirty="0" smtClean="0"/>
            </a:br>
            <a:r>
              <a:rPr lang="en-US" sz="3200" dirty="0" smtClean="0"/>
              <a:t>‘’</a:t>
            </a:r>
            <a:r>
              <a:rPr lang="ru-RU" sz="3200" dirty="0" smtClean="0"/>
              <a:t>Мир славит мудреца Евклида!</a:t>
            </a:r>
            <a:br>
              <a:rPr lang="ru-RU" sz="3200" dirty="0" smtClean="0"/>
            </a:br>
            <a:r>
              <a:rPr lang="ru-RU" sz="3200" dirty="0" smtClean="0"/>
              <a:t> Царь геометрии Евклид! </a:t>
            </a:r>
            <a:br>
              <a:rPr lang="ru-RU" sz="3200" dirty="0" smtClean="0"/>
            </a:br>
            <a:r>
              <a:rPr lang="ru-RU" sz="3200" dirty="0" smtClean="0"/>
              <a:t>А мне наука неподвластна?</a:t>
            </a:r>
            <a:r>
              <a:rPr lang="en-US" sz="3200" dirty="0" smtClean="0"/>
              <a:t>’’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404664"/>
            <a:ext cx="7910264" cy="5110504"/>
          </a:xfrm>
        </p:spPr>
        <p:txBody>
          <a:bodyPr/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- Евклид!</a:t>
            </a:r>
            <a:br>
              <a:rPr lang="ru-RU" sz="4000" dirty="0" smtClean="0"/>
            </a:br>
            <a:r>
              <a:rPr lang="ru-RU" sz="4000" dirty="0" smtClean="0"/>
              <a:t>Письмо твое не ясно!</a:t>
            </a:r>
            <a:br>
              <a:rPr lang="ru-RU" sz="4000" dirty="0" smtClean="0"/>
            </a:br>
            <a:r>
              <a:rPr lang="ru-RU" sz="4000" dirty="0" smtClean="0"/>
              <a:t>Не понял я: о чем тут речь?</a:t>
            </a:r>
            <a:br>
              <a:rPr lang="ru-RU" sz="4000" dirty="0" smtClean="0"/>
            </a:br>
            <a:r>
              <a:rPr lang="ru-RU" sz="4000" dirty="0" smtClean="0"/>
              <a:t>Ты снова должен приналечь.</a:t>
            </a:r>
            <a:br>
              <a:rPr lang="ru-RU" sz="4000" dirty="0" smtClean="0"/>
            </a:br>
            <a:r>
              <a:rPr lang="ru-RU" sz="4000" dirty="0" smtClean="0"/>
              <a:t>Труд переделай свой… Иначе…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280919" cy="4896544"/>
          </a:xfrm>
        </p:spPr>
        <p:txBody>
          <a:bodyPr/>
          <a:lstStyle/>
          <a:p>
            <a:pPr algn="l"/>
            <a:r>
              <a:rPr lang="ru-RU" sz="4000" dirty="0" smtClean="0"/>
              <a:t>- Нет, я не выполню задачи,-</a:t>
            </a:r>
            <a:br>
              <a:rPr lang="ru-RU" sz="4000" dirty="0" smtClean="0"/>
            </a:br>
            <a:r>
              <a:rPr lang="ru-RU" sz="4000" dirty="0" smtClean="0"/>
              <a:t>Евклид сказал-</a:t>
            </a:r>
            <a:br>
              <a:rPr lang="ru-RU" sz="4000" dirty="0" smtClean="0"/>
            </a:br>
            <a:r>
              <a:rPr lang="ru-RU" sz="4000" dirty="0" smtClean="0"/>
              <a:t>Ни я, ни Боги!</a:t>
            </a:r>
            <a:br>
              <a:rPr lang="ru-RU" sz="4000" dirty="0" smtClean="0"/>
            </a:br>
            <a:r>
              <a:rPr lang="ru-RU" sz="4000" dirty="0" smtClean="0"/>
              <a:t>В науке царской нет дороги!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К. Ефимовский</a:t>
            </a:r>
            <a:endParaRPr lang="ru-RU" sz="40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620688"/>
            <a:ext cx="5970494" cy="5184576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/>
              <a:t>Урок</a:t>
            </a:r>
          </a:p>
          <a:p>
            <a:pPr algn="l"/>
            <a:r>
              <a:rPr lang="ru-RU" sz="5400" dirty="0" smtClean="0"/>
              <a:t>Геометрия</a:t>
            </a:r>
          </a:p>
          <a:p>
            <a:pPr algn="l"/>
            <a:r>
              <a:rPr lang="ru-RU" sz="5400" dirty="0" smtClean="0"/>
              <a:t>Безделье</a:t>
            </a:r>
          </a:p>
          <a:p>
            <a:pPr algn="l"/>
            <a:r>
              <a:rPr lang="ru-RU" sz="5400" dirty="0" smtClean="0"/>
              <a:t>Знание</a:t>
            </a:r>
            <a:endParaRPr lang="ru-RU" sz="54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ачала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187624" y="692696"/>
            <a:ext cx="6696744" cy="5688632"/>
          </a:xfr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04664"/>
            <a:ext cx="7669404" cy="5038307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 всяком треугольнике большая сторона стягивает больший угол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/>
              <a:t>если в треугольнике два угла равны между собой, то будут равны и стороны, стягивающие равные углы.</a:t>
            </a:r>
          </a:p>
          <a:p>
            <a:endParaRPr lang="ru-RU" sz="3600" dirty="0" smtClean="0"/>
          </a:p>
          <a:p>
            <a:r>
              <a:rPr lang="ru-RU" sz="3600" dirty="0" smtClean="0"/>
              <a:t>Если две прямые пересекаются, то образуют углы через вершину, равные между собой.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172277" cy="2780929"/>
          </a:xfrm>
        </p:spPr>
        <p:txBody>
          <a:bodyPr/>
          <a:lstStyle/>
          <a:p>
            <a:pPr algn="l">
              <a:buNone/>
            </a:pP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Во всяком треугольнике большая сторона стягивает больший угол</a:t>
            </a:r>
            <a:br>
              <a:rPr lang="ru-RU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132856"/>
            <a:ext cx="7741412" cy="424847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если в треугольнике два угла равны между собой, то будут равны и стороны, стягивающие равные углы.</a:t>
            </a:r>
          </a:p>
          <a:p>
            <a:pPr algn="l"/>
            <a:endParaRPr lang="ru-RU" sz="3200" dirty="0" smtClean="0"/>
          </a:p>
          <a:p>
            <a:pPr algn="l"/>
            <a:r>
              <a:rPr lang="ru-RU" sz="3200" dirty="0" smtClean="0"/>
              <a:t>Если две прямые пересекаются, то образуют углы через вершину, равные между собой.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188640"/>
            <a:ext cx="7910264" cy="5326528"/>
          </a:xfrm>
        </p:spPr>
        <p:txBody>
          <a:bodyPr/>
          <a:lstStyle/>
          <a:p>
            <a:pPr algn="l"/>
            <a:r>
              <a:rPr lang="ru-RU" sz="4400" dirty="0" smtClean="0"/>
              <a:t>Во всяком треугольнике две стороны взятые вместе при всяком их выборе больше оставшейся</a:t>
            </a:r>
            <a:endParaRPr lang="ru-RU" sz="44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1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019434" y="1484784"/>
            <a:ext cx="3206231" cy="4824536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0"/>
            <a:ext cx="3346704" cy="5877272"/>
          </a:xfrm>
        </p:spPr>
        <p:txBody>
          <a:bodyPr>
            <a:normAutofit/>
          </a:bodyPr>
          <a:lstStyle/>
          <a:p>
            <a:r>
              <a:rPr lang="ru-RU" dirty="0" smtClean="0"/>
              <a:t>1случай</a:t>
            </a:r>
          </a:p>
          <a:p>
            <a:r>
              <a:rPr lang="ru-RU" dirty="0" smtClean="0"/>
              <a:t>АВ=ВС=10см, АС=25см</a:t>
            </a:r>
          </a:p>
          <a:p>
            <a:pPr>
              <a:buNone/>
            </a:pPr>
            <a:r>
              <a:rPr lang="ru-RU" dirty="0" smtClean="0"/>
              <a:t>АС</a:t>
            </a:r>
            <a:r>
              <a:rPr lang="en-US" dirty="0" smtClean="0"/>
              <a:t>&lt;</a:t>
            </a:r>
            <a:r>
              <a:rPr lang="ru-RU" dirty="0" smtClean="0"/>
              <a:t>АВ+ВС</a:t>
            </a:r>
          </a:p>
          <a:p>
            <a:pPr>
              <a:buNone/>
            </a:pPr>
            <a:r>
              <a:rPr lang="ru-RU" dirty="0" smtClean="0"/>
              <a:t>25</a:t>
            </a:r>
            <a:r>
              <a:rPr lang="en-US" dirty="0" smtClean="0"/>
              <a:t>&lt;</a:t>
            </a:r>
            <a:r>
              <a:rPr lang="ru-RU" dirty="0" smtClean="0"/>
              <a:t>10+10</a:t>
            </a:r>
          </a:p>
          <a:p>
            <a:pPr>
              <a:buNone/>
            </a:pPr>
            <a:r>
              <a:rPr lang="ru-RU" dirty="0" smtClean="0"/>
              <a:t>25</a:t>
            </a:r>
            <a:r>
              <a:rPr lang="en-US" dirty="0" smtClean="0"/>
              <a:t>&lt;20(</a:t>
            </a:r>
            <a:r>
              <a:rPr lang="ru-RU" dirty="0" smtClean="0"/>
              <a:t>неверно)=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ru-RU" dirty="0" err="1" smtClean="0"/>
              <a:t>треуг</a:t>
            </a:r>
            <a:r>
              <a:rPr lang="ru-RU" dirty="0" smtClean="0"/>
              <a:t>. Не сущ.</a:t>
            </a:r>
          </a:p>
          <a:p>
            <a:pPr>
              <a:buNone/>
            </a:pPr>
            <a:r>
              <a:rPr lang="ru-RU" dirty="0" smtClean="0"/>
              <a:t>2случай</a:t>
            </a:r>
          </a:p>
          <a:p>
            <a:r>
              <a:rPr lang="ru-RU" dirty="0" smtClean="0"/>
              <a:t>АВ=ВС=25см, АС=10см</a:t>
            </a:r>
          </a:p>
          <a:p>
            <a:pPr>
              <a:buNone/>
            </a:pPr>
            <a:r>
              <a:rPr lang="ru-RU" dirty="0" smtClean="0"/>
              <a:t>АС</a:t>
            </a:r>
            <a:r>
              <a:rPr lang="en-US" dirty="0" smtClean="0"/>
              <a:t>&lt;</a:t>
            </a:r>
            <a:r>
              <a:rPr lang="ru-RU" dirty="0" smtClean="0"/>
              <a:t>АВ+ВС</a:t>
            </a:r>
          </a:p>
          <a:p>
            <a:pPr>
              <a:buNone/>
            </a:pPr>
            <a:r>
              <a:rPr lang="ru-RU" dirty="0" smtClean="0"/>
              <a:t>10</a:t>
            </a:r>
            <a:r>
              <a:rPr lang="en-US" dirty="0" smtClean="0"/>
              <a:t>&lt;</a:t>
            </a:r>
            <a:r>
              <a:rPr lang="ru-RU" dirty="0" smtClean="0"/>
              <a:t>25+25</a:t>
            </a:r>
          </a:p>
          <a:p>
            <a:pPr>
              <a:buNone/>
            </a:pPr>
            <a:r>
              <a:rPr lang="ru-RU" dirty="0" smtClean="0"/>
              <a:t>10</a:t>
            </a:r>
            <a:r>
              <a:rPr lang="en-US" dirty="0" smtClean="0"/>
              <a:t>&lt;</a:t>
            </a:r>
            <a:r>
              <a:rPr lang="ru-RU" dirty="0" smtClean="0"/>
              <a:t>50</a:t>
            </a:r>
            <a:r>
              <a:rPr lang="en-US" dirty="0" smtClean="0"/>
              <a:t>(</a:t>
            </a:r>
            <a:r>
              <a:rPr lang="ru-RU" dirty="0" smtClean="0"/>
              <a:t>верно)=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ru-RU" dirty="0" err="1" smtClean="0"/>
              <a:t>треуг</a:t>
            </a:r>
            <a:r>
              <a:rPr lang="ru-RU" dirty="0" smtClean="0"/>
              <a:t>.  Существ.</a:t>
            </a:r>
          </a:p>
          <a:p>
            <a:pPr>
              <a:buNone/>
            </a:pPr>
            <a:r>
              <a:rPr lang="ru-RU" dirty="0" smtClean="0"/>
              <a:t>Ответ:АС=10см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09439" y="476673"/>
            <a:ext cx="14104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1" y="5301208"/>
            <a:ext cx="8640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5373216"/>
            <a:ext cx="1008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исунок2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23528" y="731838"/>
            <a:ext cx="3888432" cy="536145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5152" y="404664"/>
            <a:ext cx="3887288" cy="5616624"/>
          </a:xfrm>
        </p:spPr>
        <p:txBody>
          <a:bodyPr>
            <a:normAutofit/>
          </a:bodyPr>
          <a:lstStyle/>
          <a:p>
            <a:r>
              <a:rPr lang="ru-RU" dirty="0" smtClean="0"/>
              <a:t>1случай</a:t>
            </a:r>
          </a:p>
          <a:p>
            <a:r>
              <a:rPr lang="ru-RU" dirty="0" smtClean="0"/>
              <a:t>АВ=ВС=8см, АС=2см</a:t>
            </a:r>
          </a:p>
          <a:p>
            <a:pPr>
              <a:buNone/>
            </a:pPr>
            <a:r>
              <a:rPr lang="ru-RU" dirty="0" smtClean="0"/>
              <a:t>АС</a:t>
            </a:r>
            <a:r>
              <a:rPr lang="en-US" dirty="0" smtClean="0"/>
              <a:t>&lt;</a:t>
            </a:r>
            <a:r>
              <a:rPr lang="ru-RU" dirty="0" smtClean="0"/>
              <a:t>АВ+ВС </a:t>
            </a:r>
            <a:r>
              <a:rPr lang="en-US" dirty="0" smtClean="0"/>
              <a:t>AB&lt;AC+BC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en-US" dirty="0" smtClean="0"/>
              <a:t>&lt;</a:t>
            </a:r>
            <a:r>
              <a:rPr lang="ru-RU" dirty="0" smtClean="0"/>
              <a:t>8+8</a:t>
            </a:r>
            <a:r>
              <a:rPr lang="en-US" smtClean="0"/>
              <a:t>     8&lt;2+8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en-US" dirty="0" smtClean="0"/>
              <a:t>&lt;</a:t>
            </a:r>
            <a:r>
              <a:rPr lang="ru-RU" dirty="0" smtClean="0"/>
              <a:t>16</a:t>
            </a:r>
            <a:r>
              <a:rPr lang="en-US" dirty="0" smtClean="0"/>
              <a:t>(</a:t>
            </a:r>
            <a:r>
              <a:rPr lang="ru-RU" dirty="0" smtClean="0"/>
              <a:t>верно) =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ru-RU" dirty="0" err="1" smtClean="0"/>
              <a:t>треуг</a:t>
            </a:r>
            <a:r>
              <a:rPr lang="ru-RU" dirty="0" smtClean="0"/>
              <a:t>.  сущ.</a:t>
            </a:r>
          </a:p>
          <a:p>
            <a:pPr>
              <a:buNone/>
            </a:pPr>
            <a:r>
              <a:rPr lang="ru-RU" dirty="0" smtClean="0"/>
              <a:t>2случай</a:t>
            </a:r>
          </a:p>
          <a:p>
            <a:r>
              <a:rPr lang="ru-RU" dirty="0" smtClean="0"/>
              <a:t>АВ=ВС=2см, АС=8см</a:t>
            </a:r>
          </a:p>
          <a:p>
            <a:pPr>
              <a:buNone/>
            </a:pPr>
            <a:r>
              <a:rPr lang="ru-RU" dirty="0" smtClean="0"/>
              <a:t>АС</a:t>
            </a:r>
            <a:r>
              <a:rPr lang="en-US" dirty="0" smtClean="0"/>
              <a:t>&lt;</a:t>
            </a:r>
            <a:r>
              <a:rPr lang="ru-RU" dirty="0" smtClean="0"/>
              <a:t>АВ+ВС</a:t>
            </a:r>
          </a:p>
          <a:p>
            <a:pPr>
              <a:buNone/>
            </a:pPr>
            <a:r>
              <a:rPr lang="ru-RU" dirty="0" smtClean="0"/>
              <a:t>8</a:t>
            </a:r>
            <a:r>
              <a:rPr lang="en-US" dirty="0" smtClean="0"/>
              <a:t>&lt;</a:t>
            </a:r>
            <a:r>
              <a:rPr lang="ru-RU" dirty="0" smtClean="0"/>
              <a:t>2+2</a:t>
            </a:r>
          </a:p>
          <a:p>
            <a:pPr>
              <a:buNone/>
            </a:pPr>
            <a:r>
              <a:rPr lang="ru-RU" dirty="0" smtClean="0"/>
              <a:t>8</a:t>
            </a:r>
            <a:r>
              <a:rPr lang="en-US" dirty="0" smtClean="0"/>
              <a:t>&lt;</a:t>
            </a:r>
            <a:r>
              <a:rPr lang="ru-RU" dirty="0" smtClean="0"/>
              <a:t>4</a:t>
            </a:r>
            <a:r>
              <a:rPr lang="en-US" dirty="0" smtClean="0"/>
              <a:t>(</a:t>
            </a:r>
            <a:r>
              <a:rPr lang="ru-RU" dirty="0" smtClean="0"/>
              <a:t>неверно)=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ru-RU" dirty="0" err="1" smtClean="0"/>
              <a:t>треуг</a:t>
            </a:r>
            <a:r>
              <a:rPr lang="ru-RU" dirty="0" smtClean="0"/>
              <a:t>.   Не Существ.</a:t>
            </a:r>
          </a:p>
          <a:p>
            <a:pPr>
              <a:buNone/>
            </a:pPr>
            <a:r>
              <a:rPr lang="ru-RU" dirty="0" smtClean="0"/>
              <a:t>Ответ:АС=2см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530224"/>
            <a:ext cx="8275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1763688" y="124629"/>
            <a:ext cx="15121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B4DCFA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54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rgbClr val="B4DCFA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3" y="5517232"/>
            <a:ext cx="9361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4805"/>
            <a:ext cx="8856984" cy="665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9949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404664"/>
            <a:ext cx="7766248" cy="5110504"/>
          </a:xfrm>
        </p:spPr>
        <p:txBody>
          <a:bodyPr/>
          <a:lstStyle/>
          <a:p>
            <a:r>
              <a:rPr lang="ru-RU" sz="6000" dirty="0" smtClean="0"/>
              <a:t>Какое  соотношение между сторонами треугольника вы  узнали?</a:t>
            </a:r>
            <a:endParaRPr lang="ru-RU" sz="60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1124744"/>
            <a:ext cx="6624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Существует ли треугольник со сторонами 1, 3 и 5 ?</a:t>
            </a:r>
            <a:endParaRPr lang="ru-RU" sz="44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332656"/>
            <a:ext cx="7838256" cy="5182512"/>
          </a:xfrm>
        </p:spPr>
        <p:txBody>
          <a:bodyPr/>
          <a:lstStyle/>
          <a:p>
            <a:r>
              <a:rPr lang="ru-RU" dirty="0" smtClean="0"/>
              <a:t>Может ли сторона треугольника быть равна  сумме двух других сторон?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548680"/>
            <a:ext cx="7334200" cy="496648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Классная работа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Неравенство треугольника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268760"/>
            <a:ext cx="69847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Приведите пример равнобедренного треугольника, который существует.</a:t>
            </a:r>
            <a:endParaRPr lang="ru-RU" sz="44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188640"/>
            <a:ext cx="7478216" cy="5326528"/>
          </a:xfrm>
        </p:spPr>
        <p:txBody>
          <a:bodyPr/>
          <a:lstStyle/>
          <a:p>
            <a:r>
              <a:rPr lang="ru-RU" dirty="0" smtClean="0"/>
              <a:t>Верно ли утверждение: если в треугольнике есть  сторона меньшая суммы двух других, то треугольник существует?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388301" cy="2232248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3140968"/>
            <a:ext cx="7525388" cy="2302003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П. 33(знать  формулировку теоремы), №№249,250(в)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евклид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3384375" cy="3528392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3995936" y="731520"/>
            <a:ext cx="4824536" cy="5793824"/>
          </a:xfrm>
        </p:spPr>
        <p:txBody>
          <a:bodyPr/>
          <a:lstStyle/>
          <a:p>
            <a:r>
              <a:rPr lang="ru-RU" dirty="0" smtClean="0"/>
              <a:t>Как сила разума Евклида велика.</a:t>
            </a:r>
          </a:p>
          <a:p>
            <a:r>
              <a:rPr lang="ru-RU" dirty="0" smtClean="0"/>
              <a:t>Он выстроить сумел такое зданье,</a:t>
            </a:r>
          </a:p>
          <a:p>
            <a:r>
              <a:rPr lang="ru-RU" dirty="0" smtClean="0"/>
              <a:t>Что люди позабыли на века</a:t>
            </a:r>
          </a:p>
          <a:p>
            <a:r>
              <a:rPr lang="ru-RU" dirty="0" smtClean="0"/>
              <a:t>Что все творение сознанья.</a:t>
            </a:r>
          </a:p>
          <a:p>
            <a:r>
              <a:rPr lang="ru-RU" dirty="0" smtClean="0"/>
              <a:t>Нам кажется, прямые и кривые,</a:t>
            </a:r>
          </a:p>
          <a:p>
            <a:r>
              <a:rPr lang="ru-RU" dirty="0" smtClean="0"/>
              <a:t> И треугольники </a:t>
            </a:r>
          </a:p>
          <a:p>
            <a:r>
              <a:rPr lang="ru-RU" dirty="0" smtClean="0"/>
              <a:t>На самом деле есть.</a:t>
            </a:r>
          </a:p>
          <a:p>
            <a:r>
              <a:rPr lang="ru-RU" dirty="0" smtClean="0"/>
              <a:t>В природе существуют, как живые.</a:t>
            </a:r>
          </a:p>
          <a:p>
            <a:r>
              <a:rPr lang="ru-RU" dirty="0" smtClean="0"/>
              <a:t>Все это делает науке греков честь!</a:t>
            </a:r>
          </a:p>
          <a:p>
            <a:pPr>
              <a:buNone/>
            </a:pPr>
            <a:r>
              <a:rPr lang="ru-RU" dirty="0" smtClean="0"/>
              <a:t>К. </a:t>
            </a:r>
            <a:r>
              <a:rPr lang="ru-RU" smtClean="0"/>
              <a:t>Ефимовский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476672"/>
            <a:ext cx="7838256" cy="5038496"/>
          </a:xfrm>
        </p:spPr>
        <p:txBody>
          <a:bodyPr/>
          <a:lstStyle/>
          <a:p>
            <a:pPr algn="l"/>
            <a:r>
              <a:rPr lang="ru-RU" dirty="0" smtClean="0"/>
              <a:t>Я узнал…</a:t>
            </a:r>
            <a:br>
              <a:rPr lang="ru-RU" dirty="0" smtClean="0"/>
            </a:br>
            <a:r>
              <a:rPr lang="ru-RU" dirty="0" smtClean="0"/>
              <a:t>Я понял, почему…</a:t>
            </a:r>
            <a:br>
              <a:rPr lang="ru-RU" dirty="0" smtClean="0"/>
            </a:br>
            <a:r>
              <a:rPr lang="ru-RU" dirty="0" smtClean="0"/>
              <a:t>Мне понравилось…</a:t>
            </a:r>
            <a:br>
              <a:rPr lang="ru-RU" dirty="0" smtClean="0"/>
            </a:br>
            <a:r>
              <a:rPr lang="ru-RU" dirty="0" smtClean="0"/>
              <a:t>Мне было  трудно…</a:t>
            </a:r>
            <a:br>
              <a:rPr lang="ru-RU" dirty="0" smtClean="0"/>
            </a:br>
            <a:r>
              <a:rPr lang="ru-RU" dirty="0" smtClean="0"/>
              <a:t>Мне было неинтересно…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404664"/>
            <a:ext cx="7910264" cy="5110504"/>
          </a:xfrm>
        </p:spPr>
        <p:txBody>
          <a:bodyPr/>
          <a:lstStyle/>
          <a:p>
            <a:pPr algn="l"/>
            <a:r>
              <a:rPr lang="ru-RU" sz="3600" dirty="0" smtClean="0"/>
              <a:t>Все, что люди раньше знали,</a:t>
            </a:r>
            <a:br>
              <a:rPr lang="ru-RU" sz="3600" dirty="0" smtClean="0"/>
            </a:br>
            <a:r>
              <a:rPr lang="ru-RU" sz="3600" dirty="0" smtClean="0"/>
              <a:t>Он собрал в своих </a:t>
            </a:r>
            <a:r>
              <a:rPr lang="en-US" sz="3600" dirty="0" smtClean="0"/>
              <a:t>‘’</a:t>
            </a:r>
            <a:r>
              <a:rPr lang="ru-RU" sz="3600" dirty="0" smtClean="0"/>
              <a:t>Началах</a:t>
            </a:r>
            <a:r>
              <a:rPr lang="en-US" sz="3600" dirty="0" smtClean="0"/>
              <a:t>’’</a:t>
            </a:r>
            <a:r>
              <a:rPr lang="ru-RU" sz="3600" dirty="0" smtClean="0"/>
              <a:t>.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Было их 13 книг, </a:t>
            </a:r>
            <a:br>
              <a:rPr lang="ru-RU" sz="3600" dirty="0" smtClean="0"/>
            </a:br>
            <a:r>
              <a:rPr lang="ru-RU" sz="3600" dirty="0" smtClean="0"/>
              <a:t>Написал  их все …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евклид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99593" y="692696"/>
            <a:ext cx="3600400" cy="5688632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Евклид(3 в. До н.э.)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3902176"/>
          </a:xfrm>
        </p:spPr>
        <p:txBody>
          <a:bodyPr>
            <a:normAutofit/>
          </a:bodyPr>
          <a:lstStyle/>
          <a:p>
            <a:r>
              <a:rPr lang="ru-RU" dirty="0" smtClean="0"/>
              <a:t>Величайшая заслуга Евклида в том, что он подвел итог построению геометрии. В  </a:t>
            </a:r>
            <a:r>
              <a:rPr lang="en-US" dirty="0" smtClean="0"/>
              <a:t>‘’</a:t>
            </a:r>
            <a:r>
              <a:rPr lang="ru-RU" dirty="0" smtClean="0"/>
              <a:t>Началах</a:t>
            </a:r>
            <a:r>
              <a:rPr lang="en-US" dirty="0" smtClean="0"/>
              <a:t>’’</a:t>
            </a:r>
            <a:r>
              <a:rPr lang="ru-RU" dirty="0" smtClean="0"/>
              <a:t> были систематизированы известные к тому времени геом. сведения , геометрия впервые предстала как математическая наука.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400800" cy="5760640"/>
          </a:xfrm>
        </p:spPr>
        <p:txBody>
          <a:bodyPr>
            <a:normAutofit/>
          </a:bodyPr>
          <a:lstStyle/>
          <a:p>
            <a:r>
              <a:rPr lang="ru-RU" dirty="0" smtClean="0"/>
              <a:t>Верно ли, что …</a:t>
            </a:r>
          </a:p>
          <a:p>
            <a:r>
              <a:rPr lang="ru-RU" dirty="0" smtClean="0"/>
              <a:t>В треугольнике со сторонами  7, 3 и 8 наибольший угол лежит против стороны 8 см</a:t>
            </a:r>
          </a:p>
          <a:p>
            <a:r>
              <a:rPr lang="ru-RU" dirty="0" smtClean="0"/>
              <a:t>Внешний угол треугольника называется угол, вертикальный с углом треугольника</a:t>
            </a:r>
          </a:p>
          <a:p>
            <a:r>
              <a:rPr lang="ru-RU" dirty="0" smtClean="0"/>
              <a:t>Треугольник с углами 40°, 100° и 40° будет</a:t>
            </a:r>
          </a:p>
          <a:p>
            <a:r>
              <a:rPr lang="ru-RU" dirty="0" smtClean="0"/>
              <a:t> равнобедренным</a:t>
            </a:r>
          </a:p>
          <a:p>
            <a:r>
              <a:rPr lang="ru-RU" dirty="0" smtClean="0"/>
              <a:t>В тупоугольном треугольнике все углы тупые</a:t>
            </a:r>
          </a:p>
          <a:p>
            <a:r>
              <a:rPr lang="ru-RU" dirty="0" smtClean="0"/>
              <a:t>Существует треугольник, в котором медиана является и биссектрисой и высотой</a:t>
            </a:r>
          </a:p>
          <a:p>
            <a:r>
              <a:rPr lang="ru-RU" dirty="0" smtClean="0"/>
              <a:t>Треугольника с углами, равными 60°, 40° и 90° не существует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8008813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260648"/>
            <a:ext cx="7190184" cy="6120680"/>
          </a:xfrm>
        </p:spPr>
        <p:txBody>
          <a:bodyPr/>
          <a:lstStyle/>
          <a:p>
            <a:pPr algn="l">
              <a:buNone/>
            </a:pPr>
            <a:r>
              <a:rPr lang="ru-RU" dirty="0" smtClean="0"/>
              <a:t>1) Постройте треугольник, со сторонами равными </a:t>
            </a:r>
            <a:br>
              <a:rPr lang="ru-RU" dirty="0" smtClean="0"/>
            </a:br>
            <a:r>
              <a:rPr lang="ru-RU" dirty="0" smtClean="0"/>
              <a:t> 5см, 7см и 3см </a:t>
            </a:r>
            <a:br>
              <a:rPr lang="ru-RU" dirty="0" smtClean="0"/>
            </a:br>
            <a:r>
              <a:rPr lang="ru-RU" dirty="0" smtClean="0"/>
              <a:t>2) постройте треугольник, со сторонами равными  </a:t>
            </a:r>
            <a:br>
              <a:rPr lang="ru-RU" dirty="0" smtClean="0"/>
            </a:br>
            <a:r>
              <a:rPr lang="ru-RU" dirty="0" smtClean="0"/>
              <a:t>5 см,3 см и 1 см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332656"/>
            <a:ext cx="7165348" cy="5110315"/>
          </a:xfrm>
        </p:spPr>
        <p:txBody>
          <a:bodyPr/>
          <a:lstStyle/>
          <a:p>
            <a:pPr marL="457200" indent="-457200"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7+3</a:t>
            </a:r>
          </a:p>
          <a:p>
            <a:pPr marL="457200" indent="-457200"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5+3</a:t>
            </a:r>
          </a:p>
          <a:p>
            <a:pPr marL="457200" indent="-457200"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7+5</a:t>
            </a:r>
          </a:p>
          <a:p>
            <a:pPr marL="457200" indent="-457200" algn="l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5+3</a:t>
            </a:r>
          </a:p>
          <a:p>
            <a:pPr marL="457200" indent="-457200"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5+1</a:t>
            </a:r>
          </a:p>
          <a:p>
            <a:pPr marL="457200" indent="-457200"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1+3  </a:t>
            </a:r>
          </a:p>
          <a:p>
            <a:pPr marL="457200" indent="-457200" algn="l"/>
            <a:endParaRPr lang="ru-RU" dirty="0" smtClean="0"/>
          </a:p>
          <a:p>
            <a:pPr marL="457200" indent="-457200" algn="l"/>
            <a:endParaRPr lang="ru-RU" dirty="0" smtClean="0"/>
          </a:p>
          <a:p>
            <a:pPr marL="457200" indent="-457200" algn="l"/>
            <a:endParaRPr lang="ru-RU" dirty="0" smtClean="0"/>
          </a:p>
          <a:p>
            <a:pPr marL="457200" indent="-457200" algn="l"/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1143000" y="731520"/>
          <a:ext cx="6400800" cy="4929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605966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1450</TotalTime>
  <Words>634</Words>
  <Application>Microsoft Office PowerPoint</Application>
  <PresentationFormat>Экран (4:3)</PresentationFormat>
  <Paragraphs>129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Воздушный поток</vt:lpstr>
      <vt:lpstr>Презентация PowerPoint</vt:lpstr>
      <vt:lpstr>Презентация PowerPoint</vt:lpstr>
      <vt:lpstr> Классная работа  Неравенство треугольника</vt:lpstr>
      <vt:lpstr>Все, что люди раньше знали, Он собрал в своих ‘’Началах’’. Было их 13 книг,  Написал  их все … </vt:lpstr>
      <vt:lpstr>Презентация PowerPoint</vt:lpstr>
      <vt:lpstr>Презентация PowerPoint</vt:lpstr>
      <vt:lpstr>1) Постройте треугольник, со сторонами равными   5см, 7см и 3см  2) постройте треугольник, со сторонами равными   5 см,3 см и 1 см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Одна из легенд рассказывает, что царь Птолемей решил изучить геометрию. Но оказалось, что сделать это не так-то просто. Не привыкший встречать затруднения, царь вызвал Евклида и спросил, нет ли какого-то особого, доступного лишь правителям способа усвоить эту науку. На что Евклид ему ответил ….</vt:lpstr>
      <vt:lpstr>Презентация PowerPoint</vt:lpstr>
      <vt:lpstr>Евклид  отдал на царский суд ‘’Начала’’ – свой великий труд. Пытался царь читать ‘’Начала’’ То с середины, то с начала. Но лишь запутался в конец.  В душе царя кипит обида Владыку труд ученый злит: ‘’Мир славит мудреца Евклида!  Царь геометрии Евклид!  А мне наука неподвластна?’’  </vt:lpstr>
      <vt:lpstr> - Евклид! Письмо твое не ясно! Не понял я: о чем тут речь? Ты снова должен приналечь. Труд переделай свой… Иначе… </vt:lpstr>
      <vt:lpstr>- Нет, я не выполню задачи,- Евклид сказал- Ни я, ни Боги! В науке царской нет дороги!   К. Ефимовский</vt:lpstr>
      <vt:lpstr>Презентация PowerPoint</vt:lpstr>
      <vt:lpstr>Презентация PowerPoint</vt:lpstr>
      <vt:lpstr>Во всяком треугольнике большая сторона стягивает больший угол    </vt:lpstr>
      <vt:lpstr>Во всяком треугольнике две стороны взятые вместе при всяком их выборе больше оставшейся</vt:lpstr>
      <vt:lpstr>Презентация PowerPoint</vt:lpstr>
      <vt:lpstr>Презентация PowerPoint</vt:lpstr>
      <vt:lpstr>Презентация PowerPoint</vt:lpstr>
      <vt:lpstr>Какое  соотношение между сторонами треугольника вы  узнали?</vt:lpstr>
      <vt:lpstr>Презентация PowerPoint</vt:lpstr>
      <vt:lpstr>Может ли сторона треугольника быть равна  сумме двух других сторон?</vt:lpstr>
      <vt:lpstr>Презентация PowerPoint</vt:lpstr>
      <vt:lpstr>Верно ли утверждение: если в треугольнике есть  сторона меньшая суммы двух других, то треугольник существует?</vt:lpstr>
      <vt:lpstr>Домашнее задание</vt:lpstr>
      <vt:lpstr>Презентация PowerPoint</vt:lpstr>
      <vt:lpstr>Я узнал… Я понял, почему… Мне понравилось… Мне было  трудно… Мне было неинтересно…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Info-5</cp:lastModifiedBy>
  <cp:revision>161</cp:revision>
  <dcterms:created xsi:type="dcterms:W3CDTF">2013-12-16T17:43:31Z</dcterms:created>
  <dcterms:modified xsi:type="dcterms:W3CDTF">2023-03-03T03:43:40Z</dcterms:modified>
</cp:coreProperties>
</file>