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3" r:id="rId4"/>
    <p:sldId id="274" r:id="rId5"/>
    <p:sldId id="270" r:id="rId6"/>
    <p:sldId id="258" r:id="rId7"/>
    <p:sldId id="264" r:id="rId8"/>
    <p:sldId id="268" r:id="rId9"/>
    <p:sldId id="259" r:id="rId10"/>
    <p:sldId id="260" r:id="rId11"/>
    <p:sldId id="271" r:id="rId12"/>
    <p:sldId id="262" r:id="rId13"/>
    <p:sldId id="261" r:id="rId14"/>
    <p:sldId id="272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06BA"/>
    <a:srgbClr val="006600"/>
    <a:srgbClr val="6002BE"/>
    <a:srgbClr val="FFE07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8.6493487207514638E-2"/>
          <c:y val="0.14989148705098204"/>
          <c:w val="0.90108413531641851"/>
          <c:h val="0.82192413448319113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Лист1!$A$2:$A$7</c:f>
              <c:strCache>
                <c:ptCount val="6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сентябрь</c:v>
                </c:pt>
                <c:pt idx="5">
                  <c:v>октябрь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1.5</c:v>
                </c:pt>
                <c:pt idx="1">
                  <c:v>9.7000000000000011</c:v>
                </c:pt>
                <c:pt idx="2">
                  <c:v>12.1</c:v>
                </c:pt>
                <c:pt idx="3">
                  <c:v>10</c:v>
                </c:pt>
                <c:pt idx="4">
                  <c:v>3</c:v>
                </c:pt>
                <c:pt idx="5">
                  <c:v>-13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8AD-41F3-BBB6-078BA54A10B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Лист1!$A$2:$A$7</c:f>
              <c:strCache>
                <c:ptCount val="6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сентябрь</c:v>
                </c:pt>
                <c:pt idx="5">
                  <c:v>октябрь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-0.5</c:v>
                </c:pt>
                <c:pt idx="1">
                  <c:v>7</c:v>
                </c:pt>
                <c:pt idx="2">
                  <c:v>12</c:v>
                </c:pt>
                <c:pt idx="3">
                  <c:v>7.5</c:v>
                </c:pt>
                <c:pt idx="4">
                  <c:v>-3.5</c:v>
                </c:pt>
                <c:pt idx="5">
                  <c:v>-11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8AD-41F3-BBB6-078BA54A10B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2019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Лист1!$A$2:$A$7</c:f>
              <c:strCache>
                <c:ptCount val="6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сентябрь</c:v>
                </c:pt>
                <c:pt idx="5">
                  <c:v>октябрь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0.5</c:v>
                </c:pt>
                <c:pt idx="1">
                  <c:v>11</c:v>
                </c:pt>
                <c:pt idx="2">
                  <c:v>11.5</c:v>
                </c:pt>
                <c:pt idx="3">
                  <c:v>10.5</c:v>
                </c:pt>
                <c:pt idx="4">
                  <c:v>1</c:v>
                </c:pt>
                <c:pt idx="5">
                  <c:v>-8.5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8AD-41F3-BBB6-078BA54A10B9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2020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Лист1!$A$2:$A$7</c:f>
              <c:strCache>
                <c:ptCount val="6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сентябрь</c:v>
                </c:pt>
                <c:pt idx="5">
                  <c:v>октябрь</c:v>
                </c:pt>
              </c:strCache>
            </c:str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4.5</c:v>
                </c:pt>
                <c:pt idx="1">
                  <c:v>10.5</c:v>
                </c:pt>
                <c:pt idx="2">
                  <c:v>17</c:v>
                </c:pt>
                <c:pt idx="3">
                  <c:v>10.5</c:v>
                </c:pt>
                <c:pt idx="4">
                  <c:v>3</c:v>
                </c:pt>
                <c:pt idx="5">
                  <c:v>-15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8AD-41F3-BBB6-078BA54A10B9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2021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Лист1!$A$2:$A$7</c:f>
              <c:strCache>
                <c:ptCount val="6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сентябрь</c:v>
                </c:pt>
                <c:pt idx="5">
                  <c:v>октябрь</c:v>
                </c:pt>
              </c:strCache>
            </c:strRef>
          </c:cat>
          <c:val>
            <c:numRef>
              <c:f>Лист1!$F$2:$F$7</c:f>
              <c:numCache>
                <c:formatCode>General</c:formatCode>
                <c:ptCount val="6"/>
                <c:pt idx="0">
                  <c:v>3.5</c:v>
                </c:pt>
                <c:pt idx="1">
                  <c:v>12</c:v>
                </c:pt>
                <c:pt idx="2">
                  <c:v>14</c:v>
                </c:pt>
                <c:pt idx="3">
                  <c:v>8</c:v>
                </c:pt>
                <c:pt idx="4">
                  <c:v>1</c:v>
                </c:pt>
                <c:pt idx="5">
                  <c:v>-7.5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8AD-41F3-BBB6-078BA54A10B9}"/>
            </c:ext>
          </c:extLst>
        </c:ser>
        <c:marker val="1"/>
        <c:axId val="33891456"/>
        <c:axId val="33892992"/>
      </c:lineChart>
      <c:catAx>
        <c:axId val="3389145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3892992"/>
        <c:crosses val="autoZero"/>
        <c:auto val="1"/>
        <c:lblAlgn val="ctr"/>
        <c:lblOffset val="100"/>
      </c:catAx>
      <c:valAx>
        <c:axId val="3389299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3891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671279655548291"/>
          <c:y val="0.90761693526207776"/>
          <c:w val="0.5689436762942337"/>
          <c:h val="6.3102108195934078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cat>
            <c:strRef>
              <c:f>Лист1!$A$2:$A$7</c:f>
              <c:strCache>
                <c:ptCount val="6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сентябрь</c:v>
                </c:pt>
                <c:pt idx="5">
                  <c:v>октябрь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1.5</c:v>
                </c:pt>
                <c:pt idx="1">
                  <c:v>9.7000000000000011</c:v>
                </c:pt>
                <c:pt idx="2">
                  <c:v>12.1</c:v>
                </c:pt>
                <c:pt idx="3">
                  <c:v>10</c:v>
                </c:pt>
                <c:pt idx="4">
                  <c:v>3</c:v>
                </c:pt>
                <c:pt idx="5">
                  <c:v>-13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892-48A4-8EF4-E70A23F3E73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cat>
            <c:strRef>
              <c:f>Лист1!$A$2:$A$7</c:f>
              <c:strCache>
                <c:ptCount val="6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сентябрь</c:v>
                </c:pt>
                <c:pt idx="5">
                  <c:v>октябрь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-0.5</c:v>
                </c:pt>
                <c:pt idx="1">
                  <c:v>7</c:v>
                </c:pt>
                <c:pt idx="2">
                  <c:v>12</c:v>
                </c:pt>
                <c:pt idx="3">
                  <c:v>7.5</c:v>
                </c:pt>
                <c:pt idx="4">
                  <c:v>-3.5</c:v>
                </c:pt>
                <c:pt idx="5">
                  <c:v>-11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892-48A4-8EF4-E70A23F3E73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2019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cat>
            <c:strRef>
              <c:f>Лист1!$A$2:$A$7</c:f>
              <c:strCache>
                <c:ptCount val="6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сентябрь</c:v>
                </c:pt>
                <c:pt idx="5">
                  <c:v>октябрь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0.5</c:v>
                </c:pt>
                <c:pt idx="1">
                  <c:v>11</c:v>
                </c:pt>
                <c:pt idx="2">
                  <c:v>11.5</c:v>
                </c:pt>
                <c:pt idx="3">
                  <c:v>10.5</c:v>
                </c:pt>
                <c:pt idx="4">
                  <c:v>1</c:v>
                </c:pt>
                <c:pt idx="5">
                  <c:v>-8.5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892-48A4-8EF4-E70A23F3E73D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2020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cat>
            <c:strRef>
              <c:f>Лист1!$A$2:$A$7</c:f>
              <c:strCache>
                <c:ptCount val="6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сентябрь</c:v>
                </c:pt>
                <c:pt idx="5">
                  <c:v>октябрь</c:v>
                </c:pt>
              </c:strCache>
            </c:str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4.5</c:v>
                </c:pt>
                <c:pt idx="1">
                  <c:v>10.5</c:v>
                </c:pt>
                <c:pt idx="2">
                  <c:v>17</c:v>
                </c:pt>
                <c:pt idx="3">
                  <c:v>10.5</c:v>
                </c:pt>
                <c:pt idx="4">
                  <c:v>3</c:v>
                </c:pt>
                <c:pt idx="5">
                  <c:v>-15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892-48A4-8EF4-E70A23F3E73D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2021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cat>
            <c:strRef>
              <c:f>Лист1!$A$2:$A$7</c:f>
              <c:strCache>
                <c:ptCount val="6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сентябрь</c:v>
                </c:pt>
                <c:pt idx="5">
                  <c:v>октябрь</c:v>
                </c:pt>
              </c:strCache>
            </c:strRef>
          </c:cat>
          <c:val>
            <c:numRef>
              <c:f>Лист1!$F$2:$F$7</c:f>
              <c:numCache>
                <c:formatCode>General</c:formatCode>
                <c:ptCount val="6"/>
                <c:pt idx="0">
                  <c:v>3.5</c:v>
                </c:pt>
                <c:pt idx="1">
                  <c:v>12</c:v>
                </c:pt>
                <c:pt idx="2">
                  <c:v>14</c:v>
                </c:pt>
                <c:pt idx="3">
                  <c:v>8</c:v>
                </c:pt>
                <c:pt idx="4">
                  <c:v>1</c:v>
                </c:pt>
                <c:pt idx="5">
                  <c:v>-7.5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892-48A4-8EF4-E70A23F3E73D}"/>
            </c:ext>
          </c:extLst>
        </c:ser>
        <c:gapWidth val="100"/>
        <c:overlap val="-24"/>
        <c:axId val="34706944"/>
        <c:axId val="34708480"/>
      </c:barChart>
      <c:catAx>
        <c:axId val="3470694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4708480"/>
        <c:crosses val="autoZero"/>
        <c:auto val="1"/>
        <c:lblAlgn val="ctr"/>
        <c:lblOffset val="100"/>
      </c:catAx>
      <c:valAx>
        <c:axId val="3470848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4706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solidFill>
      <a:schemeClr val="bg1"/>
    </a:solidFill>
    <a:ln w="9525" cap="flat" cmpd="sng" algn="ctr">
      <a:solidFill>
        <a:schemeClr val="tx2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b="1"/>
              <a:t>максимальные температуры</a:t>
            </a:r>
          </a:p>
        </c:rich>
      </c:tx>
      <c:layout/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dPt>
            <c:idx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160-4C43-AAA3-A8A0C92FD18E}"/>
              </c:ext>
            </c:extLst>
          </c:dPt>
          <c:dPt>
            <c:idx val="1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160-4C43-AAA3-A8A0C92FD18E}"/>
              </c:ext>
            </c:extLst>
          </c:dPt>
          <c:dPt>
            <c:idx val="2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160-4C43-AAA3-A8A0C92FD18E}"/>
              </c:ext>
            </c:extLst>
          </c:dPt>
          <c:dPt>
            <c:idx val="3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160-4C43-AAA3-A8A0C92FD18E}"/>
              </c:ext>
            </c:extLst>
          </c:dPt>
          <c:dPt>
            <c:idx val="4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7160-4C43-AAA3-A8A0C92FD18E}"/>
              </c:ext>
            </c:extLst>
          </c:dPt>
          <c:dPt>
            <c:idx val="5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7160-4C43-AAA3-A8A0C92FD18E}"/>
              </c:ext>
            </c:extLst>
          </c:dPt>
          <c:dLbls>
            <c:dLbl>
              <c:idx val="5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сентябрь</c:v>
                </c:pt>
                <c:pt idx="5">
                  <c:v>октябрь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7</c:v>
                </c:pt>
                <c:pt idx="1">
                  <c:v>20</c:v>
                </c:pt>
                <c:pt idx="2">
                  <c:v>24</c:v>
                </c:pt>
                <c:pt idx="3">
                  <c:v>19</c:v>
                </c:pt>
                <c:pt idx="4">
                  <c:v>9</c:v>
                </c:pt>
                <c:pt idx="5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C37-4BB1-BFB0-FC3F1D376A5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dPt>
            <c:idx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7160-4C43-AAA3-A8A0C92FD18E}"/>
              </c:ext>
            </c:extLst>
          </c:dPt>
          <c:dPt>
            <c:idx val="1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7160-4C43-AAA3-A8A0C92FD18E}"/>
              </c:ext>
            </c:extLst>
          </c:dPt>
          <c:dPt>
            <c:idx val="2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7160-4C43-AAA3-A8A0C92FD18E}"/>
              </c:ext>
            </c:extLst>
          </c:dPt>
          <c:dPt>
            <c:idx val="3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7160-4C43-AAA3-A8A0C92FD18E}"/>
              </c:ext>
            </c:extLst>
          </c:dPt>
          <c:dPt>
            <c:idx val="4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7160-4C43-AAA3-A8A0C92FD18E}"/>
              </c:ext>
            </c:extLst>
          </c:dPt>
          <c:dPt>
            <c:idx val="5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7160-4C43-AAA3-A8A0C92FD18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сентябрь</c:v>
                </c:pt>
                <c:pt idx="5">
                  <c:v>октябрь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9</c:v>
                </c:pt>
                <c:pt idx="1">
                  <c:v>12</c:v>
                </c:pt>
                <c:pt idx="2">
                  <c:v>22</c:v>
                </c:pt>
                <c:pt idx="3">
                  <c:v>13</c:v>
                </c:pt>
                <c:pt idx="4">
                  <c:v>8</c:v>
                </c:pt>
                <c:pt idx="5">
                  <c:v>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C37-4BB1-BFB0-FC3F1D376A5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2019</c:v>
                </c:pt>
              </c:strCache>
            </c:strRef>
          </c:tx>
          <c:dPt>
            <c:idx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7160-4C43-AAA3-A8A0C92FD18E}"/>
              </c:ext>
            </c:extLst>
          </c:dPt>
          <c:dPt>
            <c:idx val="1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B-7160-4C43-AAA3-A8A0C92FD18E}"/>
              </c:ext>
            </c:extLst>
          </c:dPt>
          <c:dPt>
            <c:idx val="2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D-7160-4C43-AAA3-A8A0C92FD18E}"/>
              </c:ext>
            </c:extLst>
          </c:dPt>
          <c:dPt>
            <c:idx val="3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F-7160-4C43-AAA3-A8A0C92FD18E}"/>
              </c:ext>
            </c:extLst>
          </c:dPt>
          <c:dPt>
            <c:idx val="4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1-7160-4C43-AAA3-A8A0C92FD18E}"/>
              </c:ext>
            </c:extLst>
          </c:dPt>
          <c:dPt>
            <c:idx val="5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3-7160-4C43-AAA3-A8A0C92FD18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сентябрь</c:v>
                </c:pt>
                <c:pt idx="5">
                  <c:v>октябрь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9</c:v>
                </c:pt>
                <c:pt idx="1">
                  <c:v>16</c:v>
                </c:pt>
                <c:pt idx="2">
                  <c:v>19</c:v>
                </c:pt>
                <c:pt idx="3">
                  <c:v>17</c:v>
                </c:pt>
                <c:pt idx="4">
                  <c:v>7</c:v>
                </c:pt>
                <c:pt idx="5">
                  <c:v>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C37-4BB1-BFB0-FC3F1D376A5E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2020</c:v>
                </c:pt>
              </c:strCache>
            </c:strRef>
          </c:tx>
          <c:dPt>
            <c:idx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5-7160-4C43-AAA3-A8A0C92FD18E}"/>
              </c:ext>
            </c:extLst>
          </c:dPt>
          <c:dPt>
            <c:idx val="1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7-7160-4C43-AAA3-A8A0C92FD18E}"/>
              </c:ext>
            </c:extLst>
          </c:dPt>
          <c:dPt>
            <c:idx val="2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9-7160-4C43-AAA3-A8A0C92FD18E}"/>
              </c:ext>
            </c:extLst>
          </c:dPt>
          <c:dPt>
            <c:idx val="3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B-7160-4C43-AAA3-A8A0C92FD18E}"/>
              </c:ext>
            </c:extLst>
          </c:dPt>
          <c:dPt>
            <c:idx val="4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D-7160-4C43-AAA3-A8A0C92FD18E}"/>
              </c:ext>
            </c:extLst>
          </c:dPt>
          <c:dPt>
            <c:idx val="5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F-7160-4C43-AAA3-A8A0C92FD18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сентябрь</c:v>
                </c:pt>
                <c:pt idx="5">
                  <c:v>октябрь</c:v>
                </c:pt>
              </c:strCache>
            </c:str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18</c:v>
                </c:pt>
                <c:pt idx="1">
                  <c:v>19</c:v>
                </c:pt>
                <c:pt idx="2">
                  <c:v>25</c:v>
                </c:pt>
                <c:pt idx="3">
                  <c:v>18</c:v>
                </c:pt>
                <c:pt idx="4">
                  <c:v>11</c:v>
                </c:pt>
                <c:pt idx="5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9C37-4BB1-BFB0-FC3F1D376A5E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2021</c:v>
                </c:pt>
              </c:strCache>
            </c:strRef>
          </c:tx>
          <c:dPt>
            <c:idx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1-7160-4C43-AAA3-A8A0C92FD18E}"/>
              </c:ext>
            </c:extLst>
          </c:dPt>
          <c:dPt>
            <c:idx val="1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3-7160-4C43-AAA3-A8A0C92FD18E}"/>
              </c:ext>
            </c:extLst>
          </c:dPt>
          <c:dPt>
            <c:idx val="2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5-7160-4C43-AAA3-A8A0C92FD18E}"/>
              </c:ext>
            </c:extLst>
          </c:dPt>
          <c:dPt>
            <c:idx val="3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7-7160-4C43-AAA3-A8A0C92FD18E}"/>
              </c:ext>
            </c:extLst>
          </c:dPt>
          <c:dPt>
            <c:idx val="4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9-7160-4C43-AAA3-A8A0C92FD18E}"/>
              </c:ext>
            </c:extLst>
          </c:dPt>
          <c:dPt>
            <c:idx val="5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B-7160-4C43-AAA3-A8A0C92FD18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сентябрь</c:v>
                </c:pt>
                <c:pt idx="5">
                  <c:v>октябрь</c:v>
                </c:pt>
              </c:strCache>
            </c:strRef>
          </c:cat>
          <c:val>
            <c:numRef>
              <c:f>Лист1!$F$2:$F$7</c:f>
              <c:numCache>
                <c:formatCode>General</c:formatCode>
                <c:ptCount val="6"/>
                <c:pt idx="0">
                  <c:v>10</c:v>
                </c:pt>
                <c:pt idx="1">
                  <c:v>19</c:v>
                </c:pt>
                <c:pt idx="2">
                  <c:v>19</c:v>
                </c:pt>
                <c:pt idx="3">
                  <c:v>15</c:v>
                </c:pt>
                <c:pt idx="4">
                  <c:v>17</c:v>
                </c:pt>
                <c:pt idx="5">
                  <c:v>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C37-4BB1-BFB0-FC3F1D376A5E}"/>
            </c:ext>
          </c:extLst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b="1"/>
              <a:t>минимальные температуры</a:t>
            </a:r>
            <a:endParaRPr lang="en-US" sz="2000" b="1"/>
          </a:p>
        </c:rich>
      </c:tx>
      <c:layout/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2000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0B2-4E90-A399-D4973F8424AF}"/>
              </c:ext>
            </c:extLst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0B2-4E90-A399-D4973F8424AF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0B2-4E90-A399-D4973F8424AF}"/>
              </c:ext>
            </c:extLst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0B2-4E90-A399-D4973F8424AF}"/>
              </c:ext>
            </c:extLst>
          </c:dPt>
          <c:dPt>
            <c:idx val="4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0B2-4E90-A399-D4973F8424AF}"/>
              </c:ext>
            </c:extLst>
          </c:dPt>
          <c:dPt>
            <c:idx val="5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0B2-4E90-A399-D4973F8424AF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17</a:t>
                    </a:r>
                    <a:r>
                      <a:rPr lang="en-US"/>
                      <a:t>%</a:t>
                    </a:r>
                  </a:p>
                </c:rich>
              </c:tx>
              <c:dLblPos val="ctr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7</a:t>
                    </a:r>
                    <a:r>
                      <a:rPr lang="en-US"/>
                      <a:t>%</a:t>
                    </a:r>
                  </a:p>
                </c:rich>
              </c:tx>
              <c:dLblPos val="ctr"/>
              <c:showPercent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17</a:t>
                    </a:r>
                    <a:r>
                      <a:rPr lang="en-US"/>
                      <a:t>%</a:t>
                    </a:r>
                  </a:p>
                </c:rich>
              </c:tx>
              <c:dLblPos val="ctr"/>
              <c:showPercent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48</a:t>
                    </a:r>
                    <a:r>
                      <a:rPr lang="en-US"/>
                      <a:t>%</a:t>
                    </a:r>
                  </a:p>
                </c:rich>
              </c:tx>
              <c:dLblPos val="ctr"/>
              <c:showPercent val="1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сентябрь</c:v>
                </c:pt>
                <c:pt idx="5">
                  <c:v>октябрь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-9</c:v>
                </c:pt>
                <c:pt idx="1">
                  <c:v>-3</c:v>
                </c:pt>
                <c:pt idx="2">
                  <c:v>5</c:v>
                </c:pt>
                <c:pt idx="3">
                  <c:v>2</c:v>
                </c:pt>
                <c:pt idx="4">
                  <c:v>-9</c:v>
                </c:pt>
                <c:pt idx="5">
                  <c:v>-26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219-49BA-AFF4-E124EF1DD10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30B2-4E90-A399-D4973F8424AF}"/>
              </c:ext>
            </c:extLst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30B2-4E90-A399-D4973F8424AF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30B2-4E90-A399-D4973F8424AF}"/>
              </c:ext>
            </c:extLst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30B2-4E90-A399-D4973F8424AF}"/>
              </c:ext>
            </c:extLst>
          </c:dPt>
          <c:dPt>
            <c:idx val="4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30B2-4E90-A399-D4973F8424AF}"/>
              </c:ext>
            </c:extLst>
          </c:dPt>
          <c:dPt>
            <c:idx val="5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30B2-4E90-A399-D4973F8424A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сентябрь</c:v>
                </c:pt>
                <c:pt idx="5">
                  <c:v>октябрь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-10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-9</c:v>
                </c:pt>
                <c:pt idx="5">
                  <c:v>-20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219-49BA-AFF4-E124EF1DD10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2019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30B2-4E90-A399-D4973F8424AF}"/>
              </c:ext>
            </c:extLst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B-30B2-4E90-A399-D4973F8424AF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D-30B2-4E90-A399-D4973F8424AF}"/>
              </c:ext>
            </c:extLst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F-30B2-4E90-A399-D4973F8424AF}"/>
              </c:ext>
            </c:extLst>
          </c:dPt>
          <c:dPt>
            <c:idx val="4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1-30B2-4E90-A399-D4973F8424AF}"/>
              </c:ext>
            </c:extLst>
          </c:dPt>
          <c:dPt>
            <c:idx val="5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3-30B2-4E90-A399-D4973F8424A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сентябрь</c:v>
                </c:pt>
                <c:pt idx="5">
                  <c:v>октябрь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-6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  <c:pt idx="4">
                  <c:v>-5</c:v>
                </c:pt>
                <c:pt idx="5">
                  <c:v>-15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219-49BA-AFF4-E124EF1DD10D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2020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5-30B2-4E90-A399-D4973F8424AF}"/>
              </c:ext>
            </c:extLst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7-30B2-4E90-A399-D4973F8424AF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9-30B2-4E90-A399-D4973F8424AF}"/>
              </c:ext>
            </c:extLst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B-30B2-4E90-A399-D4973F8424AF}"/>
              </c:ext>
            </c:extLst>
          </c:dPt>
          <c:dPt>
            <c:idx val="4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D-30B2-4E90-A399-D4973F8424AF}"/>
              </c:ext>
            </c:extLst>
          </c:dPt>
          <c:dPt>
            <c:idx val="5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F-30B2-4E90-A399-D4973F8424A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сентябрь</c:v>
                </c:pt>
                <c:pt idx="5">
                  <c:v>октябрь</c:v>
                </c:pt>
              </c:strCache>
            </c:str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-9</c:v>
                </c:pt>
                <c:pt idx="1">
                  <c:v>2</c:v>
                </c:pt>
                <c:pt idx="2">
                  <c:v>9</c:v>
                </c:pt>
                <c:pt idx="3">
                  <c:v>3</c:v>
                </c:pt>
                <c:pt idx="4">
                  <c:v>-7</c:v>
                </c:pt>
                <c:pt idx="5">
                  <c:v>-30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219-49BA-AFF4-E124EF1DD10D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2021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1-30B2-4E90-A399-D4973F8424AF}"/>
              </c:ext>
            </c:extLst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3-30B2-4E90-A399-D4973F8424AF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5-30B2-4E90-A399-D4973F8424AF}"/>
              </c:ext>
            </c:extLst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7-30B2-4E90-A399-D4973F8424AF}"/>
              </c:ext>
            </c:extLst>
          </c:dPt>
          <c:dPt>
            <c:idx val="4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9-30B2-4E90-A399-D4973F8424AF}"/>
              </c:ext>
            </c:extLst>
          </c:dPt>
          <c:dPt>
            <c:idx val="5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B-30B2-4E90-A399-D4973F8424A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сентябрь</c:v>
                </c:pt>
                <c:pt idx="5">
                  <c:v>октябрь</c:v>
                </c:pt>
              </c:strCache>
            </c:strRef>
          </c:cat>
          <c:val>
            <c:numRef>
              <c:f>Лист1!$F$2:$F$7</c:f>
              <c:numCache>
                <c:formatCode>General</c:formatCode>
                <c:ptCount val="6"/>
                <c:pt idx="0">
                  <c:v>-5</c:v>
                </c:pt>
                <c:pt idx="1">
                  <c:v>5</c:v>
                </c:pt>
                <c:pt idx="2">
                  <c:v>7</c:v>
                </c:pt>
                <c:pt idx="3">
                  <c:v>-3</c:v>
                </c:pt>
                <c:pt idx="4">
                  <c:v>-5</c:v>
                </c:pt>
                <c:pt idx="5">
                  <c:v>-12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219-49BA-AFF4-E124EF1DD10D}"/>
            </c:ext>
          </c:extLst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80144-80FE-41BB-91FC-4A2D39F0C79C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C2A8-3AAC-4756-B614-A812250D3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80144-80FE-41BB-91FC-4A2D39F0C79C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C2A8-3AAC-4756-B614-A812250D3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80144-80FE-41BB-91FC-4A2D39F0C79C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C2A8-3AAC-4756-B614-A812250D3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80144-80FE-41BB-91FC-4A2D39F0C79C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C2A8-3AAC-4756-B614-A812250D3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80144-80FE-41BB-91FC-4A2D39F0C79C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C2A8-3AAC-4756-B614-A812250D3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80144-80FE-41BB-91FC-4A2D39F0C79C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C2A8-3AAC-4756-B614-A812250D3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80144-80FE-41BB-91FC-4A2D39F0C79C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C2A8-3AAC-4756-B614-A812250D3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80144-80FE-41BB-91FC-4A2D39F0C79C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C2A8-3AAC-4756-B614-A812250D3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80144-80FE-41BB-91FC-4A2D39F0C79C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C2A8-3AAC-4756-B614-A812250D3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80144-80FE-41BB-91FC-4A2D39F0C79C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C2A8-3AAC-4756-B614-A812250D3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80144-80FE-41BB-91FC-4A2D39F0C79C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C2A8-3AAC-4756-B614-A812250D3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80144-80FE-41BB-91FC-4A2D39F0C79C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FC2A8-3AAC-4756-B614-A812250D3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21481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Республики Саха (Якутия), </a:t>
            </a:r>
            <a:r>
              <a:rPr lang="ru-RU" sz="3100" b="1" dirty="0" err="1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Хангаласский</a:t>
            </a:r>
            <a:r>
              <a:rPr lang="ru-RU" sz="3100" b="1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 район</a:t>
            </a:r>
            <a:br>
              <a:rPr lang="ru-RU" sz="3100" b="1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3100" b="1" dirty="0" smtClean="0">
                <a:solidFill>
                  <a:srgbClr val="0070C0"/>
                </a:solidFill>
                <a:latin typeface="+mn-lt"/>
              </a:rPr>
              <a:t>МБОУ «</a:t>
            </a:r>
            <a:r>
              <a:rPr lang="ru-RU" sz="3100" b="1" dirty="0" err="1" smtClean="0">
                <a:solidFill>
                  <a:srgbClr val="0070C0"/>
                </a:solidFill>
                <a:latin typeface="+mn-lt"/>
              </a:rPr>
              <a:t>Бестяхская</a:t>
            </a:r>
            <a:r>
              <a:rPr lang="ru-RU" sz="3100" b="1" dirty="0" smtClean="0">
                <a:solidFill>
                  <a:srgbClr val="0070C0"/>
                </a:solidFill>
                <a:latin typeface="+mn-lt"/>
              </a:rPr>
              <a:t> СОШ </a:t>
            </a:r>
            <a:r>
              <a:rPr lang="ru-RU" sz="3100" b="1" dirty="0" err="1" smtClean="0">
                <a:solidFill>
                  <a:srgbClr val="0070C0"/>
                </a:solidFill>
                <a:latin typeface="+mn-lt"/>
              </a:rPr>
              <a:t>им.И.И.Козлова</a:t>
            </a:r>
            <a:r>
              <a:rPr lang="ru-RU" sz="3100" b="1" dirty="0" smtClean="0">
                <a:solidFill>
                  <a:srgbClr val="0070C0"/>
                </a:solidFill>
                <a:latin typeface="+mn-lt"/>
              </a:rPr>
              <a:t>»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НАБЛЮДЕНИЯ </a:t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 ТЕМПЕРАТУРОЙ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ВОЗДУХА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С.БЕСТЯХ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143380"/>
            <a:ext cx="9144000" cy="271462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algn="r"/>
            <a:endParaRPr lang="ru-RU" sz="2400" dirty="0" smtClean="0">
              <a:solidFill>
                <a:schemeClr val="tx1"/>
              </a:solidFill>
            </a:endParaRPr>
          </a:p>
          <a:p>
            <a:pPr algn="r"/>
            <a:r>
              <a:rPr lang="ru-RU" sz="2600" b="1" dirty="0" smtClean="0">
                <a:solidFill>
                  <a:srgbClr val="006600"/>
                </a:solidFill>
              </a:rPr>
              <a:t>Выполнил: Стручков Игорь, 7</a:t>
            </a:r>
            <a:r>
              <a:rPr lang="ru-RU" sz="2600" dirty="0" smtClean="0">
                <a:solidFill>
                  <a:srgbClr val="006600"/>
                </a:solidFill>
              </a:rPr>
              <a:t> класс                      </a:t>
            </a:r>
          </a:p>
          <a:p>
            <a:pPr algn="r"/>
            <a:r>
              <a:rPr lang="ru-RU" sz="2600" b="1" dirty="0" smtClean="0">
                <a:solidFill>
                  <a:srgbClr val="2406BA"/>
                </a:solidFill>
              </a:rPr>
              <a:t>Руководители проекта: </a:t>
            </a:r>
          </a:p>
          <a:p>
            <a:pPr algn="r"/>
            <a:r>
              <a:rPr lang="ru-RU" sz="2600" b="1" dirty="0" smtClean="0">
                <a:solidFill>
                  <a:srgbClr val="2406BA"/>
                </a:solidFill>
              </a:rPr>
              <a:t>   </a:t>
            </a:r>
            <a:r>
              <a:rPr lang="ru-RU" sz="2600" b="1" dirty="0" err="1" smtClean="0">
                <a:solidFill>
                  <a:srgbClr val="2406BA"/>
                </a:solidFill>
              </a:rPr>
              <a:t>Кайсарова</a:t>
            </a:r>
            <a:r>
              <a:rPr lang="ru-RU" sz="2600" b="1" dirty="0" smtClean="0">
                <a:solidFill>
                  <a:srgbClr val="2406BA"/>
                </a:solidFill>
              </a:rPr>
              <a:t> </a:t>
            </a:r>
            <a:r>
              <a:rPr lang="ru-RU" sz="2600" b="1" dirty="0">
                <a:solidFill>
                  <a:srgbClr val="2406BA"/>
                </a:solidFill>
              </a:rPr>
              <a:t>О.В. </a:t>
            </a:r>
            <a:r>
              <a:rPr lang="ru-RU" sz="2600" dirty="0">
                <a:solidFill>
                  <a:srgbClr val="2406BA"/>
                </a:solidFill>
              </a:rPr>
              <a:t>– учитель </a:t>
            </a:r>
            <a:r>
              <a:rPr lang="ru-RU" sz="2600" dirty="0" smtClean="0">
                <a:solidFill>
                  <a:srgbClr val="2406BA"/>
                </a:solidFill>
              </a:rPr>
              <a:t>географии</a:t>
            </a:r>
          </a:p>
          <a:p>
            <a:pPr algn="r"/>
            <a:r>
              <a:rPr lang="ru-RU" sz="2600" b="1" dirty="0" err="1" smtClean="0">
                <a:solidFill>
                  <a:srgbClr val="2406BA"/>
                </a:solidFill>
              </a:rPr>
              <a:t>Колтовская</a:t>
            </a:r>
            <a:r>
              <a:rPr lang="ru-RU" sz="2600" b="1" dirty="0" smtClean="0">
                <a:solidFill>
                  <a:srgbClr val="2406BA"/>
                </a:solidFill>
              </a:rPr>
              <a:t> С.Р. </a:t>
            </a:r>
            <a:r>
              <a:rPr lang="ru-RU" sz="2600" dirty="0" smtClean="0">
                <a:solidFill>
                  <a:srgbClr val="2406BA"/>
                </a:solidFill>
              </a:rPr>
              <a:t>– </a:t>
            </a:r>
            <a:r>
              <a:rPr lang="ru-RU" sz="2600" dirty="0" err="1" smtClean="0">
                <a:solidFill>
                  <a:srgbClr val="2406BA"/>
                </a:solidFill>
              </a:rPr>
              <a:t>соцпедагог</a:t>
            </a:r>
            <a:endParaRPr lang="ru-RU" sz="2600" dirty="0">
              <a:solidFill>
                <a:srgbClr val="2406BA"/>
              </a:solidFill>
            </a:endParaRPr>
          </a:p>
          <a:p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b="1" dirty="0" smtClean="0">
                <a:solidFill>
                  <a:srgbClr val="0070C0"/>
                </a:solidFill>
              </a:rPr>
              <a:t>с.Бестях, 2023</a:t>
            </a:r>
            <a:endParaRPr lang="ru-RU" sz="2400" b="1" dirty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00702"/>
            <a:ext cx="9144000" cy="135729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Диаграмма </a:t>
            </a:r>
            <a:r>
              <a:rPr lang="ru-RU" sz="2000" dirty="0"/>
              <a:t>№2 изменения температур за период наблюдений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5500701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14282" y="0"/>
          <a:ext cx="8643998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В круговых диаграммах 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мы представили максимальные и минимальные температуры </a:t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с мая по октябрь в 2021 г. </a:t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В максимальных температурах 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самый большой процент показывает июль, затем идёт июнь, август, сентябрь, май, октябрь. </a:t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В минимальных температурах </a:t>
            </a:r>
            <a:b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низкую температуру в процентах показывает октябрь, одинаковые проценты показывают </a:t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сентябрь и май, июль, июнь и август. 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00702"/>
            <a:ext cx="9144000" cy="135729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Диаграмма </a:t>
            </a:r>
            <a:r>
              <a:rPr lang="ru-RU" sz="2200" dirty="0"/>
              <a:t>изменения максимальных температур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за </a:t>
            </a:r>
            <a:r>
              <a:rPr lang="ru-RU" sz="2200" dirty="0"/>
              <a:t>период наблюдений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5500701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14282" y="0"/>
          <a:ext cx="8501122" cy="5929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214950"/>
            <a:ext cx="9144000" cy="164305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Диаграмма </a:t>
            </a:r>
            <a:r>
              <a:rPr lang="ru-RU" sz="2200" dirty="0"/>
              <a:t>изменения минимальных температур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за </a:t>
            </a:r>
            <a:r>
              <a:rPr lang="ru-RU" sz="2200" dirty="0"/>
              <a:t>период наблюдений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5500701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285720" y="0"/>
          <a:ext cx="8429684" cy="6000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Вывод.</a:t>
            </a:r>
            <a:r>
              <a:rPr lang="ru-RU" sz="3600" dirty="0" smtClean="0"/>
              <a:t> Как следует из данных наблюдений, предположительно, изменения средней сезонной температуры на территории с.Бестях </a:t>
            </a:r>
            <a:r>
              <a:rPr lang="ru-RU" sz="3600" dirty="0" err="1" smtClean="0"/>
              <a:t>Хангаласского</a:t>
            </a:r>
            <a:r>
              <a:rPr lang="ru-RU" sz="3600" dirty="0" smtClean="0"/>
              <a:t> района Республики Саха (Якутия) в 2023 гг. будут характеризоваться повышением температуры на территории </a:t>
            </a:r>
            <a:br>
              <a:rPr lang="ru-RU" sz="3600" dirty="0" smtClean="0"/>
            </a:br>
            <a:r>
              <a:rPr lang="ru-RU" sz="3600" dirty="0" smtClean="0"/>
              <a:t>с.Бестях в летний сезон.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Основной вывод </a:t>
            </a:r>
            <a:r>
              <a:rPr lang="ru-RU" sz="3600" dirty="0" smtClean="0"/>
              <a:t>состоит в том, что летние температуры будут более интенсивными. Будущие потепления на территории исследования, то есть </a:t>
            </a:r>
            <a:br>
              <a:rPr lang="ru-RU" sz="3600" dirty="0" smtClean="0"/>
            </a:br>
            <a:r>
              <a:rPr lang="ru-RU" sz="3600" dirty="0" smtClean="0"/>
              <a:t> рост температуры воздуха в ближайший 2023 год ожидается небольшим.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572528" cy="6858000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Список используемой литературы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1.</a:t>
            </a:r>
            <a:r>
              <a:rPr lang="en-US" sz="2800" dirty="0" smtClean="0"/>
              <a:t> http://www.rshu.ru/university/notes/archive/issue40/</a:t>
            </a:r>
            <a:br>
              <a:rPr lang="en-US" sz="2800" dirty="0" smtClean="0"/>
            </a:br>
            <a:r>
              <a:rPr lang="en-US" sz="2800" dirty="0" smtClean="0"/>
              <a:t>uz40-113-126.pdf</a:t>
            </a: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en-US" sz="2800" dirty="0" smtClean="0"/>
              <a:t>2. https://bestyah.sakha.gov.ru › front › download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en-US" sz="2800" dirty="0" smtClean="0"/>
              <a:t>3. https://www.dissercat.com/content/izmeneniya-temperatury-vozdukha-v-evrope-v-period-sovremennogo-globalnogo-potepleniya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+mn-lt"/>
                <a:ea typeface="Times New Roman" pitchFamily="18" charset="0"/>
                <a:cs typeface="Arial" pitchFamily="34" charset="0"/>
              </a:rPr>
              <a:t/>
            </a:r>
            <a:br>
              <a:rPr lang="ru-RU" sz="2700" b="1" dirty="0" smtClean="0">
                <a:latin typeface="+mn-lt"/>
                <a:ea typeface="Times New Roman" pitchFamily="18" charset="0"/>
                <a:cs typeface="Arial" pitchFamily="34" charset="0"/>
              </a:rPr>
            </a:br>
            <a:r>
              <a:rPr lang="ru-RU" sz="2700" b="1" dirty="0" smtClean="0">
                <a:latin typeface="+mn-lt"/>
                <a:ea typeface="Times New Roman" pitchFamily="18" charset="0"/>
                <a:cs typeface="Arial" pitchFamily="34" charset="0"/>
              </a:rPr>
              <a:t/>
            </a:r>
            <a:br>
              <a:rPr lang="ru-RU" sz="2700" b="1" dirty="0" smtClean="0">
                <a:latin typeface="+mn-lt"/>
                <a:ea typeface="Times New Roman" pitchFamily="18" charset="0"/>
                <a:cs typeface="Arial" pitchFamily="34" charset="0"/>
              </a:rPr>
            </a:br>
            <a:r>
              <a:rPr lang="ru-RU" sz="2700" b="1" dirty="0" smtClean="0">
                <a:latin typeface="+mn-lt"/>
                <a:ea typeface="Times New Roman" pitchFamily="18" charset="0"/>
                <a:cs typeface="Arial" pitchFamily="34" charset="0"/>
              </a:rPr>
              <a:t/>
            </a:r>
            <a:br>
              <a:rPr lang="ru-RU" sz="2700" b="1" dirty="0" smtClean="0">
                <a:latin typeface="+mn-lt"/>
                <a:ea typeface="Times New Roman" pitchFamily="18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+mn-lt"/>
                <a:ea typeface="Times New Roman" pitchFamily="18" charset="0"/>
                <a:cs typeface="Aharoni" pitchFamily="2" charset="-79"/>
              </a:rPr>
              <a:t>Актуальность</a:t>
            </a:r>
            <a:r>
              <a:rPr lang="ru-RU" sz="4000" dirty="0" smtClean="0">
                <a:solidFill>
                  <a:srgbClr val="002060"/>
                </a:solidFill>
                <a:latin typeface="+mn-lt"/>
                <a:ea typeface="Times New Roman" pitchFamily="18" charset="0"/>
                <a:cs typeface="Aharoni" pitchFamily="2" charset="-79"/>
              </a:rPr>
              <a:t> темы определяется недостаточностью наших знаний </a:t>
            </a:r>
            <a:br>
              <a:rPr lang="ru-RU" sz="4000" dirty="0" smtClean="0">
                <a:solidFill>
                  <a:srgbClr val="002060"/>
                </a:solidFill>
                <a:latin typeface="+mn-lt"/>
                <a:ea typeface="Times New Roman" pitchFamily="18" charset="0"/>
                <a:cs typeface="Aharoni" pitchFamily="2" charset="-79"/>
              </a:rPr>
            </a:br>
            <a:r>
              <a:rPr lang="ru-RU" sz="4000" dirty="0" smtClean="0">
                <a:solidFill>
                  <a:srgbClr val="002060"/>
                </a:solidFill>
                <a:latin typeface="+mn-lt"/>
                <a:ea typeface="Times New Roman" pitchFamily="18" charset="0"/>
                <a:cs typeface="Aharoni" pitchFamily="2" charset="-79"/>
              </a:rPr>
              <a:t>о естественных колебаниях температуры воздуха, об  особенностях и о причинах этих колебаний для дальнейшего прогноза климата</a:t>
            </a:r>
            <a:r>
              <a:rPr lang="ru-RU" sz="4000" dirty="0" smtClean="0">
                <a:solidFill>
                  <a:srgbClr val="002060"/>
                </a:solidFill>
                <a:ea typeface="Times New Roman" pitchFamily="18" charset="0"/>
                <a:cs typeface="Aharoni" pitchFamily="2" charset="-79"/>
              </a:rPr>
              <a:t> на территории исследования</a:t>
            </a:r>
            <a:r>
              <a:rPr lang="ru-RU" sz="4000" dirty="0" smtClean="0">
                <a:solidFill>
                  <a:srgbClr val="002060"/>
                </a:solidFill>
                <a:latin typeface="+mn-lt"/>
                <a:ea typeface="Times New Roman" pitchFamily="18" charset="0"/>
                <a:cs typeface="Aharoni" pitchFamily="2" charset="-79"/>
              </a:rPr>
              <a:t>.</a:t>
            </a:r>
            <a:br>
              <a:rPr lang="ru-RU" sz="4000" dirty="0" smtClean="0">
                <a:solidFill>
                  <a:srgbClr val="002060"/>
                </a:solidFill>
                <a:latin typeface="+mn-lt"/>
                <a:ea typeface="Times New Roman" pitchFamily="18" charset="0"/>
                <a:cs typeface="Aharoni" pitchFamily="2" charset="-79"/>
              </a:rPr>
            </a:br>
            <a:r>
              <a:rPr lang="ru-RU" sz="4000" dirty="0" smtClean="0">
                <a:solidFill>
                  <a:srgbClr val="002060"/>
                </a:solidFill>
                <a:latin typeface="+mn-lt"/>
                <a:cs typeface="Aharoni" pitchFamily="2" charset="-79"/>
              </a:rPr>
              <a:t>Развитию исследований по этой теме способствует появление новых данных наблюдений за изменением </a:t>
            </a:r>
            <a:br>
              <a:rPr lang="ru-RU" sz="4000" dirty="0" smtClean="0">
                <a:solidFill>
                  <a:srgbClr val="002060"/>
                </a:solidFill>
                <a:latin typeface="+mn-lt"/>
                <a:cs typeface="Aharoni" pitchFamily="2" charset="-79"/>
              </a:rPr>
            </a:br>
            <a:r>
              <a:rPr lang="ru-RU" sz="4000" dirty="0" smtClean="0">
                <a:solidFill>
                  <a:srgbClr val="002060"/>
                </a:solidFill>
                <a:latin typeface="+mn-lt"/>
                <a:cs typeface="Aharoni" pitchFamily="2" charset="-79"/>
              </a:rPr>
              <a:t>температуры воздуха.</a:t>
            </a:r>
            <a:br>
              <a:rPr lang="ru-RU" sz="4000" dirty="0" smtClean="0">
                <a:solidFill>
                  <a:srgbClr val="002060"/>
                </a:solidFill>
                <a:latin typeface="+mn-lt"/>
                <a:cs typeface="Aharoni" pitchFamily="2" charset="-79"/>
              </a:rPr>
            </a:br>
            <a:r>
              <a:rPr lang="ru-RU" sz="4000" b="1" dirty="0" smtClean="0">
                <a:solidFill>
                  <a:srgbClr val="002060"/>
                </a:solidFill>
                <a:latin typeface="+mn-lt"/>
                <a:cs typeface="Aharoni" pitchFamily="2" charset="-79"/>
              </a:rPr>
              <a:t> </a:t>
            </a:r>
            <a:r>
              <a:rPr lang="ru-RU" sz="2700" b="1" dirty="0" smtClean="0">
                <a:solidFill>
                  <a:srgbClr val="002060"/>
                </a:solidFill>
                <a:latin typeface="+mn-lt"/>
                <a:cs typeface="Aharoni" pitchFamily="2" charset="-79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+mn-lt"/>
                <a:cs typeface="Aharoni" pitchFamily="2" charset="-79"/>
              </a:rPr>
            </a:br>
            <a:r>
              <a:rPr lang="ru-RU" sz="2700" dirty="0" smtClean="0">
                <a:cs typeface="Aharoni" pitchFamily="2" charset="-79"/>
              </a:rPr>
              <a:t/>
            </a:r>
            <a:br>
              <a:rPr lang="ru-RU" sz="2700" dirty="0" smtClean="0">
                <a:cs typeface="Aharoni" pitchFamily="2" charset="-79"/>
              </a:rPr>
            </a:br>
            <a:r>
              <a:rPr lang="ru-RU" sz="2700" dirty="0" smtClean="0">
                <a:latin typeface="Arial" pitchFamily="34" charset="0"/>
                <a:cs typeface="Aharoni" pitchFamily="2" charset="-79"/>
              </a:rPr>
              <a:t/>
            </a:r>
            <a:br>
              <a:rPr lang="ru-RU" sz="2700" dirty="0" smtClean="0">
                <a:latin typeface="Arial" pitchFamily="34" charset="0"/>
                <a:cs typeface="Aharoni" pitchFamily="2" charset="-79"/>
              </a:rPr>
            </a:br>
            <a:endParaRPr lang="ru-RU" sz="2700" dirty="0"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cs typeface="Aharoni" pitchFamily="2" charset="-79"/>
              </a:rPr>
              <a:t>Объект исследования.</a:t>
            </a:r>
            <a:r>
              <a:rPr lang="ru-RU" sz="3600" dirty="0" smtClean="0">
                <a:solidFill>
                  <a:srgbClr val="002060"/>
                </a:solidFill>
                <a:cs typeface="Aharoni" pitchFamily="2" charset="-79"/>
              </a:rPr>
              <a:t> Процесс изменения температуры воздуха на местности. </a:t>
            </a:r>
            <a:br>
              <a:rPr lang="ru-RU" sz="3600" dirty="0" smtClean="0">
                <a:solidFill>
                  <a:srgbClr val="002060"/>
                </a:solidFill>
                <a:cs typeface="Aharoni" pitchFamily="2" charset="-79"/>
              </a:rPr>
            </a:br>
            <a:r>
              <a:rPr lang="ru-RU" sz="3600" dirty="0" smtClean="0">
                <a:solidFill>
                  <a:srgbClr val="002060"/>
                </a:solidFill>
                <a:cs typeface="Aharoni" pitchFamily="2" charset="-79"/>
              </a:rPr>
              <a:t/>
            </a:r>
            <a:br>
              <a:rPr lang="ru-RU" sz="3600" dirty="0" smtClean="0">
                <a:solidFill>
                  <a:srgbClr val="002060"/>
                </a:solidFill>
                <a:cs typeface="Aharoni" pitchFamily="2" charset="-79"/>
              </a:rPr>
            </a:br>
            <a:r>
              <a:rPr lang="ru-RU" sz="3600" b="1" dirty="0" smtClean="0">
                <a:solidFill>
                  <a:srgbClr val="002060"/>
                </a:solidFill>
                <a:cs typeface="Aharoni" pitchFamily="2" charset="-79"/>
              </a:rPr>
              <a:t>Предмет исследования.</a:t>
            </a:r>
            <a:r>
              <a:rPr lang="ru-RU" sz="3600" dirty="0" smtClean="0">
                <a:solidFill>
                  <a:srgbClr val="002060"/>
                </a:solidFill>
                <a:cs typeface="Aharoni" pitchFamily="2" charset="-79"/>
              </a:rPr>
              <a:t> Изменение температуры воздуха на местности </a:t>
            </a:r>
            <a:br>
              <a:rPr lang="ru-RU" sz="3600" dirty="0" smtClean="0">
                <a:solidFill>
                  <a:srgbClr val="002060"/>
                </a:solidFill>
                <a:cs typeface="Aharoni" pitchFamily="2" charset="-79"/>
              </a:rPr>
            </a:br>
            <a:r>
              <a:rPr lang="ru-RU" sz="3600" dirty="0" smtClean="0">
                <a:solidFill>
                  <a:srgbClr val="002060"/>
                </a:solidFill>
                <a:cs typeface="Aharoni" pitchFamily="2" charset="-79"/>
              </a:rPr>
              <a:t>за период май-октябрь 2021 года. </a:t>
            </a:r>
            <a:br>
              <a:rPr lang="ru-RU" sz="3600" dirty="0" smtClean="0">
                <a:solidFill>
                  <a:srgbClr val="002060"/>
                </a:solidFill>
                <a:cs typeface="Aharoni" pitchFamily="2" charset="-79"/>
              </a:rPr>
            </a:br>
            <a:r>
              <a:rPr lang="ru-RU" sz="3600" dirty="0" smtClean="0">
                <a:solidFill>
                  <a:srgbClr val="002060"/>
                </a:solidFill>
                <a:cs typeface="Aharoni" pitchFamily="2" charset="-79"/>
              </a:rPr>
              <a:t/>
            </a:r>
            <a:br>
              <a:rPr lang="ru-RU" sz="3600" dirty="0" smtClean="0">
                <a:solidFill>
                  <a:srgbClr val="002060"/>
                </a:solidFill>
                <a:cs typeface="Aharoni" pitchFamily="2" charset="-79"/>
              </a:rPr>
            </a:br>
            <a:r>
              <a:rPr lang="ru-RU" sz="3600" b="1" dirty="0" smtClean="0">
                <a:solidFill>
                  <a:srgbClr val="002060"/>
                </a:solidFill>
                <a:cs typeface="Aharoni" pitchFamily="2" charset="-79"/>
              </a:rPr>
              <a:t> Цель исследования. </a:t>
            </a:r>
            <a:br>
              <a:rPr lang="ru-RU" sz="3600" b="1" dirty="0" smtClean="0">
                <a:solidFill>
                  <a:srgbClr val="002060"/>
                </a:solidFill>
                <a:cs typeface="Aharoni" pitchFamily="2" charset="-79"/>
              </a:rPr>
            </a:br>
            <a:r>
              <a:rPr lang="ru-RU" sz="3600" dirty="0" smtClean="0">
                <a:solidFill>
                  <a:srgbClr val="002060"/>
                </a:solidFill>
                <a:cs typeface="Aharoni" pitchFamily="2" charset="-79"/>
              </a:rPr>
              <a:t>Собрать и проанализировать информацию</a:t>
            </a:r>
            <a:br>
              <a:rPr lang="ru-RU" sz="3600" dirty="0" smtClean="0">
                <a:solidFill>
                  <a:srgbClr val="002060"/>
                </a:solidFill>
                <a:cs typeface="Aharoni" pitchFamily="2" charset="-79"/>
              </a:rPr>
            </a:br>
            <a:r>
              <a:rPr lang="ru-RU" sz="3600" dirty="0" smtClean="0">
                <a:solidFill>
                  <a:srgbClr val="002060"/>
                </a:solidFill>
                <a:cs typeface="Aharoni" pitchFamily="2" charset="-79"/>
              </a:rPr>
              <a:t> об изменениях температуры воздуха </a:t>
            </a:r>
            <a:br>
              <a:rPr lang="ru-RU" sz="3600" dirty="0" smtClean="0">
                <a:solidFill>
                  <a:srgbClr val="002060"/>
                </a:solidFill>
                <a:cs typeface="Aharoni" pitchFamily="2" charset="-79"/>
              </a:rPr>
            </a:br>
            <a:r>
              <a:rPr lang="ru-RU" sz="3600" dirty="0" smtClean="0">
                <a:solidFill>
                  <a:srgbClr val="002060"/>
                </a:solidFill>
                <a:cs typeface="Aharoni" pitchFamily="2" charset="-79"/>
              </a:rPr>
              <a:t>в определённой точке </a:t>
            </a:r>
            <a:br>
              <a:rPr lang="ru-RU" sz="3600" dirty="0" smtClean="0">
                <a:solidFill>
                  <a:srgbClr val="002060"/>
                </a:solidFill>
                <a:cs typeface="Aharoni" pitchFamily="2" charset="-79"/>
              </a:rPr>
            </a:br>
            <a:r>
              <a:rPr lang="ru-RU" sz="3600" dirty="0" smtClean="0">
                <a:solidFill>
                  <a:srgbClr val="002060"/>
                </a:solidFill>
                <a:cs typeface="Aharoni" pitchFamily="2" charset="-79"/>
              </a:rPr>
              <a:t>на местности в с.Бестях</a:t>
            </a:r>
            <a:r>
              <a:rPr lang="ru-RU" dirty="0" smtClean="0">
                <a:solidFill>
                  <a:srgbClr val="002060"/>
                </a:solidFill>
                <a:cs typeface="Aharoni" pitchFamily="2" charset="-79"/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Проблема исследования: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 необходимость развития навыков при измерении температуры воздуха и повышение интереса 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к изучению географии.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Гипотеза исследования: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оценка температурного режима 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на территории с.Бестях в будущем будет более эффективной, если установить, насколько надежно современные климатические наблюдения воспроизводят существующий температурный режим для территории с.Бестях.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Задачи исследования.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1. Выявить условия замеров температуры воздуха в с.Бестях.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2. Разработать и использовать приемы замеров температуры воздуха в с.Бестях.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3. Проанализировать статистические и исследовательские данные о температуре воздуха в с.Бестях.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Метеорологические характеристики фиксируют </a:t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на метеорологической станции в ходе метеорологических наблюдений. </a:t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К основным метеорологическим характеристикам относятся температура воздуха, влажность воздуха, атмосферное давление, скорость </a:t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и направление ветра, количество и высота облаков, количество осадков. 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643578"/>
            <a:ext cx="9144000" cy="121442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Карта </a:t>
            </a:r>
            <a:r>
              <a:rPr lang="ru-RU" sz="3100" dirty="0"/>
              <a:t>метеостанций Республики Саха (Якутия)</a:t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5643578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Республика Саха. Тематические карты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6381752" cy="6029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00702"/>
            <a:ext cx="9144000" cy="13572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Среднемесячная   </a:t>
            </a:r>
            <a:r>
              <a:rPr lang="ru-RU" sz="2200" dirty="0"/>
              <a:t>температура  воздуха за май-октябрь </a:t>
            </a:r>
            <a:r>
              <a:rPr lang="ru-RU" sz="2200" dirty="0" smtClean="0"/>
              <a:t>2018-2022 </a:t>
            </a:r>
            <a:r>
              <a:rPr lang="ru-RU" sz="2200" dirty="0" err="1"/>
              <a:t>гг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5500701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14289"/>
          <a:ext cx="8572560" cy="5626789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428760"/>
                <a:gridCol w="1428760"/>
                <a:gridCol w="1428760"/>
                <a:gridCol w="1428760"/>
                <a:gridCol w="1428760"/>
                <a:gridCol w="1428760"/>
              </a:tblGrid>
              <a:tr h="10316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21715" algn="ctr"/>
                        </a:tabLst>
                      </a:pPr>
                      <a:r>
                        <a:rPr lang="ru-RU" sz="2400" dirty="0" smtClean="0"/>
                        <a:t>годы</a:t>
                      </a:r>
                      <a:endParaRPr lang="ru-RU" sz="24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21715" algn="ctr"/>
                        </a:tabLst>
                      </a:pPr>
                      <a:r>
                        <a:rPr lang="ru-RU" sz="2400" dirty="0"/>
                        <a:t/>
                      </a:r>
                      <a:br>
                        <a:rPr lang="ru-RU" sz="2400" dirty="0"/>
                      </a:br>
                      <a:r>
                        <a:rPr lang="ru-RU" sz="2400" dirty="0"/>
                        <a:t>месяцы	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        </a:t>
                      </a:r>
                      <a:r>
                        <a:rPr lang="ru-RU" sz="2400" dirty="0" smtClean="0"/>
                        <a:t>2018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 </a:t>
                      </a:r>
                      <a:r>
                        <a:rPr lang="ru-RU" sz="2400" dirty="0" smtClean="0"/>
                        <a:t>2019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    </a:t>
                      </a:r>
                      <a:r>
                        <a:rPr lang="ru-RU" sz="2400" dirty="0" smtClean="0"/>
                        <a:t>2020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2021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2022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1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май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-0,5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0,5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4,5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3</a:t>
                      </a:r>
                      <a:r>
                        <a:rPr lang="ru-RU" sz="2400" dirty="0" smtClean="0"/>
                        <a:t>,5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Calibri"/>
                          <a:ea typeface="Times New Roman"/>
                          <a:cs typeface="Times New Roman"/>
                        </a:rPr>
                        <a:t>-0,9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1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июнь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7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Calibri"/>
                          <a:ea typeface="Times New Roman"/>
                          <a:cs typeface="Times New Roman"/>
                        </a:rPr>
                        <a:t>10,5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12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10,6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1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июль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12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11,5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17,5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14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14,3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1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август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Calibri"/>
                          <a:ea typeface="Times New Roman"/>
                          <a:cs typeface="Times New Roman"/>
                        </a:rPr>
                        <a:t>7,5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10,5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10,5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8,1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1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сентябрь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-3,5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-1,9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1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октябрь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-</a:t>
                      </a:r>
                      <a:r>
                        <a:rPr lang="ru-RU" sz="2400" dirty="0" smtClean="0"/>
                        <a:t>11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-8,5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-15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-7,5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-5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/>
              <a:t>Для того, чтобы составить график изменения среднемесячных температур воздуха, используем данные, которые мы определили при замерах температур воздуха по термометрам. 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Низкие значения </a:t>
            </a:r>
            <a:r>
              <a:rPr lang="ru-RU" sz="3200" dirty="0" smtClean="0"/>
              <a:t>средних температур воздуха были в 2018 г., 2017 г., 2019 г., 2021 г. </a:t>
            </a:r>
            <a:br>
              <a:rPr lang="ru-RU" sz="3200" dirty="0" smtClean="0"/>
            </a:br>
            <a:r>
              <a:rPr lang="ru-RU" sz="3200" b="1" dirty="0" smtClean="0"/>
              <a:t>Самые высокие значения </a:t>
            </a:r>
            <a:br>
              <a:rPr lang="ru-RU" sz="3200" b="1" dirty="0" smtClean="0"/>
            </a:br>
            <a:r>
              <a:rPr lang="ru-RU" sz="3200" dirty="0" smtClean="0"/>
              <a:t>средних температур воздуха были в 2020 г. 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Эти данные хорошо показаны на линейных графиках и в  столбчатых диаграммах</a:t>
            </a: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00702"/>
            <a:ext cx="9144000" cy="135729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Диаграмма </a:t>
            </a:r>
            <a:r>
              <a:rPr lang="ru-RU" sz="2000" dirty="0"/>
              <a:t>№1 изменения температур за период наблюдений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5500701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14282" y="0"/>
          <a:ext cx="8643998" cy="6072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148</Words>
  <Application>Microsoft Office PowerPoint</Application>
  <PresentationFormat>Экран (4:3)</PresentationFormat>
  <Paragraphs>71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Республики Саха (Якутия), Хангаласский район  МБОУ «Бестяхская СОШ им.И.И.Козлова»  НАБЛЮДЕНИЯ  ЗА ТЕМПЕРАТУРОЙ ВОЗДУХА В С.БЕСТЯХ  </vt:lpstr>
      <vt:lpstr>   Актуальность темы определяется недостаточностью наших знаний  о естественных колебаниях температуры воздуха, об  особенностях и о причинах этих колебаний для дальнейшего прогноза климата на территории исследования. Развитию исследований по этой теме способствует появление новых данных наблюдений за изменением  температуры воздуха.     </vt:lpstr>
      <vt:lpstr>Объект исследования. Процесс изменения температуры воздуха на местности.   Предмет исследования. Изменение температуры воздуха на местности  за период май-октябрь 2021 года.    Цель исследования.  Собрать и проанализировать информацию  об изменениях температуры воздуха  в определённой точке  на местности в с.Бестях.</vt:lpstr>
      <vt:lpstr> Проблема исследования: необходимость развития навыков при измерении температуры воздуха и повышение интереса  к изучению географии.  Гипотеза исследования: оценка температурного режима  на территории с.Бестях в будущем будет более эффективной, если установить, насколько надежно современные климатические наблюдения воспроизводят существующий температурный режим для территории с.Бестях.  Задачи исследования. 1. Выявить условия замеров температуры воздуха в с.Бестях. 2. Разработать и использовать приемы замеров температуры воздуха в с.Бестях. 3. Проанализировать статистические и исследовательские данные о температуре воздуха в с.Бестях. </vt:lpstr>
      <vt:lpstr> Метеорологические характеристики фиксируют  на метеорологической станции в ходе метеорологических наблюдений.   К основным метеорологическим характеристикам относятся температура воздуха, влажность воздуха, атмосферное давление, скорость  и направление ветра, количество и высота облаков, количество осадков. </vt:lpstr>
      <vt:lpstr> Карта метеостанций Республики Саха (Якутия) </vt:lpstr>
      <vt:lpstr>  Среднемесячная   температура  воздуха за май-октябрь 2018-2022 гг </vt:lpstr>
      <vt:lpstr>Для того, чтобы составить график изменения среднемесячных температур воздуха, используем данные, которые мы определили при замерах температур воздуха по термометрам.   Низкие значения средних температур воздуха были в 2018 г., 2017 г., 2019 г., 2021 г.  Самые высокие значения  средних температур воздуха были в 2020 г.   Эти данные хорошо показаны на линейных графиках и в  столбчатых диаграммах</vt:lpstr>
      <vt:lpstr>  Диаграмма №1 изменения температур за период наблюдений </vt:lpstr>
      <vt:lpstr>  Диаграмма №2 изменения температур за период наблюдений </vt:lpstr>
      <vt:lpstr>В круговых диаграммах мы представили максимальные и минимальные температуры  с мая по октябрь в 2021 г.   В максимальных температурах самый большой процент показывает июль, затем идёт июнь, август, сентябрь, май, октябрь.   В минимальных температурах  низкую температуру в процентах показывает октябрь, одинаковые проценты показывают  сентябрь и май, июль, июнь и август. </vt:lpstr>
      <vt:lpstr>  Диаграмма изменения максимальных температур  за период наблюдений </vt:lpstr>
      <vt:lpstr>   Диаграмма изменения минимальных температур  за период наблюдений </vt:lpstr>
      <vt:lpstr> Вывод. Как следует из данных наблюдений, предположительно, изменения средней сезонной температуры на территории с.Бестях Хангаласского района Республики Саха (Якутия) в 2023 гг. будут характеризоваться повышением температуры на территории  с.Бестях в летний сезон.   Основной вывод состоит в том, что летние температуры будут более интенсивными. Будущие потепления на территории исследования, то есть   рост температуры воздуха в ближайший 2023 год ожидается небольшим.  </vt:lpstr>
      <vt:lpstr>Список используемой литературы  1. http://www.rshu.ru/university/notes/archive/issue40/ uz40-113-126.pdf  2. https://bestyah.sakha.gov.ru › front › download 3. https://www.dissercat.com/content/izmeneniya-temperatury-vozdukha-v-evrope-v-period-sovremennogo-globalnogo-potepleniya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МОНИТОРИНГ ИЗМЕНЕНИЯ ТЕМПЕРАТУРЫ ВОЗДУХА В С.БЕСТЯХ  ЗА МАЙ-ОКТЯБРЬ 2017-2021 ГГ.</dc:title>
  <dc:creator>Мама</dc:creator>
  <cp:lastModifiedBy>Мама</cp:lastModifiedBy>
  <cp:revision>46</cp:revision>
  <dcterms:created xsi:type="dcterms:W3CDTF">2021-10-19T15:21:13Z</dcterms:created>
  <dcterms:modified xsi:type="dcterms:W3CDTF">2023-02-18T06:04:23Z</dcterms:modified>
</cp:coreProperties>
</file>