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3" r:id="rId10"/>
    <p:sldId id="265" r:id="rId11"/>
    <p:sldId id="268" r:id="rId12"/>
    <p:sldId id="266" r:id="rId13"/>
    <p:sldId id="267" r:id="rId14"/>
    <p:sldId id="270"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9" d="100"/>
          <a:sy n="79" d="100"/>
        </p:scale>
        <p:origin x="-96" y="-3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1940667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3097629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377323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3456154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1448940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5605F3-B069-4311-9ED9-C422B73B3662}" type="datetimeFigureOut">
              <a:rPr lang="ru-RU" smtClean="0"/>
              <a:t>21.06.2022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851475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5605F3-B069-4311-9ED9-C422B73B3662}" type="datetimeFigureOut">
              <a:rPr lang="ru-RU" smtClean="0"/>
              <a:t>21.06.2022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2509047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5605F3-B069-4311-9ED9-C422B73B3662}" type="datetimeFigureOut">
              <a:rPr lang="ru-RU" smtClean="0"/>
              <a:t>21.06.2022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206300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5605F3-B069-4311-9ED9-C422B73B3662}" type="datetimeFigureOut">
              <a:rPr lang="ru-RU" smtClean="0"/>
              <a:t>21.06.2022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1791353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5605F3-B069-4311-9ED9-C422B73B3662}" type="datetimeFigureOut">
              <a:rPr lang="ru-RU" smtClean="0"/>
              <a:t>21.06.2022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3324738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5605F3-B069-4311-9ED9-C422B73B3662}" type="datetimeFigureOut">
              <a:rPr lang="ru-RU" smtClean="0"/>
              <a:t>21.06.2022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CAC5-7CFA-4A7F-AEF3-0964819CD281}" type="slidenum">
              <a:rPr lang="ru-RU" smtClean="0"/>
              <a:t>‹#›</a:t>
            </a:fld>
            <a:endParaRPr lang="ru-RU"/>
          </a:p>
        </p:txBody>
      </p:sp>
    </p:spTree>
    <p:extLst>
      <p:ext uri="{BB962C8B-B14F-4D97-AF65-F5344CB8AC3E}">
        <p14:creationId xmlns:p14="http://schemas.microsoft.com/office/powerpoint/2010/main" val="2760413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93000">
              <a:srgbClr val="292929"/>
            </a:gs>
            <a:gs pos="90000">
              <a:srgbClr val="777777"/>
            </a:gs>
            <a:gs pos="100000">
              <a:srgbClr val="EAEAE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5605F3-B069-4311-9ED9-C422B73B3662}" type="datetimeFigureOut">
              <a:rPr lang="ru-RU" smtClean="0"/>
              <a:t>21.06.2022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47CAC5-7CFA-4A7F-AEF3-0964819CD281}" type="slidenum">
              <a:rPr lang="ru-RU" smtClean="0"/>
              <a:t>‹#›</a:t>
            </a:fld>
            <a:endParaRPr lang="ru-RU"/>
          </a:p>
        </p:txBody>
      </p:sp>
    </p:spTree>
    <p:extLst>
      <p:ext uri="{BB962C8B-B14F-4D97-AF65-F5344CB8AC3E}">
        <p14:creationId xmlns:p14="http://schemas.microsoft.com/office/powerpoint/2010/main" val="2237334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8800" dirty="0" smtClean="0">
                <a:latin typeface="Mistral" panose="03090702030407020403" pitchFamily="66" charset="0"/>
              </a:rPr>
              <a:t>История керосиновой лампы</a:t>
            </a:r>
            <a:endParaRPr lang="ru-RU" sz="8800" dirty="0">
              <a:latin typeface="Mistral" panose="03090702030407020403" pitchFamily="66" charset="0"/>
            </a:endParaRPr>
          </a:p>
        </p:txBody>
      </p:sp>
    </p:spTree>
    <p:extLst>
      <p:ext uri="{BB962C8B-B14F-4D97-AF65-F5344CB8AC3E}">
        <p14:creationId xmlns:p14="http://schemas.microsoft.com/office/powerpoint/2010/main" val="2786084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55976" y="548680"/>
            <a:ext cx="4330824" cy="5328592"/>
          </a:xfrm>
        </p:spPr>
        <p:txBody>
          <a:bodyPr>
            <a:normAutofit/>
          </a:bodyPr>
          <a:lstStyle/>
          <a:p>
            <a:r>
              <a:rPr lang="ru-RU" sz="2400" dirty="0" smtClean="0">
                <a:latin typeface="Times New Roman" panose="02020603050405020304" pitchFamily="18" charset="0"/>
                <a:cs typeface="Times New Roman" panose="02020603050405020304" pitchFamily="18" charset="0"/>
              </a:rPr>
              <a:t>Не удивительно, что в 1866 г. </a:t>
            </a:r>
            <a:r>
              <a:rPr lang="ru-RU" sz="2400" dirty="0" err="1" smtClean="0">
                <a:latin typeface="Times New Roman" panose="02020603050405020304" pitchFamily="18" charset="0"/>
                <a:cs typeface="Times New Roman" panose="02020603050405020304" pitchFamily="18" charset="0"/>
              </a:rPr>
              <a:t>Лукасевич</a:t>
            </a:r>
            <a:r>
              <a:rPr lang="ru-RU" sz="2400" dirty="0" smtClean="0">
                <a:latin typeface="Times New Roman" panose="02020603050405020304" pitchFamily="18" charset="0"/>
                <a:cs typeface="Times New Roman" panose="02020603050405020304" pitchFamily="18" charset="0"/>
              </a:rPr>
              <a:t> был избран в краевой Галицкий сейм. На этом поприще продолжал заниматься развитием нефтяной промышленности. А практически через десять лет организовал и соответствующее нефтяное общество.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988975"/>
            <a:ext cx="4032448" cy="5104321"/>
          </a:xfrm>
        </p:spPr>
      </p:pic>
    </p:spTree>
    <p:extLst>
      <p:ext uri="{BB962C8B-B14F-4D97-AF65-F5344CB8AC3E}">
        <p14:creationId xmlns:p14="http://schemas.microsoft.com/office/powerpoint/2010/main" val="857254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143000"/>
          </a:xfrm>
        </p:spPr>
        <p:txBody>
          <a:bodyPr>
            <a:noAutofit/>
          </a:bodyPr>
          <a:lstStyle/>
          <a:p>
            <a:r>
              <a:rPr lang="ru-RU" sz="2000" dirty="0" smtClean="0">
                <a:latin typeface="Times New Roman" panose="02020603050405020304" pitchFamily="18" charset="0"/>
                <a:cs typeface="Times New Roman" panose="02020603050405020304" pitchFamily="18" charset="0"/>
              </a:rPr>
              <a:t>Когда слава о керосиновой лампе распространилась по территории соседних государств, австрийцы серьезно заинтересовались этим видом освещения. Не раздумывая, они начали ее выпускать и у себя. Данным производством занялось венское предприятие под названием «Дитмар». Эта фабрика стала выпускать порядка 1000 моделей таких горелок. Склады фирмы находились не только в столице Австрии, но и в Триесте, Милане, Праге, Лионе, Кракове и даже в Бомбее. </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2708920"/>
            <a:ext cx="6984776" cy="3497113"/>
          </a:xfrm>
        </p:spPr>
      </p:pic>
    </p:spTree>
    <p:extLst>
      <p:ext uri="{BB962C8B-B14F-4D97-AF65-F5344CB8AC3E}">
        <p14:creationId xmlns:p14="http://schemas.microsoft.com/office/powerpoint/2010/main" val="3896007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274638"/>
            <a:ext cx="3970784" cy="6034682"/>
          </a:xfrm>
        </p:spPr>
        <p:txBody>
          <a:bodyPr>
            <a:normAutofit/>
          </a:bodyPr>
          <a:lstStyle/>
          <a:p>
            <a:r>
              <a:rPr lang="ru-RU" sz="2400" dirty="0" smtClean="0">
                <a:latin typeface="Times New Roman" panose="02020603050405020304" pitchFamily="18" charset="0"/>
                <a:cs typeface="Times New Roman" panose="02020603050405020304" pitchFamily="18" charset="0"/>
              </a:rPr>
              <a:t>К сожалению, львовские рационализаторы своевременно не смогли запатентовать свое изобретение. Любопытно, когда австрийские аналоги начали продаваться на их родине, во Львове, их именовали исключительно «венскими».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3568" y="692696"/>
            <a:ext cx="3240360" cy="5688632"/>
          </a:xfrm>
        </p:spPr>
      </p:pic>
    </p:spTree>
    <p:extLst>
      <p:ext uri="{BB962C8B-B14F-4D97-AF65-F5344CB8AC3E}">
        <p14:creationId xmlns:p14="http://schemas.microsoft.com/office/powerpoint/2010/main" val="3301177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4114800" cy="5976664"/>
          </a:xfrm>
        </p:spPr>
        <p:txBody>
          <a:bodyPr>
            <a:normAutofit/>
          </a:bodyPr>
          <a:lstStyle/>
          <a:p>
            <a:r>
              <a:rPr lang="ru-RU" sz="2400" dirty="0" smtClean="0">
                <a:latin typeface="Times New Roman" panose="02020603050405020304" pitchFamily="18" charset="0"/>
                <a:cs typeface="Times New Roman" panose="02020603050405020304" pitchFamily="18" charset="0"/>
              </a:rPr>
              <a:t>Керосиновые фонари «Летучая мышь» выполняются в ветрозащитном исполнении. Название «Летучая мышь» происходит от слова «</a:t>
            </a:r>
            <a:r>
              <a:rPr lang="ru-RU" sz="2400" dirty="0" err="1" smtClean="0">
                <a:latin typeface="Times New Roman" panose="02020603050405020304" pitchFamily="18" charset="0"/>
                <a:cs typeface="Times New Roman" panose="02020603050405020304" pitchFamily="18" charset="0"/>
              </a:rPr>
              <a:t>Fledermaus</a:t>
            </a:r>
            <a:r>
              <a:rPr lang="ru-RU" sz="2400" dirty="0" smtClean="0">
                <a:latin typeface="Times New Roman" panose="02020603050405020304" pitchFamily="18" charset="0"/>
                <a:cs typeface="Times New Roman" panose="02020603050405020304" pitchFamily="18" charset="0"/>
              </a:rPr>
              <a:t>». Так называлась немецкая фирма, которая в XIX веке создала ветроустойчивый фонарь с керосиновой лампой. Позже так стали называть все подобные светильники.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88024" y="543474"/>
            <a:ext cx="3894987" cy="5621830"/>
          </a:xfrm>
        </p:spPr>
      </p:pic>
    </p:spTree>
    <p:extLst>
      <p:ext uri="{BB962C8B-B14F-4D97-AF65-F5344CB8AC3E}">
        <p14:creationId xmlns:p14="http://schemas.microsoft.com/office/powerpoint/2010/main" val="4169459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944" y="620688"/>
            <a:ext cx="4618856" cy="5688632"/>
          </a:xfrm>
        </p:spPr>
        <p:txBody>
          <a:bodyPr>
            <a:normAutofit/>
          </a:bodyPr>
          <a:lstStyle/>
          <a:p>
            <a:r>
              <a:rPr lang="ru-RU" sz="2000" dirty="0">
                <a:latin typeface="Times New Roman" panose="02020603050405020304" pitchFamily="18" charset="0"/>
                <a:cs typeface="Times New Roman" panose="02020603050405020304" pitchFamily="18" charset="0"/>
              </a:rPr>
              <a:t>Особой страницей истории керосинового фонаря стала Великая Отечественная война. Фронт, лишенный роскоши электричества потребовал от промышленности тысячи ламп. Они нужны были в землянках, блиндажах, штабах. Их ждали солдаты и офицеры, караульные и обходчики, связисты, корреспонденты, повара, медики. Фонарей же попросту не хватало. Потому на фотографиях и кинохрониках тех лет можно часто наблюдать продукт солдатской смекалки – тусклые «коптилки» из гильзы плющенного орудийного снаряда или консервной банки.</a:t>
            </a: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692696"/>
            <a:ext cx="3312368" cy="5616624"/>
          </a:xfrm>
        </p:spPr>
      </p:pic>
    </p:spTree>
    <p:extLst>
      <p:ext uri="{BB962C8B-B14F-4D97-AF65-F5344CB8AC3E}">
        <p14:creationId xmlns:p14="http://schemas.microsoft.com/office/powerpoint/2010/main" val="1097781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80728"/>
            <a:ext cx="8229600" cy="436910"/>
          </a:xfrm>
        </p:spPr>
        <p:txBody>
          <a:bodyPr>
            <a:noAutofit/>
          </a:bodyPr>
          <a:lstStyle/>
          <a:p>
            <a:r>
              <a:rPr lang="ru-RU" sz="2400" b="1" dirty="0">
                <a:latin typeface="Times New Roman" panose="02020603050405020304" pitchFamily="18" charset="0"/>
                <a:cs typeface="Times New Roman" panose="02020603050405020304" pitchFamily="18" charset="0"/>
              </a:rPr>
              <a:t>Памятник</a:t>
            </a:r>
            <a:r>
              <a:rPr lang="ru-RU" sz="2400" dirty="0">
                <a:latin typeface="Times New Roman" panose="02020603050405020304" pitchFamily="18" charset="0"/>
                <a:cs typeface="Times New Roman" panose="02020603050405020304" pitchFamily="18" charset="0"/>
              </a:rPr>
              <a:t> изобретателям керосиновой лампы установлен в исторической части </a:t>
            </a:r>
            <a:r>
              <a:rPr lang="ru-RU" sz="2400" b="1" dirty="0">
                <a:latin typeface="Times New Roman" panose="02020603050405020304" pitchFamily="18" charset="0"/>
                <a:cs typeface="Times New Roman" panose="02020603050405020304" pitchFamily="18" charset="0"/>
              </a:rPr>
              <a:t>Львова</a:t>
            </a:r>
            <a:r>
              <a:rPr lang="ru-RU" sz="2400" dirty="0">
                <a:latin typeface="Times New Roman" panose="02020603050405020304" pitchFamily="18" charset="0"/>
                <a:cs typeface="Times New Roman" panose="02020603050405020304" pitchFamily="18" charset="0"/>
              </a:rPr>
              <a:t> в 2008 году возле музея-ресторана «Керосиновая лампа»  </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2420888"/>
            <a:ext cx="6840760" cy="3960440"/>
          </a:xfrm>
        </p:spPr>
      </p:pic>
    </p:spTree>
    <p:extLst>
      <p:ext uri="{BB962C8B-B14F-4D97-AF65-F5344CB8AC3E}">
        <p14:creationId xmlns:p14="http://schemas.microsoft.com/office/powerpoint/2010/main" val="914482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861048"/>
            <a:ext cx="5904656" cy="2736304"/>
          </a:xfrm>
        </p:spPr>
        <p:txBody>
          <a:bodyPr>
            <a:normAutofit/>
          </a:bodyPr>
          <a:lstStyle/>
          <a:p>
            <a:r>
              <a:rPr lang="ru-RU" sz="2400" dirty="0" smtClean="0">
                <a:latin typeface="Times New Roman" panose="02020603050405020304" pitchFamily="18" charset="0"/>
                <a:cs typeface="Times New Roman" panose="02020603050405020304" pitchFamily="18" charset="0"/>
              </a:rPr>
              <a:t>Керосиновые лампы сегодня незаслуженно позабыты. Их часто используют в декоративных целях, хотя когда-то этот простой и экономичный источник света в мгновение ока завоевал всю Европу и Россию и мигом вытеснил свечи и масляные светильники. </a:t>
            </a:r>
            <a:endParaRPr lang="ru-RU" sz="2400" dirty="0">
              <a:latin typeface="Times New Roman" panose="02020603050405020304" pitchFamily="18" charset="0"/>
              <a:cs typeface="Times New Roman" panose="02020603050405020304" pitchFamily="18" charset="0"/>
            </a:endParaRPr>
          </a:p>
        </p:txBody>
      </p:sp>
      <p:pic>
        <p:nvPicPr>
          <p:cNvPr id="5"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060" y="260648"/>
            <a:ext cx="2415231" cy="3456384"/>
          </a:xfrm>
          <a:prstGeom prst="rect">
            <a:avLst/>
          </a:prstGeom>
        </p:spPr>
      </p:pic>
      <p:pic>
        <p:nvPicPr>
          <p:cNvPr id="6"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263256"/>
            <a:ext cx="2415231" cy="3397248"/>
          </a:xfrm>
          <a:prstGeom prst="rect">
            <a:avLst/>
          </a:prstGeom>
        </p:spPr>
      </p:pic>
      <p:pic>
        <p:nvPicPr>
          <p:cNvPr id="7" name="Объект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2274" y="548680"/>
            <a:ext cx="2664296" cy="5630470"/>
          </a:xfrm>
          <a:prstGeom prst="rect">
            <a:avLst/>
          </a:prstGeom>
        </p:spPr>
      </p:pic>
    </p:spTree>
    <p:extLst>
      <p:ext uri="{BB962C8B-B14F-4D97-AF65-F5344CB8AC3E}">
        <p14:creationId xmlns:p14="http://schemas.microsoft.com/office/powerpoint/2010/main" val="2247840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274638"/>
            <a:ext cx="3610744" cy="6178698"/>
          </a:xfrm>
        </p:spPr>
        <p:txBody>
          <a:bodyPr>
            <a:noAutofit/>
          </a:bodyPr>
          <a:lstStyle/>
          <a:p>
            <a:r>
              <a:rPr lang="ru-RU" sz="2400" dirty="0" smtClean="0">
                <a:latin typeface="Times New Roman" panose="02020603050405020304" pitchFamily="18" charset="0"/>
                <a:cs typeface="Times New Roman" panose="02020603050405020304" pitchFamily="18" charset="0"/>
              </a:rPr>
              <a:t>Конструкция керосиновой лампы проста – в металлической емкости налит керосин, в который погружают фитиль. Другой конец фитиля используют для зажигания лампы. В качестве дополнительной тяги и защиты от ветра фитиль накрывается стеклянной колбой. </a:t>
            </a:r>
            <a:endParaRPr lang="ru-RU" sz="2400" dirty="0">
              <a:latin typeface="Times New Roman" panose="02020603050405020304" pitchFamily="18" charset="0"/>
              <a:cs typeface="Times New Roman" panose="02020603050405020304" pitchFamily="18" charset="0"/>
            </a:endParaRPr>
          </a:p>
        </p:txBody>
      </p:sp>
      <p:pic>
        <p:nvPicPr>
          <p:cNvPr id="5"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332656"/>
            <a:ext cx="4248472" cy="6120680"/>
          </a:xfrm>
          <a:prstGeom prst="rect">
            <a:avLst/>
          </a:prstGeom>
        </p:spPr>
      </p:pic>
    </p:spTree>
    <p:extLst>
      <p:ext uri="{BB962C8B-B14F-4D97-AF65-F5344CB8AC3E}">
        <p14:creationId xmlns:p14="http://schemas.microsoft.com/office/powerpoint/2010/main" val="2757139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3816424" cy="6178698"/>
          </a:xfrm>
        </p:spPr>
        <p:txBody>
          <a:bodyPr>
            <a:normAutofit/>
          </a:bodyPr>
          <a:lstStyle/>
          <a:p>
            <a:r>
              <a:rPr lang="ru-RU" sz="2400" dirty="0" smtClean="0">
                <a:latin typeface="Times New Roman" panose="02020603050405020304" pitchFamily="18" charset="0"/>
                <a:cs typeface="Times New Roman" panose="02020603050405020304" pitchFamily="18" charset="0"/>
              </a:rPr>
              <a:t>На сегодняшний день довольно трудно провести границу между керосиновыми и масляными горелками. Ученые утверждают, что первые керосиновые лампы датированы 1853-м.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27984" y="404664"/>
            <a:ext cx="4392488" cy="6048672"/>
          </a:xfrm>
        </p:spPr>
      </p:pic>
    </p:spTree>
    <p:extLst>
      <p:ext uri="{BB962C8B-B14F-4D97-AF65-F5344CB8AC3E}">
        <p14:creationId xmlns:p14="http://schemas.microsoft.com/office/powerpoint/2010/main" val="2377303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2" y="404664"/>
            <a:ext cx="4392488" cy="5976664"/>
          </a:xfrm>
        </p:spPr>
        <p:txBody>
          <a:bodyPr>
            <a:noAutofit/>
          </a:bodyPr>
          <a:lstStyle/>
          <a:p>
            <a:r>
              <a:rPr lang="ru-RU" sz="2400" dirty="0" smtClean="0">
                <a:latin typeface="Times New Roman" panose="02020603050405020304" pitchFamily="18" charset="0"/>
                <a:cs typeface="Times New Roman" panose="02020603050405020304" pitchFamily="18" charset="0"/>
              </a:rPr>
              <a:t>История керосиновой лампы довольно примечательна. Жил во Львове Петр </a:t>
            </a:r>
            <a:r>
              <a:rPr lang="ru-RU" sz="2400" dirty="0" err="1" smtClean="0">
                <a:latin typeface="Times New Roman" panose="02020603050405020304" pitchFamily="18" charset="0"/>
                <a:cs typeface="Times New Roman" panose="02020603050405020304" pitchFamily="18" charset="0"/>
              </a:rPr>
              <a:t>Миколяш</a:t>
            </a:r>
            <a:r>
              <a:rPr lang="ru-RU" sz="2400" dirty="0" smtClean="0">
                <a:latin typeface="Times New Roman" panose="02020603050405020304" pitchFamily="18" charset="0"/>
                <a:cs typeface="Times New Roman" panose="02020603050405020304" pitchFamily="18" charset="0"/>
              </a:rPr>
              <a:t>. Он занимался предпринимательством и владел одной из крупнейших городских аптек. Два коммерсанта из Дрогобыча предложили ему сделку. Аптекарь покупает у них дистиллят, а </a:t>
            </a:r>
            <a:r>
              <a:rPr lang="ru-RU" sz="2400" dirty="0" smtClean="0">
                <a:latin typeface="Times New Roman" panose="02020603050405020304" pitchFamily="18" charset="0"/>
                <a:cs typeface="Times New Roman" panose="02020603050405020304" pitchFamily="18" charset="0"/>
              </a:rPr>
              <a:t>он </a:t>
            </a:r>
            <a:r>
              <a:rPr lang="ru-RU" sz="2400" dirty="0" smtClean="0">
                <a:latin typeface="Times New Roman" panose="02020603050405020304" pitchFamily="18" charset="0"/>
                <a:cs typeface="Times New Roman" panose="02020603050405020304" pitchFamily="18" charset="0"/>
              </a:rPr>
              <a:t>якобы перегоняет его в довольно дешевый спирт. Дельцы сулили ему астрономический навар. Таким образом, сделка состоялась.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4086790" cy="6192688"/>
          </a:xfrm>
        </p:spPr>
      </p:pic>
    </p:spTree>
    <p:extLst>
      <p:ext uri="{BB962C8B-B14F-4D97-AF65-F5344CB8AC3E}">
        <p14:creationId xmlns:p14="http://schemas.microsoft.com/office/powerpoint/2010/main" val="999088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143000"/>
          </a:xfrm>
        </p:spPr>
        <p:txBody>
          <a:bodyPr>
            <a:noAutofit/>
          </a:bodyPr>
          <a:lstStyle/>
          <a:p>
            <a:r>
              <a:rPr lang="ru-RU" sz="2400" dirty="0" smtClean="0">
                <a:latin typeface="Times New Roman" panose="02020603050405020304" pitchFamily="18" charset="0"/>
                <a:cs typeface="Times New Roman" panose="02020603050405020304" pitchFamily="18" charset="0"/>
              </a:rPr>
              <a:t>Процессом перегонки занимался лаборант львовского бизнесмена, которого звали Ян </a:t>
            </a:r>
            <a:r>
              <a:rPr lang="ru-RU" sz="2400" dirty="0" err="1" smtClean="0">
                <a:latin typeface="Times New Roman" panose="02020603050405020304" pitchFamily="18" charset="0"/>
                <a:cs typeface="Times New Roman" panose="02020603050405020304" pitchFamily="18" charset="0"/>
              </a:rPr>
              <a:t>Зех</a:t>
            </a:r>
            <a:r>
              <a:rPr lang="ru-RU" sz="2400" dirty="0" smtClean="0">
                <a:latin typeface="Times New Roman" panose="02020603050405020304" pitchFamily="18" charset="0"/>
                <a:cs typeface="Times New Roman" panose="02020603050405020304" pitchFamily="18" charset="0"/>
              </a:rPr>
              <a:t>. Именно он вместе со своим коллегой Игнатием </a:t>
            </a:r>
            <a:r>
              <a:rPr lang="ru-RU" sz="2400" dirty="0" err="1" smtClean="0">
                <a:latin typeface="Times New Roman" panose="02020603050405020304" pitchFamily="18" charset="0"/>
                <a:cs typeface="Times New Roman" panose="02020603050405020304" pitchFamily="18" charset="0"/>
              </a:rPr>
              <a:t>Лукасевичем</a:t>
            </a:r>
            <a:r>
              <a:rPr lang="ru-RU" sz="2400" dirty="0" smtClean="0">
                <a:latin typeface="Times New Roman" panose="02020603050405020304" pitchFamily="18" charset="0"/>
                <a:cs typeface="Times New Roman" panose="02020603050405020304" pitchFamily="18" charset="0"/>
              </a:rPr>
              <a:t> начали ночевать и дневать в лаборатории, экспериментируя с нефтепродуктами. Спустя некоторое время первооткрывателям удалось получить керосин. Эту жидкость они стали использовать как раз в модернизированной масляной горелке.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924944"/>
            <a:ext cx="3672408" cy="3600400"/>
          </a:xfrm>
        </p:spPr>
      </p:pic>
      <p:pic>
        <p:nvPicPr>
          <p:cNvPr id="5" name="Объект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924944"/>
            <a:ext cx="3524927" cy="3618528"/>
          </a:xfrm>
          <a:prstGeom prst="rect">
            <a:avLst/>
          </a:prstGeom>
        </p:spPr>
      </p:pic>
    </p:spTree>
    <p:extLst>
      <p:ext uri="{BB962C8B-B14F-4D97-AF65-F5344CB8AC3E}">
        <p14:creationId xmlns:p14="http://schemas.microsoft.com/office/powerpoint/2010/main" val="3084200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4330824" cy="6192688"/>
          </a:xfrm>
        </p:spPr>
        <p:txBody>
          <a:bodyPr>
            <a:normAutofit/>
          </a:bodyPr>
          <a:lstStyle/>
          <a:p>
            <a:r>
              <a:rPr lang="ru-RU" sz="2400" dirty="0" smtClean="0">
                <a:latin typeface="Times New Roman" panose="02020603050405020304" pitchFamily="18" charset="0"/>
                <a:cs typeface="Times New Roman" panose="02020603050405020304" pitchFamily="18" charset="0"/>
              </a:rPr>
              <a:t>Лаборант </a:t>
            </a:r>
            <a:r>
              <a:rPr lang="ru-RU" sz="2400" dirty="0" err="1" smtClean="0">
                <a:latin typeface="Times New Roman" panose="02020603050405020304" pitchFamily="18" charset="0"/>
                <a:cs typeface="Times New Roman" panose="02020603050405020304" pitchFamily="18" charset="0"/>
              </a:rPr>
              <a:t>Зех</a:t>
            </a:r>
            <a:r>
              <a:rPr lang="ru-RU" sz="2400" dirty="0" smtClean="0">
                <a:latin typeface="Times New Roman" panose="02020603050405020304" pitchFamily="18" charset="0"/>
                <a:cs typeface="Times New Roman" panose="02020603050405020304" pitchFamily="18" charset="0"/>
              </a:rPr>
              <a:t> был более чем доволен и открытием топлива, и успехом, и перспективам. Буквально сразу он, уволившись из аптеки, смог открыть собственную лавку, которая предлагала потенциальным покупателям керосин. Только за один год его маленькой фирме удалось продать порядка шестьдесят тонн этого горючего! Это топливо, в основном, предназначалось для освещения львовских улиц.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48064" y="332656"/>
            <a:ext cx="3744416" cy="6192688"/>
          </a:xfrm>
        </p:spPr>
      </p:pic>
    </p:spTree>
    <p:extLst>
      <p:ext uri="{BB962C8B-B14F-4D97-AF65-F5344CB8AC3E}">
        <p14:creationId xmlns:p14="http://schemas.microsoft.com/office/powerpoint/2010/main" val="3311821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363272" cy="1872208"/>
          </a:xfrm>
        </p:spPr>
        <p:txBody>
          <a:bodyPr>
            <a:normAutofit fontScale="90000"/>
          </a:bodyPr>
          <a:lstStyle/>
          <a:p>
            <a:r>
              <a:rPr lang="ru-RU" sz="2400" dirty="0" smtClean="0">
                <a:latin typeface="Times New Roman" panose="02020603050405020304" pitchFamily="18" charset="0"/>
                <a:cs typeface="Times New Roman" panose="02020603050405020304" pitchFamily="18" charset="0"/>
              </a:rPr>
              <a:t>Однако, в 1858-м на складе </a:t>
            </a:r>
            <a:r>
              <a:rPr lang="ru-RU" sz="2400" dirty="0" err="1" smtClean="0">
                <a:latin typeface="Times New Roman" panose="02020603050405020304" pitchFamily="18" charset="0"/>
                <a:cs typeface="Times New Roman" panose="02020603050405020304" pitchFamily="18" charset="0"/>
              </a:rPr>
              <a:t>Зеха</a:t>
            </a:r>
            <a:r>
              <a:rPr lang="ru-RU" sz="2400" dirty="0" smtClean="0">
                <a:latin typeface="Times New Roman" panose="02020603050405020304" pitchFamily="18" charset="0"/>
                <a:cs typeface="Times New Roman" panose="02020603050405020304" pitchFamily="18" charset="0"/>
              </a:rPr>
              <a:t> произошел взрыв. Пожарники своевременно прибыли на место происшествия. Но спасать было уже некого. В огне погибли супруга предпринимателя и его сестра. После этого изобретатель полностью свернул перспективный проект. Он снова вернулся к аптечному занятию. </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2204864"/>
            <a:ext cx="7056784" cy="4248472"/>
          </a:xfrm>
        </p:spPr>
      </p:pic>
    </p:spTree>
    <p:extLst>
      <p:ext uri="{BB962C8B-B14F-4D97-AF65-F5344CB8AC3E}">
        <p14:creationId xmlns:p14="http://schemas.microsoft.com/office/powerpoint/2010/main" val="1668023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2866330"/>
          </a:xfrm>
        </p:spPr>
        <p:txBody>
          <a:bodyPr>
            <a:normAutofit fontScale="90000"/>
          </a:bodyPr>
          <a:lstStyle/>
          <a:p>
            <a:r>
              <a:rPr lang="ru-RU" sz="1800" dirty="0" err="1" smtClean="0">
                <a:latin typeface="Times New Roman" panose="02020603050405020304" pitchFamily="18" charset="0"/>
                <a:cs typeface="Times New Roman" panose="02020603050405020304" pitchFamily="18" charset="0"/>
              </a:rPr>
              <a:t>Лукасевич</a:t>
            </a:r>
            <a:r>
              <a:rPr lang="ru-RU" sz="1800" dirty="0" smtClean="0">
                <a:latin typeface="Times New Roman" panose="02020603050405020304" pitchFamily="18" charset="0"/>
                <a:cs typeface="Times New Roman" panose="02020603050405020304" pitchFamily="18" charset="0"/>
              </a:rPr>
              <a:t> также извлек выгоду из своего изобретения. В 1856 г. ему удалось организовать добычу нефти около г. </a:t>
            </a:r>
            <a:r>
              <a:rPr lang="ru-RU" sz="1800" dirty="0" err="1" smtClean="0">
                <a:latin typeface="Times New Roman" panose="02020603050405020304" pitchFamily="18" charset="0"/>
                <a:cs typeface="Times New Roman" panose="02020603050405020304" pitchFamily="18" charset="0"/>
              </a:rPr>
              <a:t>Ясло</a:t>
            </a:r>
            <a:r>
              <a:rPr lang="ru-RU" sz="1800" dirty="0" smtClean="0">
                <a:latin typeface="Times New Roman" panose="02020603050405020304" pitchFamily="18" charset="0"/>
                <a:cs typeface="Times New Roman" panose="02020603050405020304" pitchFamily="18" charset="0"/>
              </a:rPr>
              <a:t>. После этого он возвел ряд установок с целью перегонки нефти. Изобретатель оказался очень способным предпринимателем. К примеру, для своих работников создал прекрасные условия труда. Так, он стал организатором т.н. «братской кассы». С каждой зарплаты рабочие должны были отчислять маленькую сумму в ее фонд. Таким образом, эти средства уходили на лечение больных и поддержку вдов и сирот. Именно благодаря кассе, ветераны начали получать пенсию, что в те времена было вообще небывалой редкостью. Также за счет оборота продукции предприниматель начал назначать стипендии талантливым ремесленникам и помогать в возведении дорог в районе. </a:t>
            </a:r>
            <a:endParaRPr lang="ru-RU" sz="1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2924944"/>
            <a:ext cx="7056784" cy="3528392"/>
          </a:xfrm>
        </p:spPr>
      </p:pic>
    </p:spTree>
    <p:extLst>
      <p:ext uri="{BB962C8B-B14F-4D97-AF65-F5344CB8AC3E}">
        <p14:creationId xmlns:p14="http://schemas.microsoft.com/office/powerpoint/2010/main" val="331987084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717</Words>
  <Application>Microsoft Office PowerPoint</Application>
  <PresentationFormat>Экран (4:3)</PresentationFormat>
  <Paragraphs>15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История керосиновой лампы</vt:lpstr>
      <vt:lpstr>Керосиновые лампы сегодня незаслуженно позабыты. Их часто используют в декоративных целях, хотя когда-то этот простой и экономичный источник света в мгновение ока завоевал всю Европу и Россию и мигом вытеснил свечи и масляные светильники. </vt:lpstr>
      <vt:lpstr>Конструкция керосиновой лампы проста – в металлической емкости налит керосин, в который погружают фитиль. Другой конец фитиля используют для зажигания лампы. В качестве дополнительной тяги и защиты от ветра фитиль накрывается стеклянной колбой. </vt:lpstr>
      <vt:lpstr>На сегодняшний день довольно трудно провести границу между керосиновыми и масляными горелками. Ученые утверждают, что первые керосиновые лампы датированы 1853-м. </vt:lpstr>
      <vt:lpstr>История керосиновой лампы довольно примечательна. Жил во Львове Петр Миколяш. Он занимался предпринимательством и владел одной из крупнейших городских аптек. Два коммерсанта из Дрогобыча предложили ему сделку. Аптекарь покупает у них дистиллят, а он якобы перегоняет его в довольно дешевый спирт. Дельцы сулили ему астрономический навар. Таким образом, сделка состоялась. </vt:lpstr>
      <vt:lpstr>Процессом перегонки занимался лаборант львовского бизнесмена, которого звали Ян Зех. Именно он вместе со своим коллегой Игнатием Лукасевичем начали ночевать и дневать в лаборатории, экспериментируя с нефтепродуктами. Спустя некоторое время первооткрывателям удалось получить керосин. Эту жидкость они стали использовать как раз в модернизированной масляной горелке. </vt:lpstr>
      <vt:lpstr>Лаборант Зех был более чем доволен и открытием топлива, и успехом, и перспективам. Буквально сразу он, уволившись из аптеки, смог открыть собственную лавку, которая предлагала потенциальным покупателям керосин. Только за один год его маленькой фирме удалось продать порядка шестьдесят тонн этого горючего! Это топливо, в основном, предназначалось для освещения львовских улиц. </vt:lpstr>
      <vt:lpstr>Однако, в 1858-м на складе Зеха произошел взрыв. Пожарники своевременно прибыли на место происшествия. Но спасать было уже некого. В огне погибли супруга предпринимателя и его сестра. После этого изобретатель полностью свернул перспективный проект. Он снова вернулся к аптечному занятию. </vt:lpstr>
      <vt:lpstr>Лукасевич также извлек выгоду из своего изобретения. В 1856 г. ему удалось организовать добычу нефти около г. Ясло. После этого он возвел ряд установок с целью перегонки нефти. Изобретатель оказался очень способным предпринимателем. К примеру, для своих работников создал прекрасные условия труда. Так, он стал организатором т.н. «братской кассы». С каждой зарплаты рабочие должны были отчислять маленькую сумму в ее фонд. Таким образом, эти средства уходили на лечение больных и поддержку вдов и сирот. Именно благодаря кассе, ветераны начали получать пенсию, что в те времена было вообще небывалой редкостью. Также за счет оборота продукции предприниматель начал назначать стипендии талантливым ремесленникам и помогать в возведении дорог в районе. </vt:lpstr>
      <vt:lpstr>Не удивительно, что в 1866 г. Лукасевич был избран в краевой Галицкий сейм. На этом поприще продолжал заниматься развитием нефтяной промышленности. А практически через десять лет организовал и соответствующее нефтяное общество. </vt:lpstr>
      <vt:lpstr>Когда слава о керосиновой лампе распространилась по территории соседних государств, австрийцы серьезно заинтересовались этим видом освещения. Не раздумывая, они начали ее выпускать и у себя. Данным производством занялось венское предприятие под названием «Дитмар». Эта фабрика стала выпускать порядка 1000 моделей таких горелок. Склады фирмы находились не только в столице Австрии, но и в Триесте, Милане, Праге, Лионе, Кракове и даже в Бомбее. </vt:lpstr>
      <vt:lpstr>К сожалению, львовские рационализаторы своевременно не смогли запатентовать свое изобретение. Любопытно, когда австрийские аналоги начали продаваться на их родине, во Львове, их именовали исключительно «венскими». </vt:lpstr>
      <vt:lpstr>Керосиновые фонари «Летучая мышь» выполняются в ветрозащитном исполнении. Название «Летучая мышь» происходит от слова «Fledermaus». Так называлась немецкая фирма, которая в XIX веке создала ветроустойчивый фонарь с керосиновой лампой. Позже так стали называть все подобные светильники. </vt:lpstr>
      <vt:lpstr>Особой страницей истории керосинового фонаря стала Великая Отечественная война. Фронт, лишенный роскоши электричества потребовал от промышленности тысячи ламп. Они нужны были в землянках, блиндажах, штабах. Их ждали солдаты и офицеры, караульные и обходчики, связисты, корреспонденты, повара, медики. Фонарей же попросту не хватало. Потому на фотографиях и кинохрониках тех лет можно часто наблюдать продукт солдатской смекалки – тусклые «коптилки» из гильзы плющенного орудийного снаряда или консервной банки.</vt:lpstr>
      <vt:lpstr>Памятник изобретателям керосиновой лампы установлен в исторической части Львова в 2008 году возле музея-ресторана «Керосиновая лампа»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керосиновой лампы</dc:title>
  <dc:creator>Варешина</dc:creator>
  <cp:lastModifiedBy>Варешина</cp:lastModifiedBy>
  <cp:revision>9</cp:revision>
  <dcterms:created xsi:type="dcterms:W3CDTF">2022-06-20T12:34:50Z</dcterms:created>
  <dcterms:modified xsi:type="dcterms:W3CDTF">2022-06-21T09:47:58Z</dcterms:modified>
</cp:coreProperties>
</file>