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57" r:id="rId3"/>
    <p:sldId id="258" r:id="rId4"/>
    <p:sldId id="260" r:id="rId5"/>
    <p:sldId id="269" r:id="rId6"/>
    <p:sldId id="261" r:id="rId7"/>
    <p:sldId id="262" r:id="rId8"/>
    <p:sldId id="265" r:id="rId9"/>
    <p:sldId id="266" r:id="rId10"/>
    <p:sldId id="26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29" autoAdjust="0"/>
    <p:restoredTop sz="94660"/>
  </p:normalViewPr>
  <p:slideViewPr>
    <p:cSldViewPr snapToGrid="0">
      <p:cViewPr varScale="1">
        <p:scale>
          <a:sx n="71" d="100"/>
          <a:sy n="71" d="100"/>
        </p:scale>
        <p:origin x="-57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84;&#1086;&#1085;&#1080;&#1090;&#1086;&#1088;&#1080;&#1085;&#1075;%20&#1079;&#1076;&#1086;&#1088;&#1086;&#1074;&#1100;&#1103;%20&#1080;&#1090;&#1086;&#1075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84;&#1086;&#1085;&#1080;&#1090;&#1086;&#1088;&#1080;&#1085;&#1075;%20&#1079;&#1076;&#1086;&#1088;&#1086;&#1074;&#1100;&#1103;%20&#1080;&#1090;&#1086;&#1075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AngAx val="1"/>
    </c:view3D>
    <c:floor>
      <c:sp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</c:spPr>
    </c:floor>
    <c:side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sideWall>
    <c:back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'1 младшая'!$F$1</c:f>
              <c:strCache>
                <c:ptCount val="1"/>
                <c:pt idx="0">
                  <c:v>индекс здоровья </c:v>
                </c:pt>
              </c:strCache>
            </c:strRef>
          </c:tx>
          <c:spPr>
            <a:gradFill flip="none" rotWithShape="1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path path="circle">
                <a:fillToRect l="100000" t="100000"/>
              </a:path>
              <a:tileRect r="-100000" b="-100000"/>
            </a:gradFill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80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A291-49D3-9436-7019A345589C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76,</a:t>
                    </a:r>
                    <a:r>
                      <a:rPr lang="en-US" baseline="0"/>
                      <a:t> %</a:t>
                    </a:r>
                    <a:endParaRPr lang="en-US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A291-49D3-9436-7019A345589C}"/>
                </c:ext>
              </c:extLst>
            </c:dLbl>
            <c:spPr>
              <a:noFill/>
              <a:ln>
                <a:noFill/>
              </a:ln>
              <a:effectLst/>
            </c:sp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 младшая'!$B$2:$B$10</c:f>
              <c:strCache>
                <c:ptCount val="9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  <c:pt idx="8">
                  <c:v>Алий Л.В.;Султанова Л.М.</c:v>
                </c:pt>
              </c:strCache>
            </c:strRef>
          </c:cat>
          <c:val>
            <c:numRef>
              <c:f>'1 младшая'!$F$2:$F$10</c:f>
              <c:numCache>
                <c:formatCode>0%</c:formatCode>
                <c:ptCount val="9"/>
                <c:pt idx="0">
                  <c:v>0.75000000000000011</c:v>
                </c:pt>
                <c:pt idx="1">
                  <c:v>0.70800000000000007</c:v>
                </c:pt>
                <c:pt idx="2">
                  <c:v>0.62500000000000011</c:v>
                </c:pt>
                <c:pt idx="3">
                  <c:v>0.54200000000000004</c:v>
                </c:pt>
                <c:pt idx="4">
                  <c:v>0.95800000000000007</c:v>
                </c:pt>
                <c:pt idx="5">
                  <c:v>0.90900000000000003</c:v>
                </c:pt>
                <c:pt idx="6">
                  <c:v>0.76200000000000012</c:v>
                </c:pt>
                <c:pt idx="7">
                  <c:v>0.68200000000000016</c:v>
                </c:pt>
                <c:pt idx="8" formatCode="0.0%">
                  <c:v>0.7420000000000001</c:v>
                </c:pt>
              </c:numCache>
            </c:numRef>
          </c:val>
          <c:shape val="cylinder"/>
          <c:extLst xmlns:c16r2="http://schemas.microsoft.com/office/drawing/2015/06/chart">
            <c:ext xmlns:c16="http://schemas.microsoft.com/office/drawing/2014/chart" uri="{C3380CC4-5D6E-409C-BE32-E72D297353CC}">
              <c16:uniqueId val="{00000002-A291-49D3-9436-7019A345589C}"/>
            </c:ext>
          </c:extLst>
        </c:ser>
        <c:shape val="box"/>
        <c:axId val="116299648"/>
        <c:axId val="116301184"/>
        <c:axId val="0"/>
      </c:bar3DChart>
      <c:catAx>
        <c:axId val="116299648"/>
        <c:scaling>
          <c:orientation val="minMax"/>
        </c:scaling>
        <c:axPos val="b"/>
        <c:numFmt formatCode="General" sourceLinked="0"/>
        <c:tickLblPos val="nextTo"/>
        <c:txPr>
          <a:bodyPr rot="-1860000"/>
          <a:lstStyle/>
          <a:p>
            <a:pPr>
              <a:defRPr/>
            </a:pPr>
            <a:endParaRPr lang="ru-RU"/>
          </a:p>
        </c:txPr>
        <c:crossAx val="116301184"/>
        <c:crosses val="autoZero"/>
        <c:auto val="1"/>
        <c:lblAlgn val="ctr"/>
        <c:lblOffset val="100"/>
      </c:catAx>
      <c:valAx>
        <c:axId val="116301184"/>
        <c:scaling>
          <c:orientation val="minMax"/>
        </c:scaling>
        <c:axPos val="l"/>
        <c:majorGridlines/>
        <c:numFmt formatCode="0%" sourceLinked="1"/>
        <c:tickLblPos val="nextTo"/>
        <c:crossAx val="116299648"/>
        <c:crosses val="autoZero"/>
        <c:crossBetween val="between"/>
      </c:valAx>
      <c:spPr>
        <a:noFill/>
      </c:spPr>
    </c:plotArea>
    <c:legend>
      <c:legendPos val="t"/>
      <c:layout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floor>
      <c:sp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</c:spPr>
    </c:floor>
    <c:side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sideWall>
    <c:back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backWall>
    <c:plotArea>
      <c:layout>
        <c:manualLayout>
          <c:layoutTarget val="inner"/>
          <c:xMode val="edge"/>
          <c:yMode val="edge"/>
          <c:x val="5.5768055085965891E-2"/>
          <c:y val="0.18472082219596109"/>
          <c:w val="0.9090898242634553"/>
          <c:h val="0.56582561218171812"/>
        </c:manualLayout>
      </c:layout>
      <c:bar3DChart>
        <c:barDir val="col"/>
        <c:grouping val="clustered"/>
        <c:ser>
          <c:idx val="0"/>
          <c:order val="0"/>
          <c:tx>
            <c:strRef>
              <c:f>'1 младшая'!$C$1</c:f>
              <c:strCache>
                <c:ptCount val="1"/>
                <c:pt idx="0">
                  <c:v>количество детей в группе</c:v>
                </c:pt>
              </c:strCache>
            </c:strRef>
          </c:tx>
          <c:spPr>
            <a:gradFill flip="none" rotWithShape="1">
              <a:gsLst>
                <a:gs pos="0">
                  <a:srgbClr val="3399FF"/>
                </a:gs>
                <a:gs pos="16000">
                  <a:srgbClr val="00CCCC"/>
                </a:gs>
                <a:gs pos="47000">
                  <a:srgbClr val="9999FF"/>
                </a:gs>
                <a:gs pos="60001">
                  <a:srgbClr val="2E6792"/>
                </a:gs>
                <a:gs pos="71001">
                  <a:srgbClr val="3333CC"/>
                </a:gs>
                <a:gs pos="81000">
                  <a:srgbClr val="1170FF"/>
                </a:gs>
                <a:gs pos="100000">
                  <a:srgbClr val="006699"/>
                </a:gs>
              </a:gsLst>
              <a:path path="circle">
                <a:fillToRect l="100000" t="100000"/>
              </a:path>
              <a:tileRect r="-100000" b="-100000"/>
            </a:gradFill>
          </c:spPr>
          <c:dLbls>
            <c:spPr>
              <a:noFill/>
              <a:ln>
                <a:noFill/>
              </a:ln>
              <a:effectLst/>
            </c:sp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 младшая'!$B$2:$B$10</c:f>
              <c:strCache>
                <c:ptCount val="9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  <c:pt idx="8">
                  <c:v>Алий Л.В.;Султанова Л.М.</c:v>
                </c:pt>
              </c:strCache>
            </c:strRef>
          </c:cat>
          <c:val>
            <c:numRef>
              <c:f>'1 младшая'!$C$2:$C$10</c:f>
              <c:numCache>
                <c:formatCode>General</c:formatCode>
                <c:ptCount val="9"/>
                <c:pt idx="0">
                  <c:v>24</c:v>
                </c:pt>
                <c:pt idx="1">
                  <c:v>24</c:v>
                </c:pt>
                <c:pt idx="2">
                  <c:v>24</c:v>
                </c:pt>
                <c:pt idx="3">
                  <c:v>24</c:v>
                </c:pt>
                <c:pt idx="4">
                  <c:v>24</c:v>
                </c:pt>
                <c:pt idx="5">
                  <c:v>22</c:v>
                </c:pt>
                <c:pt idx="6">
                  <c:v>21</c:v>
                </c:pt>
                <c:pt idx="7">
                  <c:v>22</c:v>
                </c:pt>
                <c:pt idx="8" formatCode="0">
                  <c:v>23</c:v>
                </c:pt>
              </c:numCache>
            </c:numRef>
          </c:val>
          <c:shape val="cylinder"/>
          <c:extLst xmlns:c16r2="http://schemas.microsoft.com/office/drawing/2015/06/chart">
            <c:ext xmlns:c16="http://schemas.microsoft.com/office/drawing/2014/chart" uri="{C3380CC4-5D6E-409C-BE32-E72D297353CC}">
              <c16:uniqueId val="{00000000-766A-448C-9446-13352923F2E8}"/>
            </c:ext>
          </c:extLst>
        </c:ser>
        <c:ser>
          <c:idx val="1"/>
          <c:order val="1"/>
          <c:tx>
            <c:strRef>
              <c:f>'1 младшая'!$G$1</c:f>
              <c:strCache>
                <c:ptCount val="1"/>
                <c:pt idx="0">
                  <c:v>средняя посещаемость </c:v>
                </c:pt>
              </c:strCache>
            </c:strRef>
          </c:tx>
          <c:spPr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l="100000" t="100000"/>
              </a:path>
            </a:gradFill>
          </c:spPr>
          <c:dLbls>
            <c:spPr>
              <a:noFill/>
              <a:ln>
                <a:noFill/>
              </a:ln>
              <a:effectLst/>
            </c:sp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 младшая'!$B$2:$B$10</c:f>
              <c:strCache>
                <c:ptCount val="9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  <c:pt idx="8">
                  <c:v>Алий Л.В.;Султанова Л.М.</c:v>
                </c:pt>
              </c:strCache>
            </c:strRef>
          </c:cat>
          <c:val>
            <c:numRef>
              <c:f>'1 младшая'!$G$2:$G$10</c:f>
              <c:numCache>
                <c:formatCode>General</c:formatCode>
                <c:ptCount val="9"/>
                <c:pt idx="0">
                  <c:v>11</c:v>
                </c:pt>
                <c:pt idx="1">
                  <c:v>15</c:v>
                </c:pt>
                <c:pt idx="2">
                  <c:v>15</c:v>
                </c:pt>
                <c:pt idx="3">
                  <c:v>10</c:v>
                </c:pt>
                <c:pt idx="4" formatCode="0">
                  <c:v>15</c:v>
                </c:pt>
                <c:pt idx="5" formatCode="0">
                  <c:v>14</c:v>
                </c:pt>
                <c:pt idx="6" formatCode="0">
                  <c:v>12</c:v>
                </c:pt>
                <c:pt idx="7">
                  <c:v>15</c:v>
                </c:pt>
                <c:pt idx="8" formatCode="0.0">
                  <c:v>13.375000000000002</c:v>
                </c:pt>
              </c:numCache>
            </c:numRef>
          </c:val>
          <c:shape val="cylinder"/>
          <c:extLst xmlns:c16r2="http://schemas.microsoft.com/office/drawing/2015/06/chart">
            <c:ext xmlns:c16="http://schemas.microsoft.com/office/drawing/2014/chart" uri="{C3380CC4-5D6E-409C-BE32-E72D297353CC}">
              <c16:uniqueId val="{00000001-766A-448C-9446-13352923F2E8}"/>
            </c:ext>
          </c:extLst>
        </c:ser>
        <c:shape val="box"/>
        <c:axId val="117150848"/>
        <c:axId val="117152384"/>
        <c:axId val="0"/>
      </c:bar3DChart>
      <c:catAx>
        <c:axId val="117150848"/>
        <c:scaling>
          <c:orientation val="minMax"/>
        </c:scaling>
        <c:axPos val="b"/>
        <c:numFmt formatCode="General" sourceLinked="0"/>
        <c:tickLblPos val="nextTo"/>
        <c:txPr>
          <a:bodyPr rot="-1560000"/>
          <a:lstStyle/>
          <a:p>
            <a:pPr>
              <a:defRPr/>
            </a:pPr>
            <a:endParaRPr lang="ru-RU"/>
          </a:p>
        </c:txPr>
        <c:crossAx val="117152384"/>
        <c:crosses val="autoZero"/>
        <c:auto val="1"/>
        <c:lblAlgn val="ctr"/>
        <c:lblOffset val="100"/>
      </c:catAx>
      <c:valAx>
        <c:axId val="117152384"/>
        <c:scaling>
          <c:orientation val="minMax"/>
        </c:scaling>
        <c:axPos val="l"/>
        <c:majorGridlines/>
        <c:numFmt formatCode="General" sourceLinked="1"/>
        <c:tickLblPos val="nextTo"/>
        <c:crossAx val="117150848"/>
        <c:crosses val="autoZero"/>
        <c:crossBetween val="between"/>
      </c:valAx>
      <c:spPr>
        <a:noFill/>
      </c:spPr>
    </c:plotArea>
    <c:legend>
      <c:legendPos val="t"/>
      <c:layout/>
    </c:legend>
    <c:plotVisOnly val="1"/>
    <c:dispBlanksAs val="gap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pPr/>
              <a:t>5/16/2023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pPr/>
              <a:t>5/16/2023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pPr/>
              <a:t>5/16/2023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densad86.ucoz.net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densad86.ucoz.net/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29582" y="401204"/>
            <a:ext cx="7766936" cy="1646302"/>
          </a:xfrm>
        </p:spPr>
        <p:txBody>
          <a:bodyPr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образовательное учреждение города Нижневартовска детский сад № 37  «Дружная семейка»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664424" y="633264"/>
            <a:ext cx="1571467" cy="1742624"/>
            <a:chOff x="1857355" y="2000249"/>
            <a:chExt cx="1571467" cy="1742624"/>
          </a:xfrm>
        </p:grpSpPr>
        <p:pic>
          <p:nvPicPr>
            <p:cNvPr id="7" name="Picture 16" descr="C:\Users\mediki\Desktop\логотип37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57493" y="2000249"/>
              <a:ext cx="1571329" cy="1329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12"/>
            <p:cNvGrpSpPr>
              <a:grpSpLocks/>
            </p:cNvGrpSpPr>
            <p:nvPr/>
          </p:nvGrpSpPr>
          <p:grpSpPr bwMode="auto">
            <a:xfrm>
              <a:off x="1857355" y="2000249"/>
              <a:ext cx="1571467" cy="1742624"/>
              <a:chOff x="2473" y="5454"/>
              <a:chExt cx="2937" cy="4985"/>
            </a:xfrm>
          </p:grpSpPr>
          <p:sp>
            <p:nvSpPr>
              <p:cNvPr id="9" name="WordArt 14"/>
              <p:cNvSpPr>
                <a:spLocks noChangeArrowheads="1" noChangeShapeType="1" noTextEdit="1"/>
              </p:cNvSpPr>
              <p:nvPr/>
            </p:nvSpPr>
            <p:spPr bwMode="auto">
              <a:xfrm>
                <a:off x="2473" y="5454"/>
                <a:ext cx="2937" cy="3055"/>
              </a:xfrm>
              <a:prstGeom prst="rect">
                <a:avLst/>
              </a:prstGeom>
            </p:spPr>
            <p:txBody>
              <a:bodyPr spcFirstLastPara="1" wrap="none" numCol="1" fromWordArt="1">
                <a:prstTxWarp prst="textArchUp">
                  <a:avLst>
                    <a:gd name="adj" fmla="val 9341556"/>
                  </a:avLst>
                </a:prstTxWarp>
              </a:bodyPr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ru-RU" sz="3200" kern="10" dirty="0">
                    <a:ln w="3175">
                      <a:noFill/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"Дружная семейка"</a:t>
                </a:r>
              </a:p>
            </p:txBody>
          </p:sp>
          <p:sp>
            <p:nvSpPr>
              <p:cNvPr id="10" name="WordArt 15"/>
              <p:cNvSpPr>
                <a:spLocks noChangeArrowheads="1" noChangeShapeType="1" noTextEdit="1"/>
              </p:cNvSpPr>
              <p:nvPr/>
            </p:nvSpPr>
            <p:spPr bwMode="auto">
              <a:xfrm>
                <a:off x="2473" y="8724"/>
                <a:ext cx="2937" cy="1715"/>
              </a:xfrm>
              <a:prstGeom prst="rect">
                <a:avLst/>
              </a:prstGeom>
            </p:spPr>
            <p:txBody>
              <a:bodyPr wrap="none" numCol="1" fromWordArt="1">
                <a:prstTxWarp prst="textCanDown">
                  <a:avLst>
                    <a:gd name="adj" fmla="val 24088"/>
                  </a:avLst>
                </a:prstTxWarp>
              </a:bodyPr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ru-RU" sz="3200" kern="10" dirty="0">
                    <a:ln w="3175">
                      <a:noFill/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МАДОУ ДС №37</a:t>
                </a:r>
              </a:p>
              <a:p>
                <a:pPr algn="ctr"/>
                <a:r>
                  <a:rPr lang="ru-RU" sz="3200" kern="10" dirty="0">
                    <a:ln w="3175">
                      <a:noFill/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г.Нижневартовск</a:t>
                </a:r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>
            <a:off x="2595282" y="2689412"/>
            <a:ext cx="781274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Отчет о деятельности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младшей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группы №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 за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2022-2023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учебный год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Воспитатели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Алий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Л.В.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Султанова Л.М..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785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62609" y="999245"/>
            <a:ext cx="10098157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Перспективы развития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педагогов</a:t>
            </a:r>
          </a:p>
          <a:p>
            <a:r>
              <a:rPr lang="ru-RU" dirty="0" smtClean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Продолжать работать над темой 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самообразованию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Повысить профессиональную компетенцию через КПК, РМЦ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ММО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Обобщать свои опыты на сайтах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2"/>
              </a:rPr>
              <a:t>http://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densad86.ucoz.net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https://nsportal.ru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Продолжать работу над краткосрочными проектами согласно программе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работе с родителями планируем более широкое вовлечение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родительской общественности в жизнь детского сада через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участие в конкурсных мероприятиях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Изучить 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аппробировать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новые технологии для сохранения и укрепления здоровья воспитанников</a:t>
            </a:r>
          </a:p>
        </p:txBody>
      </p:sp>
    </p:spTree>
    <p:extLst>
      <p:ext uri="{BB962C8B-B14F-4D97-AF65-F5344CB8AC3E}">
        <p14:creationId xmlns:p14="http://schemas.microsoft.com/office/powerpoint/2010/main" xmlns="" val="260838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56312" y="1270660"/>
            <a:ext cx="50733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Сведение о группе:</a:t>
            </a:r>
            <a:endParaRPr lang="ru-RU" sz="4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62318" y="2621478"/>
            <a:ext cx="63873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общее количество –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25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детей:</a:t>
            </a:r>
          </a:p>
          <a:p>
            <a:pPr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мальчиков –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9;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девочек –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16 .</a:t>
            </a:r>
          </a:p>
        </p:txBody>
      </p:sp>
    </p:spTree>
    <p:extLst>
      <p:ext uri="{BB962C8B-B14F-4D97-AF65-F5344CB8AC3E}">
        <p14:creationId xmlns:p14="http://schemas.microsoft.com/office/powerpoint/2010/main" xmlns="" val="123766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0987" y="391886"/>
            <a:ext cx="11376213" cy="60089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благоприятных условий для полноценного проживания ребёнком дошкольного  детства, формирование основ базовой культуры личности.</a:t>
            </a:r>
            <a:endParaRPr lang="ru-RU" sz="2400" b="1" kern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1.Продолжать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укреплять и сохранять здоровье детей.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2.Воспитывать культурно-гигиенические навыки и навыки самообслуживание.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Создание условий для поисково-практической активности и сенсорного развития.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 создание благоприятных условий развития детей в соответствии с их возрастными и индивидуальными особенностями и склонностями развития способностей и творческого потенциала каждого ребёнка как субъекта отношений с самим собой,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Объединение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обучения и воспитания в целостный образовательный процесс на основе духовно-нравственных 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социо-культурных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ценностей и принятых в обществе правил и норм поведения в интересах человека, семьи, общества;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6. Содействие развитию исследовательской деятельности, расширению кругозора на базе ближайшего окружения.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7. Развитие речи как средства коммуникации для выражения своих желаний и чувств.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8. Содействие пробуждению эмоциональной отзывчивости к эстетической стороне окружающей действительности: развитие зрительного и слухового восприятия.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3112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6962" y="551329"/>
            <a:ext cx="87096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Показатель посещаемости,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заболеваемости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 индекс здоровья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00000000-0008-0000-0000-000004000000}"/>
              </a:ext>
            </a:extLst>
          </p:cNvPr>
          <p:cNvGraphicFramePr/>
          <p:nvPr/>
        </p:nvGraphicFramePr>
        <p:xfrm>
          <a:off x="510988" y="1949825"/>
          <a:ext cx="5540188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00000000-0008-0000-0000-000002000000}"/>
              </a:ext>
            </a:extLst>
          </p:cNvPr>
          <p:cNvGraphicFramePr/>
          <p:nvPr/>
        </p:nvGraphicFramePr>
        <p:xfrm>
          <a:off x="5889813" y="2020682"/>
          <a:ext cx="6118412" cy="38018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6223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Уровень овладения воспитанниками необходимыми навыками и умениями по основным образовательным областям в соответствии с требованиями ФГОС ДО</a:t>
            </a:r>
            <a:endParaRPr lang="ru-RU" sz="2400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1953" y="2528047"/>
            <a:ext cx="4078557" cy="38055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2278" y="2568307"/>
            <a:ext cx="4050893" cy="381642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774574" y="2097741"/>
            <a:ext cx="16898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altLang="ru-RU" dirty="0" smtClean="0"/>
              <a:t>Начало года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249954" y="2111188"/>
            <a:ext cx="1409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altLang="ru-RU" dirty="0" smtClean="0"/>
              <a:t>Конец года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6063" y="629392"/>
            <a:ext cx="72439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Участие воспитанников в смотрах, выставках, конкурсах, соревнованиях различного уровня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70991" y="2551837"/>
            <a:ext cx="907773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Конкурс поделок из природного материала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«Золотая осень»,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Конкурс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«Новогодняя игрушка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Городской конкурс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«Маленькая зима»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Выставка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рисунков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«Я люблю свою маму»,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Конкурсы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рисунков и поделок по ПДД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ПБ</a:t>
            </a:r>
          </a:p>
        </p:txBody>
      </p:sp>
    </p:spTree>
    <p:extLst>
      <p:ext uri="{BB962C8B-B14F-4D97-AF65-F5344CB8AC3E}">
        <p14:creationId xmlns:p14="http://schemas.microsoft.com/office/powerpoint/2010/main" xmlns="" val="420984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635" y="360218"/>
            <a:ext cx="10342530" cy="969818"/>
          </a:xfrm>
        </p:spPr>
        <p:txBody>
          <a:bodyPr>
            <a:normAutofit fontScale="90000"/>
          </a:bodyPr>
          <a:lstStyle/>
          <a:p>
            <a:pPr algn="r">
              <a:tabLst>
                <a:tab pos="2695575" algn="l"/>
                <a:tab pos="3681413" algn="l"/>
                <a:tab pos="3763963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Информация о воспитателях группы: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70456" y="2683104"/>
            <a:ext cx="4184035" cy="3880772"/>
          </a:xfrm>
        </p:spPr>
        <p:txBody>
          <a:bodyPr/>
          <a:lstStyle/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97541" y="1519519"/>
            <a:ext cx="11483788" cy="50270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Алий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Любовь Васильевна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первая квалификационная категория, стаж работы – более 20 лет.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 самообразования: «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как средство формирования развития речи детей»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Интернет-сайт: 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https://nsportal.ru/aliib69</a:t>
            </a:r>
            <a:endParaRPr lang="en-US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Султанова Лилия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Маганавиевна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высшая квалификационная категория, стаж работы –более 15лет.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Тема самообразования: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«Игра как средство общения дошкольников»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Интернет-сайт: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https://nsportal.ru/sultanova-liliya-maganavievna</a:t>
            </a:r>
            <a:endParaRPr lang="ru-RU" altLang="ru-RU" sz="3600" dirty="0" smtClean="0">
              <a:solidFill>
                <a:srgbClr val="000000"/>
              </a:solidFill>
              <a:latin typeface="Calibri" pitchFamily="34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Методическая деятельность (ММО)- Тема: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«Развитие творческих способностей у детей дошкольного возраста через нетрадиционные техники рисования»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031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88259"/>
            <a:ext cx="10972800" cy="981635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Реализация мероприятий, обеспечивающих взаимодействие с родителями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4776" y="1048871"/>
            <a:ext cx="1162722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Проведены 3 родительских собрания: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«Давайте познакомимся»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«Развитие речи в младенческом возрасте»,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«Чему мы научились за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Консультации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«Крупная польза мелкой моторики рук»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«Мяч-полезная игрушка для развития ребёнка»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Возрастные особенности детей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1,5-3х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лет»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Памятки по ОБЖ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Буклет «Познавательные опыты для 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• «Отношение родителей к воспитанию патриотических чувств дошкольников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• «Роль семьи в воспитании у детей любви к Родине»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родителей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выставках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Дары осени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Новогодние поделки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Фотовыставка «Мой папа-самый лучший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Поделки на конкурс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«Маленькая Зима»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Вставка военной техники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 Марта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 протяжении всего учебного года проводилась планомерная работа с родителями. Периодически обновлялась информация в родительском уголке. Проводились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родительские собрания.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Родители принимали участие в совместных праздниках, проектной деятельности, обустройстве участков, оформлении групп к праздникам.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575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493" y="1"/>
            <a:ext cx="11737723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Перспективы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развития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группы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работать над улучшением здоровья детей и снижением детской заболеваемости, через подвижные игры и упражнения на развитие двигательной активности детей и продолжая проводить весь комплекс профилактических мер, используя нетрадиционное физкультурное оборудование; регулярное использование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современных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технологий;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развивать мелкую моторику рук через шнуровку, лепку, аппликацию, пальчиковые игры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вовлекать родителей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воспитательно-образовательный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процесс – составление проектов, участие в выставках совместных работ, в мероприятиях группы и детского сада;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составить комплекс занятий для кружка «Цветные ладошки» детей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3-4 лет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подготовить предметно-развивающую среду;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подобрать материал по разделам программы для работы с интерактивной доской для детей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3-4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лет;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составить каталог игр по развитию речи детей младшего возраста;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способствовать организации участия детей в конкурсах различного уровня: муниципальных, всероссийских,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международных.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071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204</TotalTime>
  <Words>761</Words>
  <Application>Microsoft Office PowerPoint</Application>
  <PresentationFormat>Произвольный</PresentationFormat>
  <Paragraphs>86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Муниципальное автономное образовательное учреждение города Нижневартовска детский сад № 37  «Дружная семейка»  </vt:lpstr>
      <vt:lpstr>Слайд 2</vt:lpstr>
      <vt:lpstr>Слайд 3</vt:lpstr>
      <vt:lpstr>Слайд 4</vt:lpstr>
      <vt:lpstr>Уровень овладения воспитанниками необходимыми навыками и умениями по основным образовательным областям в соответствии с требованиями ФГОС ДО</vt:lpstr>
      <vt:lpstr>Слайд 6</vt:lpstr>
      <vt:lpstr>  Информация о воспитателях группы:   </vt:lpstr>
      <vt:lpstr>Реализация мероприятий, обеспечивающих взаимодействие с родителями</vt:lpstr>
      <vt:lpstr>Слайд 9</vt:lpstr>
      <vt:lpstr>Слайд 10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образовательное учреждение города Нижневартовска детский сад № 37  «Дружная семейка»</dc:title>
  <dc:creator>RePack by Diakov</dc:creator>
  <cp:lastModifiedBy>1</cp:lastModifiedBy>
  <cp:revision>24</cp:revision>
  <dcterms:created xsi:type="dcterms:W3CDTF">2018-05-09T16:01:00Z</dcterms:created>
  <dcterms:modified xsi:type="dcterms:W3CDTF">2023-05-16T17:47:32Z</dcterms:modified>
</cp:coreProperties>
</file>