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" name="Google Shape;4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" name="Google Shape;6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" name="Google Shape;7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Google Shape;8;n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" name="Google Shape;9;n"/>
          <p:cNvSpPr txBox="1"/>
          <p:nvPr>
            <p:ph idx="4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jpg"/><Relationship Id="rId4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jpg"/><Relationship Id="rId4" Type="http://schemas.openxmlformats.org/officeDocument/2006/relationships/image" Target="../media/image1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jpg"/><Relationship Id="rId4" Type="http://schemas.openxmlformats.org/officeDocument/2006/relationships/image" Target="../media/image2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jpg"/><Relationship Id="rId4" Type="http://schemas.openxmlformats.org/officeDocument/2006/relationships/image" Target="../media/image2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jpg"/><Relationship Id="rId4" Type="http://schemas.openxmlformats.org/officeDocument/2006/relationships/image" Target="../media/image24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jpg"/><Relationship Id="rId4" Type="http://schemas.openxmlformats.org/officeDocument/2006/relationships/image" Target="../media/image2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jpg"/><Relationship Id="rId4" Type="http://schemas.openxmlformats.org/officeDocument/2006/relationships/image" Target="../media/image22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7.jpg"/><Relationship Id="rId4" Type="http://schemas.openxmlformats.org/officeDocument/2006/relationships/image" Target="../media/image30.jpg"/><Relationship Id="rId5" Type="http://schemas.openxmlformats.org/officeDocument/2006/relationships/image" Target="../media/image21.jpg"/><Relationship Id="rId6" Type="http://schemas.openxmlformats.org/officeDocument/2006/relationships/image" Target="../media/image2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jpg"/><Relationship Id="rId4" Type="http://schemas.openxmlformats.org/officeDocument/2006/relationships/image" Target="../media/image23.jpg"/><Relationship Id="rId5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jpg"/><Relationship Id="rId4" Type="http://schemas.openxmlformats.org/officeDocument/2006/relationships/image" Target="../media/image3.jpg"/><Relationship Id="rId5" Type="http://schemas.openxmlformats.org/officeDocument/2006/relationships/image" Target="../media/image2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g"/><Relationship Id="rId4" Type="http://schemas.openxmlformats.org/officeDocument/2006/relationships/image" Target="../media/image1.jpg"/><Relationship Id="rId5" Type="http://schemas.openxmlformats.org/officeDocument/2006/relationships/image" Target="../media/image2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Relationship Id="rId4" Type="http://schemas.openxmlformats.org/officeDocument/2006/relationships/image" Target="../media/image1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Relationship Id="rId4" Type="http://schemas.openxmlformats.org/officeDocument/2006/relationships/image" Target="../media/image12.jpg"/><Relationship Id="rId5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jp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jpg"/><Relationship Id="rId4" Type="http://schemas.openxmlformats.org/officeDocument/2006/relationships/image" Target="../media/image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jp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03575" y="2781300"/>
            <a:ext cx="4895850" cy="3140075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3"/>
          <p:cNvSpPr txBox="1"/>
          <p:nvPr/>
        </p:nvSpPr>
        <p:spPr>
          <a:xfrm>
            <a:off x="2627312" y="404812"/>
            <a:ext cx="6119812" cy="22891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600"/>
              <a:buFont typeface="Verdana"/>
              <a:buNone/>
            </a:pPr>
            <a:r>
              <a:rPr b="0" i="1" lang="en-US" sz="36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Презентация, посвященная Дню Космонавтики для второй младшей группы.</a:t>
            </a:r>
            <a:endParaRPr/>
          </a:p>
        </p:txBody>
      </p:sp>
      <p:sp>
        <p:nvSpPr>
          <p:cNvPr id="26" name="Google Shape;26;p3"/>
          <p:cNvSpPr txBox="1"/>
          <p:nvPr/>
        </p:nvSpPr>
        <p:spPr>
          <a:xfrm>
            <a:off x="1187450" y="6165850"/>
            <a:ext cx="5472112" cy="641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Verdana"/>
              <a:buNone/>
            </a:pPr>
            <a:r>
              <a:rPr b="1" i="0" lang="en-US" sz="18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Презентацию подготовила воспитатель гр. Ласточка Бобылева Л.С.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ars_space_planets_red_planet_desktop_2520x2004_hd-wallpaper-43614.jpg" id="84" name="Google Shape;84;p12"/>
          <p:cNvPicPr preferRelativeResize="0"/>
          <p:nvPr>
            <p:ph idx="4294967295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8596" y="1928802"/>
            <a:ext cx="4286280" cy="3786213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2"/>
          <p:cNvSpPr txBox="1"/>
          <p:nvPr/>
        </p:nvSpPr>
        <p:spPr>
          <a:xfrm>
            <a:off x="4572000" y="1196975"/>
            <a:ext cx="2087562" cy="57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Verdana"/>
              <a:buNone/>
            </a:pPr>
            <a:r>
              <a:rPr b="1" i="1" lang="en-US" sz="32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МАРС</a:t>
            </a:r>
            <a:endParaRPr/>
          </a:p>
        </p:txBody>
      </p:sp>
      <p:sp>
        <p:nvSpPr>
          <p:cNvPr id="86" name="Google Shape;86;p12"/>
          <p:cNvSpPr txBox="1"/>
          <p:nvPr/>
        </p:nvSpPr>
        <p:spPr>
          <a:xfrm>
            <a:off x="6227762" y="1916112"/>
            <a:ext cx="2555875" cy="4054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000"/>
              <a:buFont typeface="Verdana"/>
              <a:buNone/>
            </a:pPr>
            <a:r>
              <a:rPr b="1" i="1" lang="en-US" sz="20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Планету Марс еще называют красной планетой, так как там очень много окиси железа. Этот минерал отражает красные лучи, поэтому и окрашен в такие цвета.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967BC945CDDF4E3DBA2D17A84F1B9E10.jpg" id="91" name="Google Shape;91;p13"/>
          <p:cNvPicPr preferRelativeResize="0"/>
          <p:nvPr>
            <p:ph idx="4294967295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4282" y="1928802"/>
            <a:ext cx="4286280" cy="3643338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3"/>
          <p:cNvSpPr txBox="1"/>
          <p:nvPr/>
        </p:nvSpPr>
        <p:spPr>
          <a:xfrm>
            <a:off x="4211637" y="1268412"/>
            <a:ext cx="2087562" cy="57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Verdana"/>
              <a:buNone/>
            </a:pPr>
            <a:r>
              <a:rPr b="1" i="1" lang="en-US" sz="32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САТУРН</a:t>
            </a:r>
            <a:endParaRPr/>
          </a:p>
        </p:txBody>
      </p:sp>
      <p:sp>
        <p:nvSpPr>
          <p:cNvPr id="93" name="Google Shape;93;p13"/>
          <p:cNvSpPr txBox="1"/>
          <p:nvPr/>
        </p:nvSpPr>
        <p:spPr>
          <a:xfrm>
            <a:off x="1547812" y="2565400"/>
            <a:ext cx="3313112" cy="3140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000"/>
              <a:buFont typeface="Verdana"/>
              <a:buNone/>
            </a:pPr>
            <a:r>
              <a:rPr b="1" i="1" lang="en-US" sz="20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Из-за своих сверкающих ярких колец Сатурн считается самой красивой планетой в нашей Солнечной системе. Кольца Сатурна состоят из осколков льда, камней и пыли.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62.jpg" id="98" name="Google Shape;98;p14"/>
          <p:cNvPicPr preferRelativeResize="0"/>
          <p:nvPr>
            <p:ph idx="4294967295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7158" y="1857364"/>
            <a:ext cx="4500594" cy="4000527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4"/>
          <p:cNvSpPr txBox="1"/>
          <p:nvPr/>
        </p:nvSpPr>
        <p:spPr>
          <a:xfrm>
            <a:off x="4356100" y="908050"/>
            <a:ext cx="2592387" cy="57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Verdana"/>
              <a:buNone/>
            </a:pPr>
            <a:r>
              <a:rPr b="1" i="1" lang="en-US" sz="32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ЮПИТЕР</a:t>
            </a:r>
            <a:endParaRPr/>
          </a:p>
        </p:txBody>
      </p:sp>
      <p:sp>
        <p:nvSpPr>
          <p:cNvPr id="100" name="Google Shape;100;p14"/>
          <p:cNvSpPr txBox="1"/>
          <p:nvPr/>
        </p:nvSpPr>
        <p:spPr>
          <a:xfrm>
            <a:off x="6084887" y="2133600"/>
            <a:ext cx="2482850" cy="37496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000"/>
              <a:buFont typeface="Verdana"/>
              <a:buNone/>
            </a:pPr>
            <a:r>
              <a:rPr b="1" i="1" lang="en-US" sz="20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Самая большая планета Солнечной системы – Юпитер. Эта планета, пятая по счету, представляет собой газовый гигант. Состав очень схож с солнечным.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A01492.JPG" id="105" name="Google Shape;105;p15"/>
          <p:cNvPicPr preferRelativeResize="0"/>
          <p:nvPr>
            <p:ph idx="4294967295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200" y="1847138"/>
            <a:ext cx="4038600" cy="4032086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5"/>
          <p:cNvSpPr txBox="1"/>
          <p:nvPr/>
        </p:nvSpPr>
        <p:spPr>
          <a:xfrm>
            <a:off x="4284662" y="1196975"/>
            <a:ext cx="2879725" cy="57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Verdana"/>
              <a:buNone/>
            </a:pPr>
            <a:r>
              <a:rPr b="1" i="1" lang="en-US" sz="32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НЕПТУН</a:t>
            </a:r>
            <a:endParaRPr/>
          </a:p>
        </p:txBody>
      </p:sp>
      <p:sp>
        <p:nvSpPr>
          <p:cNvPr id="107" name="Google Shape;107;p15"/>
          <p:cNvSpPr txBox="1"/>
          <p:nvPr/>
        </p:nvSpPr>
        <p:spPr>
          <a:xfrm>
            <a:off x="1835150" y="2420937"/>
            <a:ext cx="252095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Verdana"/>
              <a:buNone/>
            </a:pPr>
            <a:r>
              <a:rPr b="1" i="1" lang="en-US" sz="24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Самой отдаленной планетой Солнечной системы на сегодняшний день является Нептун.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090fbd74d6c17cdf8c0787413e45ab38.jpg" id="112" name="Google Shape;112;p16"/>
          <p:cNvPicPr preferRelativeResize="0"/>
          <p:nvPr>
            <p:ph idx="4294967295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200" y="1785927"/>
            <a:ext cx="4329114" cy="3857652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6"/>
          <p:cNvSpPr txBox="1"/>
          <p:nvPr/>
        </p:nvSpPr>
        <p:spPr>
          <a:xfrm>
            <a:off x="4284662" y="1484312"/>
            <a:ext cx="2016125" cy="57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Verdana"/>
              <a:buNone/>
            </a:pPr>
            <a:r>
              <a:rPr b="1" i="1" lang="en-US" sz="32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УРАН</a:t>
            </a:r>
            <a:endParaRPr/>
          </a:p>
        </p:txBody>
      </p:sp>
      <p:sp>
        <p:nvSpPr>
          <p:cNvPr id="114" name="Google Shape;114;p16"/>
          <p:cNvSpPr txBox="1"/>
          <p:nvPr/>
        </p:nvSpPr>
        <p:spPr>
          <a:xfrm>
            <a:off x="2051050" y="2420937"/>
            <a:ext cx="2520950" cy="25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Verdana"/>
              <a:buNone/>
            </a:pPr>
            <a:r>
              <a:rPr b="1" i="1" lang="en-US" sz="24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b="1" i="1" lang="en-US" sz="28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Самой холодной планетой Солнечной системы, является </a:t>
            </a:r>
            <a:endParaRPr/>
          </a:p>
          <a:p>
            <a:pPr indent="0" lvl="0" marL="0" marR="0" rtl="0" algn="ctr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Verdana"/>
              <a:buNone/>
            </a:pPr>
            <a:r>
              <a:rPr b="1" i="1" lang="en-US" sz="28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Уран.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7"/>
          <p:cNvSpPr txBox="1"/>
          <p:nvPr/>
        </p:nvSpPr>
        <p:spPr>
          <a:xfrm>
            <a:off x="4427537" y="1125537"/>
            <a:ext cx="3241675" cy="57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Verdana"/>
              <a:buNone/>
            </a:pPr>
            <a:r>
              <a:rPr b="1" i="1" lang="en-US" sz="32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МЕРКУРИЙ</a:t>
            </a:r>
            <a:endParaRPr/>
          </a:p>
        </p:txBody>
      </p:sp>
      <p:pic>
        <p:nvPicPr>
          <p:cNvPr id="120" name="Google Shape;120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58887" y="2133600"/>
            <a:ext cx="4392612" cy="3294062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7"/>
          <p:cNvSpPr txBox="1"/>
          <p:nvPr/>
        </p:nvSpPr>
        <p:spPr>
          <a:xfrm>
            <a:off x="5940425" y="2492375"/>
            <a:ext cx="2449512" cy="26479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Verdana"/>
              <a:buNone/>
            </a:pPr>
            <a:r>
              <a:rPr b="1" i="1" lang="en-US" sz="24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Меркурий – самая первая планета от Солнца. Там жарко днем и холодно ночью.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8"/>
          <p:cNvSpPr/>
          <p:nvPr/>
        </p:nvSpPr>
        <p:spPr>
          <a:xfrm>
            <a:off x="2411412" y="908050"/>
            <a:ext cx="6480175" cy="1081087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l"/>
            <a:r>
              <a:rPr b="0" i="1">
                <a:ln cap="flat" cmpd="sng" w="12700">
                  <a:solidFill>
                    <a:srgbClr val="EAEAEA"/>
                  </a:solidFill>
                  <a:prstDash val="solid"/>
                  <a:miter lim="800000"/>
                  <a:headEnd len="sm" w="sm" type="none"/>
                  <a:tailEnd len="sm" w="sm" type="none"/>
                </a:ln>
                <a:gradFill>
                  <a:gsLst>
                    <a:gs pos="0">
                      <a:srgbClr val="A603AB"/>
                    </a:gs>
                    <a:gs pos="21000">
                      <a:srgbClr val="0819FB"/>
                    </a:gs>
                    <a:gs pos="35000">
                      <a:srgbClr val="1A8D48"/>
                    </a:gs>
                    <a:gs pos="52000">
                      <a:srgbClr val="FFFF00"/>
                    </a:gs>
                    <a:gs pos="72999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0800000" scaled="0"/>
                </a:gradFill>
                <a:latin typeface="Arial"/>
              </a:rPr>
              <a:t>СПАСИБО ЗА ВНИМАНИЕ</a:t>
            </a:r>
          </a:p>
        </p:txBody>
      </p:sp>
      <p:pic>
        <p:nvPicPr>
          <p:cNvPr id="127" name="Google Shape;127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7450" y="2303462"/>
            <a:ext cx="3095625" cy="2249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03800" y="2349500"/>
            <a:ext cx="3141662" cy="215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022600" y="4365625"/>
            <a:ext cx="3097212" cy="232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HOME\Desktop\742ab538b4e2e99bfa49a86862cb984a.jpg" id="31" name="Google Shape;31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1187" y="2205037"/>
            <a:ext cx="4824412" cy="363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508625" y="1412875"/>
            <a:ext cx="3413125" cy="4824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440214185_4" id="37" name="Google Shape;37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2000" y="1125537"/>
            <a:ext cx="4038600" cy="30988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1440214264_1" id="38" name="Google Shape;38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95287" y="3429000"/>
            <a:ext cx="4176712" cy="254952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/>
          <p:nvPr/>
        </p:nvSpPr>
        <p:spPr>
          <a:xfrm>
            <a:off x="5076825" y="4365625"/>
            <a:ext cx="3455987" cy="1373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Verdana"/>
              <a:buNone/>
            </a:pPr>
            <a:r>
              <a:rPr b="1" i="1" lang="en-US" sz="28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Первые биокосмонавты Белка и Стрелка.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www.vokrugsveta.ru/img/cmn/2007/11/02/015.jpg" id="44" name="Google Shape;44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63937" y="692150"/>
            <a:ext cx="4046537" cy="303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72000" y="3789362"/>
            <a:ext cx="4343400" cy="2833687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6"/>
          <p:cNvSpPr txBox="1"/>
          <p:nvPr/>
        </p:nvSpPr>
        <p:spPr>
          <a:xfrm>
            <a:off x="1547812" y="4005262"/>
            <a:ext cx="2808287" cy="1373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Verdana"/>
              <a:buNone/>
            </a:pPr>
            <a:r>
              <a:rPr b="1" i="1" lang="en-US" sz="28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Скафандры для собак – космонавтов.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 (6)" id="51" name="Google Shape;51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95512" y="1773237"/>
            <a:ext cx="3101975" cy="41148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/>
          <p:nvPr/>
        </p:nvSpPr>
        <p:spPr>
          <a:xfrm>
            <a:off x="5580062" y="1844675"/>
            <a:ext cx="3024187" cy="4108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Verdana"/>
              <a:buNone/>
            </a:pPr>
            <a:r>
              <a:rPr b="1" i="1" lang="en-US" sz="24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12 апреля 1961 г. -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Verdana"/>
              <a:buNone/>
            </a:pPr>
            <a:r>
              <a:rPr b="1" i="1" lang="en-US" sz="24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Юрий Алексеевич Гагарин, </a:t>
            </a:r>
            <a:endParaRPr b="0" i="1" sz="2400" u="none">
              <a:solidFill>
                <a:schemeClr val="hlink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Verdana"/>
              <a:buNone/>
            </a:pPr>
            <a:r>
              <a:rPr b="1" i="1" lang="en-US" sz="24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первый человек, который полетел в космос и  облетел вокруг Земли за 108 минут.</a:t>
            </a:r>
            <a:endParaRPr/>
          </a:p>
        </p:txBody>
      </p:sp>
      <p:sp>
        <p:nvSpPr>
          <p:cNvPr id="53" name="Google Shape;53;p7"/>
          <p:cNvSpPr txBox="1"/>
          <p:nvPr/>
        </p:nvSpPr>
        <p:spPr>
          <a:xfrm>
            <a:off x="2916237" y="1114425"/>
            <a:ext cx="5400675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Verdana"/>
              <a:buNone/>
            </a:pPr>
            <a:r>
              <a:rPr b="1" i="1" lang="en-US" sz="28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Первый космический полет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 (7)" id="58" name="Google Shape;58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16462" y="1503362"/>
            <a:ext cx="3903662" cy="3849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692275" y="3068637"/>
            <a:ext cx="2728912" cy="3600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rticle_2148631_133EEE43000005.jpg" id="64" name="Google Shape;64;p9"/>
          <p:cNvPicPr preferRelativeResize="0"/>
          <p:nvPr>
            <p:ph idx="4294967295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5720" y="1714488"/>
            <a:ext cx="4643470" cy="4000527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9"/>
          <p:cNvSpPr txBox="1"/>
          <p:nvPr/>
        </p:nvSpPr>
        <p:spPr>
          <a:xfrm>
            <a:off x="3276600" y="981075"/>
            <a:ext cx="5327650" cy="1311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000"/>
              <a:buFont typeface="Verdana"/>
              <a:buNone/>
            </a:pPr>
            <a:r>
              <a:rPr b="1" i="1" lang="en-US" sz="20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Солнечная система состоит из восьми планет: Земля, Меркурий, Венера, Марс Юпитер, Сатурн, Уран и Нептун.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04863499" id="70" name="Google Shape;70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66887" y="2060575"/>
            <a:ext cx="3513137" cy="360045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0"/>
          <p:cNvSpPr txBox="1"/>
          <p:nvPr/>
        </p:nvSpPr>
        <p:spPr>
          <a:xfrm>
            <a:off x="4356100" y="1125537"/>
            <a:ext cx="2303462" cy="57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Verdana"/>
              <a:buNone/>
            </a:pPr>
            <a:r>
              <a:rPr b="1" i="1" lang="en-US" sz="32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ЗЕМЛЯ</a:t>
            </a:r>
            <a:endParaRPr/>
          </a:p>
        </p:txBody>
      </p:sp>
      <p:sp>
        <p:nvSpPr>
          <p:cNvPr id="72" name="Google Shape;72;p10"/>
          <p:cNvSpPr txBox="1"/>
          <p:nvPr/>
        </p:nvSpPr>
        <p:spPr>
          <a:xfrm>
            <a:off x="5148262" y="2060575"/>
            <a:ext cx="3313112" cy="3889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Verdana"/>
              <a:buNone/>
            </a:pPr>
            <a:r>
              <a:rPr b="1" i="1" lang="en-US" sz="24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Земля — третья планета от Солнца, самая большая по величине. Наша планета является единственной известной планетой во Вселенной, населённой живыми существами.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001372acd5e910403b4a0c.jpg" id="77" name="Google Shape;77;p11"/>
          <p:cNvPicPr preferRelativeResize="0"/>
          <p:nvPr>
            <p:ph idx="4294967295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200" y="1792481"/>
            <a:ext cx="4038600" cy="4141401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1"/>
          <p:cNvSpPr txBox="1"/>
          <p:nvPr/>
        </p:nvSpPr>
        <p:spPr>
          <a:xfrm>
            <a:off x="4356100" y="981075"/>
            <a:ext cx="2159000" cy="57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Verdana"/>
              <a:buNone/>
            </a:pPr>
            <a:r>
              <a:rPr b="1" i="1" lang="en-US" sz="32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ВЕНЕРА</a:t>
            </a:r>
            <a:endParaRPr/>
          </a:p>
        </p:txBody>
      </p:sp>
      <p:sp>
        <p:nvSpPr>
          <p:cNvPr id="79" name="Google Shape;79;p11"/>
          <p:cNvSpPr txBox="1"/>
          <p:nvPr/>
        </p:nvSpPr>
        <p:spPr>
          <a:xfrm>
            <a:off x="2484437" y="1922462"/>
            <a:ext cx="2449512" cy="3013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Verdana"/>
              <a:buNone/>
            </a:pPr>
            <a:r>
              <a:rPr b="1" i="1" lang="en-US" sz="2400" u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</a:rPr>
              <a:t>Звание самой горячей планеты Солнечной системы по праву принадлежит Венере.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Тема 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4F81BD"/>
      </a:accent4>
      <a:accent5>
        <a:srgbClr val="C0504D"/>
      </a:accent5>
      <a:accent6>
        <a:srgbClr val="FFFFFF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