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73" r:id="rId5"/>
    <p:sldId id="278" r:id="rId6"/>
    <p:sldId id="264" r:id="rId7"/>
    <p:sldId id="274" r:id="rId8"/>
    <p:sldId id="280" r:id="rId9"/>
    <p:sldId id="279" r:id="rId10"/>
    <p:sldId id="281" r:id="rId11"/>
    <p:sldId id="275" r:id="rId12"/>
    <p:sldId id="267" r:id="rId13"/>
    <p:sldId id="276" r:id="rId14"/>
    <p:sldId id="272" r:id="rId15"/>
  </p:sldIdLst>
  <p:sldSz cx="9144000" cy="6858000" type="screen4x3"/>
  <p:notesSz cx="6797675" cy="992505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6" roundtripDataSignature="AMtx7mjhl+zf9/Eu7V9HDMzvbQ9hK7uV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151C687-A67F-4D03-80EC-5D33B2D9664A}">
  <a:tblStyle styleId="{7151C687-A67F-4D03-80EC-5D33B2D966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8" autoAdjust="0"/>
    <p:restoredTop sz="87251" autoAdjust="0"/>
  </p:normalViewPr>
  <p:slideViewPr>
    <p:cSldViewPr snapToGrid="0">
      <p:cViewPr varScale="1">
        <p:scale>
          <a:sx n="115" d="100"/>
          <a:sy n="115" d="100"/>
        </p:scale>
        <p:origin x="124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9162" y="744537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435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14420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42" name="Google Shape;242;p1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16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50" name="Google Shape;250;p1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7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7719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7468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3260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0378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7440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9"/>
          <p:cNvSpPr txBox="1"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9"/>
          <p:cNvSpPr txBox="1"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1"/>
          <p:cNvSpPr txBox="1"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>
            <a:spLocks noGrp="1"/>
          </p:cNvSpPr>
          <p:nvPr>
            <p:ph type="title"/>
          </p:nvPr>
        </p:nvSpPr>
        <p:spPr>
          <a:xfrm rot="5400000">
            <a:off x="4623593" y="2280444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>
          <a:xfrm rot="5400000">
            <a:off x="623094" y="365919"/>
            <a:ext cx="5811837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3"/>
          <p:cNvSpPr txBox="1">
            <a:spLocks noGrp="1"/>
          </p:cNvSpPr>
          <p:nvPr>
            <p:ph type="body" idx="1"/>
          </p:nvPr>
        </p:nvSpPr>
        <p:spPr>
          <a:xfrm rot="5400000">
            <a:off x="2401093" y="61118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4"/>
          <p:cNvSpPr txBox="1"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4"/>
          <p:cNvSpPr>
            <a:spLocks noGrp="1"/>
          </p:cNvSpPr>
          <p:nvPr>
            <p:ph type="pic" idx="2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</p:sp>
      <p:sp>
        <p:nvSpPr>
          <p:cNvPr id="46" name="Google Shape;46;p24"/>
          <p:cNvSpPr txBox="1">
            <a:spLocks noGrp="1"/>
          </p:cNvSpPr>
          <p:nvPr>
            <p:ph type="body" idx="1"/>
          </p:nvPr>
        </p:nvSpPr>
        <p:spPr>
          <a:xfrm>
            <a:off x="630936" y="2057400"/>
            <a:ext cx="294894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4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1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5pPr>
            <a:lvl6pPr marL="2743200" lvl="5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6pPr>
            <a:lvl7pPr marL="3200400" lvl="6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7pPr>
            <a:lvl8pPr marL="3657600" lvl="7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8pPr>
            <a:lvl9pPr marL="4114800" lvl="8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2"/>
          </p:nvPr>
        </p:nvSpPr>
        <p:spPr>
          <a:xfrm>
            <a:off x="630936" y="2057399"/>
            <a:ext cx="2948940" cy="381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>
  <p:cSld name="Только заголовок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6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>
  <p:cSld name="Сравнение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7"/>
          <p:cNvSpPr txBox="1"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4" name="Google Shape;64;p27"/>
          <p:cNvSpPr txBox="1">
            <a:spLocks noGrp="1"/>
          </p:cNvSpPr>
          <p:nvPr>
            <p:ph type="body" idx="2"/>
          </p:nvPr>
        </p:nvSpPr>
        <p:spPr>
          <a:xfrm>
            <a:off x="633845" y="2507551"/>
            <a:ext cx="3867150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body" idx="3"/>
          </p:nvPr>
        </p:nvSpPr>
        <p:spPr>
          <a:xfrm>
            <a:off x="4629150" y="1681851"/>
            <a:ext cx="3886201" cy="825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6" name="Google Shape;66;p27"/>
          <p:cNvSpPr txBox="1">
            <a:spLocks noGrp="1"/>
          </p:cNvSpPr>
          <p:nvPr>
            <p:ph type="body" idx="4"/>
          </p:nvPr>
        </p:nvSpPr>
        <p:spPr>
          <a:xfrm>
            <a:off x="4629150" y="2507551"/>
            <a:ext cx="3886201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7" name="Google Shape;67;p27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8"/>
          <p:cNvSpPr txBox="1">
            <a:spLocks noGrp="1"/>
          </p:cNvSpPr>
          <p:nvPr>
            <p:ph type="body" idx="1"/>
          </p:nvPr>
        </p:nvSpPr>
        <p:spPr>
          <a:xfrm>
            <a:off x="633845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4" name="Google Shape;74;p28"/>
          <p:cNvSpPr txBox="1">
            <a:spLocks noGrp="1"/>
          </p:cNvSpPr>
          <p:nvPr>
            <p:ph type="body" idx="2"/>
          </p:nvPr>
        </p:nvSpPr>
        <p:spPr>
          <a:xfrm>
            <a:off x="4629150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5" name="Google Shape;75;p2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/>
          </a:p>
        </p:txBody>
      </p:sp>
      <p:graphicFrame>
        <p:nvGraphicFramePr>
          <p:cNvPr id="97" name="Google Shape;97;p2"/>
          <p:cNvGraphicFramePr/>
          <p:nvPr>
            <p:extLst>
              <p:ext uri="{D42A27DB-BD31-4B8C-83A1-F6EECF244321}">
                <p14:modId xmlns:p14="http://schemas.microsoft.com/office/powerpoint/2010/main" val="3865207139"/>
              </p:ext>
            </p:extLst>
          </p:nvPr>
        </p:nvGraphicFramePr>
        <p:xfrm>
          <a:off x="0" y="0"/>
          <a:ext cx="9143975" cy="6857975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902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41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11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Вид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проекта</a:t>
                      </a:r>
                      <a:endParaRPr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lang="ru-RU" sz="2800" b="1" i="0" u="none" dirty="0">
                        <a:solidFill>
                          <a:srgbClr val="008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lang="ru-RU" sz="2800" b="1" i="0" u="none" dirty="0">
                        <a:solidFill>
                          <a:srgbClr val="008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2800" b="1" i="0" u="sng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Познавательно-творческий </a:t>
                      </a:r>
                      <a:r>
                        <a:rPr lang="ru-RU" sz="2800" b="1" i="0" u="sng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проект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2800" b="1" i="0" u="none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для младшего </a:t>
                      </a:r>
                      <a:r>
                        <a:rPr lang="ru-RU" sz="2800" b="1" i="0" u="none" dirty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дошкольного возраста»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2800" b="1" i="0" u="none" dirty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sz="1300" b="1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1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6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Тема проекта</a:t>
                      </a:r>
                      <a:endParaRPr sz="18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en-US" sz="2800" b="1" i="0" u="none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«</a:t>
                      </a:r>
                      <a:r>
                        <a:rPr lang="ru-RU" sz="2800" b="1" i="0" u="none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Мир диких животных</a:t>
                      </a:r>
                      <a:r>
                        <a:rPr lang="en-US" sz="2800" b="1" i="0" u="none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» </a:t>
                      </a:r>
                      <a:endParaRPr dirty="0">
                        <a:solidFill>
                          <a:srgbClr val="008000"/>
                        </a:solidFill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47747A-9844-4AFC-955E-7E6CFF132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140" y="-66675"/>
            <a:ext cx="1905000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:p14="http://schemas.microsoft.com/office/powerpoint/2010/main" val="413707411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Этап</a:t>
                      </a:r>
                      <a:r>
                        <a:rPr lang="en-US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</a:t>
                      </a: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(основной)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sz="1800" b="1" i="1" u="none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Подвижные игры: 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«У медведя во бору…», «Поможем белочке сделать запасы на зиму», «Заинька выйди в сад», «Зайка серый», «Хитрая лиса», «Зайцы и волк», «Дети и волк», «Жмурки с мишкой», «Зайцы и медведь». Элементы физического воспитания: упражнения для зверят «Лисичка крадется», «Идет медведь», «Зайчишка прыгает»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Пальчиковые игры: 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«Котятки», «Жил - был зайчик», «В лесу»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Дидактические игры: 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«Три медведя», «Кто что ест», «Животное домашнее или дикое», «Назови семью», «Кто, где живет?», «Отгадай, кто это?», «Договори и повтори», «Чей хвост, чье туловище, чья голова, чьи уши?», «Какой, какая, какие?», «Чей хвост?», «Чья тень?», «Чей детеныш?», «Поведение в лесу», «Угадай по описанию»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Раскрашивание: 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раскраски для малышей из серии «Дикие животные»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Лепка: 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«Морковка для зайки», «Грибочки для белочки»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Конструирование: 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«Колючий ежик»</a:t>
                      </a: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682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:p14="http://schemas.microsoft.com/office/powerpoint/2010/main" val="138571728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Этап</a:t>
                      </a:r>
                      <a:r>
                        <a:rPr lang="en-US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 </a:t>
                      </a: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(заключительный)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sz="1800" b="1" i="1" u="none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Создание альбома «Дикие животные и их детеныши»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Создание выставки детских работ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Коллективная продуктивная деятельность по художественно-эстетическому развитию «Мир диких животных» 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0" i="1" u="none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8782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fld>
            <a:endParaRPr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972628976"/>
              </p:ext>
            </p:extLst>
          </p:nvPr>
        </p:nvGraphicFramePr>
        <p:xfrm>
          <a:off x="0" y="0"/>
          <a:ext cx="9143975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9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4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Результаты</a:t>
                      </a:r>
                      <a:r>
                        <a:rPr lang="en-US" sz="20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20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dirty="0">
                        <a:solidFill>
                          <a:srgbClr val="FF0000"/>
                        </a:solidFill>
                      </a:endParaRPr>
                    </a:p>
                    <a:p>
                      <a:pPr marL="45720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Google Shape;247;p16">
            <a:extLst>
              <a:ext uri="{FF2B5EF4-FFF2-40B4-BE49-F238E27FC236}">
                <a16:creationId xmlns:a16="http://schemas.microsoft.com/office/drawing/2014/main" id="{B2C35BC8-D61B-4C52-A5A1-560F2F99B4C7}"/>
              </a:ext>
            </a:extLst>
          </p:cNvPr>
          <p:cNvSpPr txBox="1"/>
          <p:nvPr/>
        </p:nvSpPr>
        <p:spPr>
          <a:xfrm>
            <a:off x="2466975" y="663575"/>
            <a:ext cx="6315075" cy="5678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</a:pPr>
            <a:endParaRPr lang="ru-RU" sz="2200" b="1" i="0" u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lnSpc>
                <a:spcPts val="1760"/>
              </a:lnSpc>
            </a:pPr>
            <a:r>
              <a:rPr lang="ru-RU" sz="2200" b="1" i="0" u="none" dirty="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Результат-эффект: 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дети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узнали о жизни диких животных и их детенышей: где живут, чем питаются, их особенности и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повадки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устойчивый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познавательный интерес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представителям животного мира – диким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животным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расширился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обогатился словарный запас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расширились коммуникативные и творческие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способности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благодаря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проведенным занятиям, беседам, игровой деятельности произошло закрепление и улучшение знаний детей по данной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</a:p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</a:pPr>
            <a:r>
              <a:rPr lang="ru-RU" sz="2200" b="1" dirty="0" smtClean="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Результат-продукт</a:t>
            </a:r>
            <a:r>
              <a:rPr lang="ru-RU" sz="2200" b="1" dirty="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</a:p>
          <a:p>
            <a:pPr lvl="0" algn="just">
              <a:buSzPts val="2200"/>
            </a:pPr>
            <a:r>
              <a:rPr lang="ru-RU" sz="2200" b="1" dirty="0">
                <a:solidFill>
                  <a:srgbClr val="008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ru-RU" sz="20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Коллективная 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продуктивная деятельность по художественно-эстетическому развитию </a:t>
            </a:r>
            <a:r>
              <a:rPr lang="ru-RU" sz="20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аппликация «Мир 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диких животных» </a:t>
            </a:r>
            <a:endParaRPr lang="ru-RU" sz="2200" b="1" dirty="0">
              <a:solidFill>
                <a:srgbClr val="0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6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fld>
            <a:endParaRPr/>
          </a:p>
        </p:txBody>
      </p:sp>
      <p:graphicFrame>
        <p:nvGraphicFramePr>
          <p:cNvPr id="246" name="Google Shape;246;p16"/>
          <p:cNvGraphicFramePr/>
          <p:nvPr>
            <p:extLst>
              <p:ext uri="{D42A27DB-BD31-4B8C-83A1-F6EECF244321}">
                <p14:modId xmlns:p14="http://schemas.microsoft.com/office/powerpoint/2010/main" val="185253300"/>
              </p:ext>
            </p:extLst>
          </p:nvPr>
        </p:nvGraphicFramePr>
        <p:xfrm>
          <a:off x="-107950" y="0"/>
          <a:ext cx="925195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619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Как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после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завершения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будет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дальше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работать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проектная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модель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система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и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т.д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 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7" name="Google Shape;247;p16"/>
          <p:cNvSpPr txBox="1"/>
          <p:nvPr/>
        </p:nvSpPr>
        <p:spPr>
          <a:xfrm>
            <a:off x="1723448" y="1839367"/>
            <a:ext cx="7127875" cy="30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</a:pPr>
            <a:endParaRPr lang="ru-RU" sz="2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lvl="0" indent="-285750" algn="just">
              <a:buSzPts val="2200"/>
              <a:buFont typeface="Noto Sans Symbols"/>
              <a:buChar char="✔"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Планируется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продолжать использовать технологию проектной деятельности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в других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областях развития воспитанников, приобретая в процессе работы новые знания, навыки и умения, повышая уровень развития у детей познавательной деятельности, творческих способностей. </a:t>
            </a:r>
            <a:r>
              <a:rPr lang="ru-RU" sz="22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sz="2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3" name="Google Shape;253;p17"/>
          <p:cNvGraphicFramePr/>
          <p:nvPr>
            <p:extLst>
              <p:ext uri="{D42A27DB-BD31-4B8C-83A1-F6EECF244321}">
                <p14:modId xmlns:p14="http://schemas.microsoft.com/office/powerpoint/2010/main" val="1948119179"/>
              </p:ext>
            </p:extLst>
          </p:nvPr>
        </p:nvGraphicFramePr>
        <p:xfrm>
          <a:off x="-107950" y="0"/>
          <a:ext cx="925195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619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 u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 </a:t>
                      </a:r>
                      <a:endParaRPr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4" name="Google Shape;254;p17"/>
          <p:cNvSpPr txBox="1">
            <a:spLocks noGrp="1"/>
          </p:cNvSpPr>
          <p:nvPr>
            <p:ph type="ctrTitle"/>
          </p:nvPr>
        </p:nvSpPr>
        <p:spPr>
          <a:xfrm>
            <a:off x="1692275" y="2781300"/>
            <a:ext cx="7199312" cy="9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4000"/>
              <a:buFont typeface="Times New Roman"/>
              <a:buNone/>
            </a:pPr>
            <a:r>
              <a:rPr lang="en-US" sz="4000" b="1" i="0" u="none">
                <a:solidFill>
                  <a:srgbClr val="1F4E7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Спасибо за внимание!</a:t>
            </a:r>
            <a:endParaRPr/>
          </a:p>
        </p:txBody>
      </p:sp>
      <p:sp>
        <p:nvSpPr>
          <p:cNvPr id="255" name="Google Shape;255;p17"/>
          <p:cNvSpPr txBox="1"/>
          <p:nvPr/>
        </p:nvSpPr>
        <p:spPr>
          <a:xfrm>
            <a:off x="1835150" y="476250"/>
            <a:ext cx="69135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3C0C"/>
              </a:buClr>
              <a:buSzPts val="2800"/>
              <a:buFont typeface="Times New Roman"/>
              <a:buNone/>
            </a:pPr>
            <a:endParaRPr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/>
          </a:p>
        </p:txBody>
      </p:sp>
      <p:graphicFrame>
        <p:nvGraphicFramePr>
          <p:cNvPr id="104" name="Google Shape;104;p3"/>
          <p:cNvGraphicFramePr/>
          <p:nvPr>
            <p:extLst>
              <p:ext uri="{D42A27DB-BD31-4B8C-83A1-F6EECF244321}">
                <p14:modId xmlns:p14="http://schemas.microsoft.com/office/powerpoint/2010/main" val="3345767895"/>
              </p:ext>
            </p:extLst>
          </p:nvPr>
        </p:nvGraphicFramePr>
        <p:xfrm>
          <a:off x="0" y="0"/>
          <a:ext cx="9144000" cy="215407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5150"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Срок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начала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и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окончания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</a:txBody>
                  <a:tcPr marL="25400" marR="25400" marT="0" marB="0" anchor="ctr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1" i="0" u="non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2000" b="1" i="0" u="none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Октябрь  </a:t>
                      </a:r>
                      <a:r>
                        <a:rPr lang="ru-RU" sz="2000" b="1" i="0" u="none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2022г.</a:t>
                      </a:r>
                      <a:r>
                        <a:rPr lang="en-US" sz="2000" b="1" i="0" u="none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 – </a:t>
                      </a:r>
                      <a:r>
                        <a:rPr lang="ru-RU" sz="2000" b="1" i="0" u="none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Декабрь</a:t>
                      </a:r>
                      <a:r>
                        <a:rPr lang="en-US" sz="2000" b="1" i="0" u="none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r>
                        <a:rPr lang="ru-RU" sz="2000" b="1" i="0" u="none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 2022</a:t>
                      </a:r>
                      <a:r>
                        <a:rPr lang="en-US" sz="2000" b="1" i="0" u="none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г</a:t>
                      </a:r>
                      <a:r>
                        <a:rPr lang="en-US" sz="2000" b="1" i="0" u="none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. </a:t>
                      </a:r>
                      <a:endParaRPr sz="2000" b="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1" i="0" u="none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25400" marR="25400" marT="0" marB="0" anchor="b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6998"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Руководитель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sz="1800" b="0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2000" b="1" i="0" u="none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  </a:t>
                      </a:r>
                      <a:r>
                        <a:rPr lang="en-US" sz="2000" b="0" i="0" u="none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endParaRPr lang="ru-RU" sz="2000" b="0" i="0" u="none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ru-RU" sz="2000" b="0" i="0" u="none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 Полищук О.А. , методист</a:t>
                      </a:r>
                      <a:r>
                        <a:rPr lang="en-US" sz="2000" b="0" i="0" u="none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 </a:t>
                      </a:r>
                      <a:endParaRPr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5" name="Google Shape;105;p3"/>
          <p:cNvGraphicFramePr/>
          <p:nvPr>
            <p:extLst>
              <p:ext uri="{D42A27DB-BD31-4B8C-83A1-F6EECF244321}">
                <p14:modId xmlns:p14="http://schemas.microsoft.com/office/powerpoint/2010/main" val="3009279893"/>
              </p:ext>
            </p:extLst>
          </p:nvPr>
        </p:nvGraphicFramePr>
        <p:xfrm>
          <a:off x="12700" y="2152073"/>
          <a:ext cx="9144000" cy="4705914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3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106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0591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Участники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</a:txBody>
                  <a:tcPr marL="91450" marR="91450" marT="45725" marB="45725" anchor="ctr">
                    <a:lnL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ru-RU" sz="1800" b="0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2000" b="0" i="0" u="non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Соколова А.А</a:t>
                      </a:r>
                      <a:r>
                        <a:rPr lang="ru-RU" sz="2000" b="0" i="0" u="non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., воспитатель</a:t>
                      </a: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2000" b="0" i="0" u="non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Воспитанники 192/4 </a:t>
                      </a:r>
                      <a:r>
                        <a:rPr lang="ru-RU" sz="2000" b="0" i="0" u="non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группы</a:t>
                      </a: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2000" b="0" i="0" u="non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Родители (законные представители) </a:t>
                      </a:r>
                    </a:p>
                  </a:txBody>
                  <a:tcPr marL="91450" marR="91450" marT="45725" marB="45725">
                    <a:lnL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/>
          </a:p>
        </p:txBody>
      </p:sp>
      <p:graphicFrame>
        <p:nvGraphicFramePr>
          <p:cNvPr id="112" name="Google Shape;112;p4"/>
          <p:cNvGraphicFramePr/>
          <p:nvPr>
            <p:extLst>
              <p:ext uri="{D42A27DB-BD31-4B8C-83A1-F6EECF244321}">
                <p14:modId xmlns:p14="http://schemas.microsoft.com/office/powerpoint/2010/main" val="3740499197"/>
              </p:ext>
            </p:extLst>
          </p:nvPr>
        </p:nvGraphicFramePr>
        <p:xfrm>
          <a:off x="0" y="0"/>
          <a:ext cx="9144000" cy="7312602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712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Основания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для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разработки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роекта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 животных разнообразен и привлекателен для детей. Животные становятся такой же неотъемлемой частью детства, как и любимые игрушки. Поэтому важно дать детям правильное представление о жизни, разнообразии, повадках, местах обитания, питании диких животных. Познакомить с редкими и исчезающими видами животных, с научным понятием «Красная книга». В этом нам и поможет данный проект.</a:t>
                      </a:r>
                      <a:endParaRPr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Новизна проекта</a:t>
                      </a:r>
                      <a:endParaRPr sz="1800" dirty="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Данный проект - эффективная технология дошкольного образования, интересный и полезный «инструмент» в совместной работе воспитателя и детей</a:t>
                      </a:r>
                      <a:endParaRPr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/>
          </a:p>
        </p:txBody>
      </p:sp>
      <p:graphicFrame>
        <p:nvGraphicFramePr>
          <p:cNvPr id="112" name="Google Shape;112;p4"/>
          <p:cNvGraphicFramePr/>
          <p:nvPr>
            <p:extLst>
              <p:ext uri="{D42A27DB-BD31-4B8C-83A1-F6EECF244321}">
                <p14:modId xmlns:p14="http://schemas.microsoft.com/office/powerpoint/2010/main" val="233918976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1384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Цель Проекта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ru-RU" sz="2000" b="0" i="0" u="none" strike="noStrike" cap="non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Формирование познавательного интереса к диким животным, как к живым существам</a:t>
                      </a:r>
                      <a:endParaRPr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4415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Задачи Проекта</a:t>
                      </a:r>
                      <a:endParaRPr sz="1800" dirty="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расширять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знания и представления о жизни диких животных</a:t>
                      </a: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познакомить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ребят с их отличиями, с особенностями питания и средой обитания</a:t>
                      </a: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развивать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умение правильно называть взрослого животного и детёныша</a:t>
                      </a: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 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развивать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связную речь детей, обогащать словарь детей</a:t>
                      </a: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 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развивать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у детей познавательный интерес к жизни диких животных своего края, которым нужна защита</a:t>
                      </a: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 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способствовать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развитию памяти и восприятия</a:t>
                      </a: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побуждать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детей к доброжелательному отношению к животным</a:t>
                      </a: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развивать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умение передавать в движениях и жестах повадки животных, развивать все виды моторики</a:t>
                      </a: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развивать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у детей интерес к устному народному творчеству, русским народным сказкам о животных</a:t>
                      </a: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воспитывать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у детей любовь к животным, заботливое отношение к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ним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944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:p14="http://schemas.microsoft.com/office/powerpoint/2010/main" val="240244391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Ожидаемые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  <a:sym typeface="Calibri"/>
                        </a:rPr>
                        <a:t>результаты</a:t>
                      </a:r>
                      <a:endParaRPr sz="1800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sz="1800" b="1" i="1" u="none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	</a:t>
                      </a:r>
                      <a:r>
                        <a:rPr kumimoji="0" lang="ru-RU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расширились представления и знания детей о диких животных и их детенышей, их местах обитания, значении и условиях их обитания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	активизировались формы активности: познавательная, социально-коммуникативная, речевая, изобразительная, игровая, физическая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	улучшились: память, внимание, воображение, мышление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	расширились, обогатились и активизировались словарный запас и связная речь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	имеют простейшие представления о мероприятиях, направленных на охрану жизни исчезающих животных</a:t>
                      </a:r>
                      <a:endParaRPr kumimoji="0" lang="ru-RU" sz="2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6474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:p14="http://schemas.microsoft.com/office/powerpoint/2010/main" val="401736978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Этап</a:t>
                      </a:r>
                      <a:r>
                        <a:rPr lang="en-US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6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(подготовительный)</a:t>
                      </a:r>
                      <a:endParaRPr sz="1600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sz="1800" b="1" i="1" u="none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	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определение темы проекта, задач, стратегий и механизмов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	проведение беседы с детьми о диких животных и их детенышах, для выявления уровня знаний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	рассматривание рисунков и фотографий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	подбор произведений художественной литературы, сказок и иллюстраций к ним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	загадывание загадок о животных, разучивание стихов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	использование дидактических игр, сюжетно-ролевых игр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	изготовление дидактических пособий по теме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	составление плана работы в основном этапе проекта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0" i="1" u="none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9488" y="138223"/>
            <a:ext cx="1722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Этапы реализации проекта</a:t>
            </a:r>
            <a:endParaRPr lang="ru-RU" sz="1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:p14="http://schemas.microsoft.com/office/powerpoint/2010/main" val="1429168461"/>
              </p:ext>
            </p:extLst>
          </p:nvPr>
        </p:nvGraphicFramePr>
        <p:xfrm>
          <a:off x="0" y="0"/>
          <a:ext cx="9144000" cy="7009536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953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Этап</a:t>
                      </a:r>
                      <a:r>
                        <a:rPr lang="en-US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</a:t>
                      </a: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(основной)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sz="1800" b="1" i="1" u="none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 Беседы: 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«Какие животные есть в наших лесах?», «Дикие животные», «Чем питаются дикие животные?», «Как зимуют зайцы? (медведи, лисы, волки)», «Мамы и их детеныши», «Лесные жители», «Как зимуют дикие звери», «Жили - были …», «Сравнение диких и домашних животных», «Обитатели наших лесов», «Что мы узнали о диких животных»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 Рассматривание сюжетных картин: 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«Три медведя», «Дикие животные и их детеныши», «Зайцы на поляне», «Запасливый ежик», «Зима в лесу», «Как звери в лесу», «Кто оставил эти следы?»</a:t>
                      </a:r>
                    </a:p>
                    <a:p>
                      <a:pPr marL="4445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Заучивание стихотворений, загадок, пословиц о диких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животных 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 Просмотр видео мультфильмов: </a:t>
                      </a:r>
                    </a:p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 panose="020B0604020202020204" pitchFamily="34" charset="0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«Маша и медведь», «Три медведя», «Колобок», «Теремок», «Как заяц зимой живет», «Удивительные приключения </a:t>
                      </a:r>
                      <a:r>
                        <a:rPr kumimoji="0" lang="ru-RU" sz="20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Хомы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», «На лесной тропе», «Лесные путешественники», «Зимовье зверей», «В лесной чаще» (дома)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000" b="0" i="1" u="none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2359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:p14="http://schemas.microsoft.com/office/powerpoint/2010/main" val="2907111376"/>
              </p:ext>
            </p:extLst>
          </p:nvPr>
        </p:nvGraphicFramePr>
        <p:xfrm>
          <a:off x="0" y="0"/>
          <a:ext cx="9144000" cy="7009536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953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Этап</a:t>
                      </a:r>
                      <a:r>
                        <a:rPr lang="en-US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</a:t>
                      </a: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(основной)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sz="1800" b="1" i="1" u="none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 Чтение художественной литературы, фольклор: 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«Сидит белка на тележке …», «Заинька попляши…», Е </a:t>
                      </a:r>
                      <a:r>
                        <a:rPr kumimoji="0" lang="ru-RU" sz="20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Чарушин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: «Медведица и медвежата», «Про зайчат», «Медвежонок», «</a:t>
                      </a:r>
                      <a:r>
                        <a:rPr kumimoji="0" lang="ru-RU" sz="20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Волчишко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», В. Бианки «Лес и мышонок»; А. Пришвин «Ёж»; Б. </a:t>
                      </a:r>
                      <a:r>
                        <a:rPr kumimoji="0" lang="ru-RU" sz="20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Заходер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«Ёжик»; А. Введенский «Мышка», «Колобок», «Три медведя», «Заюшкина избушка», «Лиса и серый волк», «Лисичка со скалочкой», «Зимовье зверей», С. Маршак « Детки в клетке», К. И. Чуковский «Айболит», «Путаница», «Чудо-дерево», «Муха-цокотуха», «Краденое солнце», «Ежики смеются», К Ушинский «Лиса Патрикеевна», «Волк и козлята», обр. А. Н. Толстого, «Теремок», обр. Е. </a:t>
                      </a:r>
                      <a:r>
                        <a:rPr kumimoji="0" lang="ru-RU" sz="20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Чарушина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, «У страха глаза велики», обр. М. Серовой, «Два жадных медвежонка», венг., обр. А. Краснова и В. </a:t>
                      </a:r>
                      <a:r>
                        <a:rPr kumimoji="0" lang="ru-RU" sz="20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Важдаева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, А. Н. Толстой. «Еж», «Лиса», Д. Хармс. «Храбрый еж»</a:t>
                      </a:r>
                      <a:endParaRPr lang="ru-RU" sz="2000" b="0" i="1" u="none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5358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:p14="http://schemas.microsoft.com/office/powerpoint/2010/main" val="2526006867"/>
              </p:ext>
            </p:extLst>
          </p:nvPr>
        </p:nvGraphicFramePr>
        <p:xfrm>
          <a:off x="0" y="0"/>
          <a:ext cx="9144000" cy="7009536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953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Этап</a:t>
                      </a:r>
                      <a:r>
                        <a:rPr lang="en-US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</a:t>
                      </a:r>
                      <a:r>
                        <a:rPr lang="ru-RU" sz="1800" b="1" i="0" u="none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(основной)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sz="1800" b="1" i="1" u="none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 Создание книжек-малышек с картинками диких животных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 Подготовка к демонстрации сказки: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«Заюшкина избушка», «Колобок», «Три медведя»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 Рассказывание сказок, составление описательных рассказов о животных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Викторина: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«Животные наших лесов»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</a:t>
                      </a:r>
                      <a:r>
                        <a:rPr kumimoji="0" lang="ru-RU" sz="20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Лэпбук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: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«Обитатели Самарской Луки»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Сюжетно-ролевые игры: 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«Зоопарк», «В лесу», «Путешествие в лес, в гости к зверюшкам»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•   Музыкально деятельность: 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разучивание песен, прослушивание в аудиозаписи голосов животных, имитация движений диких животных под музыку. Музыкально-дидактические игры «Лисичка» муз. </a:t>
                      </a:r>
                      <a:r>
                        <a:rPr kumimoji="0" lang="ru-RU" sz="20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Раухверга</a:t>
                      </a:r>
                      <a:r>
                        <a:rPr kumimoji="0" lang="ru-RU" sz="2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, «Дети и волк» муз. Карасева, «Зайцы и медведь» муз. Т. Потапенко, «Жмурки с мишкой» муз. Ф. Флоровой.</a:t>
                      </a: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873904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1200</Words>
  <Application>Microsoft Office PowerPoint</Application>
  <PresentationFormat>Экран (4:3)</PresentationFormat>
  <Paragraphs>142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Wingdings</vt:lpstr>
      <vt:lpstr>Times New Roman</vt:lpstr>
      <vt:lpstr>Calibri</vt:lpstr>
      <vt:lpstr>Noto Sans Symbols</vt:lpstr>
      <vt:lpstr>Arial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Alena</cp:lastModifiedBy>
  <cp:revision>59</cp:revision>
  <dcterms:created xsi:type="dcterms:W3CDTF">2012-01-11T08:01:34Z</dcterms:created>
  <dcterms:modified xsi:type="dcterms:W3CDTF">2023-05-16T15:13:09Z</dcterms:modified>
</cp:coreProperties>
</file>