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66" r:id="rId4"/>
    <p:sldId id="268" r:id="rId5"/>
    <p:sldId id="269" r:id="rId6"/>
    <p:sldId id="265" r:id="rId7"/>
    <p:sldId id="260" r:id="rId8"/>
    <p:sldId id="264" r:id="rId9"/>
    <p:sldId id="263" r:id="rId10"/>
    <p:sldId id="267" r:id="rId11"/>
    <p:sldId id="270" r:id="rId12"/>
    <p:sldId id="262" r:id="rId13"/>
    <p:sldId id="261"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C0346"/>
    <a:srgbClr val="E1E1E1"/>
    <a:srgbClr val="B7036E"/>
    <a:srgbClr val="7F0349"/>
    <a:srgbClr val="92266B"/>
    <a:srgbClr val="0C40AA"/>
    <a:srgbClr val="72A0DB"/>
    <a:srgbClr val="712703"/>
    <a:srgbClr val="251B02"/>
    <a:srgbClr val="60470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5" autoAdjust="0"/>
    <p:restoredTop sz="96433" autoAdjust="0"/>
  </p:normalViewPr>
  <p:slideViewPr>
    <p:cSldViewPr snapToGrid="0">
      <p:cViewPr varScale="1">
        <p:scale>
          <a:sx n="69" d="100"/>
          <a:sy n="69" d="100"/>
        </p:scale>
        <p:origin x="-480"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9389A218-1BD9-44B7-AD25-60C2204205A7}" type="datetimeFigureOut">
              <a:rPr lang="ru-RU" smtClean="0"/>
              <a:pPr/>
              <a:t>12.10.2018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p14="http://schemas.microsoft.com/office/powerpoint/2010/main" val="1795389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389A218-1BD9-44B7-AD25-60C2204205A7}" type="datetimeFigureOut">
              <a:rPr lang="ru-RU" smtClean="0"/>
              <a:pPr/>
              <a:t>12.10.2018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p14="http://schemas.microsoft.com/office/powerpoint/2010/main" val="16772015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389A218-1BD9-44B7-AD25-60C2204205A7}" type="datetimeFigureOut">
              <a:rPr lang="ru-RU" smtClean="0"/>
              <a:pPr/>
              <a:t>12.10.2018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p14="http://schemas.microsoft.com/office/powerpoint/2010/main" val="13193147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389A218-1BD9-44B7-AD25-60C2204205A7}" type="datetimeFigureOut">
              <a:rPr lang="ru-RU" smtClean="0"/>
              <a:pPr/>
              <a:t>12.10.2018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p14="http://schemas.microsoft.com/office/powerpoint/2010/main" val="366191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389A218-1BD9-44B7-AD25-60C2204205A7}" type="datetimeFigureOut">
              <a:rPr lang="ru-RU" smtClean="0"/>
              <a:pPr/>
              <a:t>12.10.2018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p14="http://schemas.microsoft.com/office/powerpoint/2010/main" val="131944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9389A218-1BD9-44B7-AD25-60C2204205A7}" type="datetimeFigureOut">
              <a:rPr lang="ru-RU" smtClean="0"/>
              <a:pPr/>
              <a:t>12.10.2018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p14="http://schemas.microsoft.com/office/powerpoint/2010/main" val="5870402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9389A218-1BD9-44B7-AD25-60C2204205A7}" type="datetimeFigureOut">
              <a:rPr lang="ru-RU" smtClean="0"/>
              <a:pPr/>
              <a:t>12.10.2018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p14="http://schemas.microsoft.com/office/powerpoint/2010/main" val="19098864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9389A218-1BD9-44B7-AD25-60C2204205A7}" type="datetimeFigureOut">
              <a:rPr lang="ru-RU" smtClean="0"/>
              <a:pPr/>
              <a:t>12.10.2018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p14="http://schemas.microsoft.com/office/powerpoint/2010/main" val="5302645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89A218-1BD9-44B7-AD25-60C2204205A7}" type="datetimeFigureOut">
              <a:rPr lang="ru-RU" smtClean="0"/>
              <a:pPr/>
              <a:t>12.10.2018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p14="http://schemas.microsoft.com/office/powerpoint/2010/main" val="17143964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9389A218-1BD9-44B7-AD25-60C2204205A7}" type="datetimeFigureOut">
              <a:rPr lang="ru-RU" smtClean="0"/>
              <a:pPr/>
              <a:t>12.10.2018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p14="http://schemas.microsoft.com/office/powerpoint/2010/main" val="14267339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9389A218-1BD9-44B7-AD25-60C2204205A7}" type="datetimeFigureOut">
              <a:rPr lang="ru-RU" smtClean="0"/>
              <a:pPr/>
              <a:t>12.10.2018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p14="http://schemas.microsoft.com/office/powerpoint/2010/main" val="41744860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89A218-1BD9-44B7-AD25-60C2204205A7}" type="datetimeFigureOut">
              <a:rPr lang="ru-RU" smtClean="0"/>
              <a:pPr/>
              <a:t>12.10.2018</a:t>
            </a:fld>
            <a:endParaRPr lang="ru-RU"/>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5C7EFC-FB93-4B0A-97A4-5DFF6022B23C}" type="slidenum">
              <a:rPr lang="ru-RU" smtClean="0"/>
              <a:pPr/>
              <a:t>‹#›</a:t>
            </a:fld>
            <a:endParaRPr lang="ru-RU"/>
          </a:p>
        </p:txBody>
      </p:sp>
    </p:spTree>
    <p:extLst>
      <p:ext uri="{BB962C8B-B14F-4D97-AF65-F5344CB8AC3E}">
        <p14:creationId xmlns:p14="http://schemas.microsoft.com/office/powerpoint/2010/main" val="27461779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39938" cy="6858000"/>
          </a:xfrm>
          <a:prstGeom prst="rect">
            <a:avLst/>
          </a:prstGeom>
        </p:spPr>
      </p:pic>
      <p:sp>
        <p:nvSpPr>
          <p:cNvPr id="4" name="Прямоугольник 3"/>
          <p:cNvSpPr/>
          <p:nvPr/>
        </p:nvSpPr>
        <p:spPr>
          <a:xfrm>
            <a:off x="1254035" y="563671"/>
            <a:ext cx="7889966" cy="3016210"/>
          </a:xfrm>
          <a:prstGeom prst="rect">
            <a:avLst/>
          </a:prstGeom>
        </p:spPr>
        <p:txBody>
          <a:bodyPr wrap="square">
            <a:spAutoFit/>
          </a:bodyPr>
          <a:lstStyle/>
          <a:p>
            <a:pPr algn="ctr">
              <a:lnSpc>
                <a:spcPts val="7600"/>
              </a:lnSpc>
            </a:pPr>
            <a:r>
              <a:rPr lang="ru-RU" sz="4400" b="1" dirty="0" smtClean="0">
                <a:ln w="28575">
                  <a:solidFill>
                    <a:schemeClr val="bg1"/>
                  </a:solidFill>
                </a:ln>
                <a:gradFill flip="none" rotWithShape="1">
                  <a:gsLst>
                    <a:gs pos="60000">
                      <a:srgbClr val="0C40AA"/>
                    </a:gs>
                    <a:gs pos="100000">
                      <a:srgbClr val="72A0DB"/>
                    </a:gs>
                  </a:gsLst>
                  <a:lin ang="8100000" scaled="1"/>
                  <a:tileRect/>
                </a:gradFill>
                <a:latin typeface="Franklin Gothic Demi" panose="020B0703020102020204" pitchFamily="34" charset="0"/>
                <a:ea typeface="Tahoma" panose="020B0604030504040204" pitchFamily="34" charset="0"/>
                <a:cs typeface="Tahoma" panose="020B0604030504040204" pitchFamily="34" charset="0"/>
              </a:rPr>
              <a:t>Развитие эмоциональной </a:t>
            </a:r>
          </a:p>
          <a:p>
            <a:pPr algn="ctr">
              <a:lnSpc>
                <a:spcPts val="7600"/>
              </a:lnSpc>
            </a:pPr>
            <a:r>
              <a:rPr lang="ru-RU" sz="4400" b="1" dirty="0" smtClean="0">
                <a:ln w="28575">
                  <a:solidFill>
                    <a:schemeClr val="bg1"/>
                  </a:solidFill>
                </a:ln>
                <a:gradFill flip="none" rotWithShape="1">
                  <a:gsLst>
                    <a:gs pos="60000">
                      <a:srgbClr val="0C40AA"/>
                    </a:gs>
                    <a:gs pos="100000">
                      <a:srgbClr val="72A0DB"/>
                    </a:gs>
                  </a:gsLst>
                  <a:lin ang="8100000" scaled="1"/>
                  <a:tileRect/>
                </a:gradFill>
                <a:latin typeface="Franklin Gothic Demi" panose="020B0703020102020204" pitchFamily="34" charset="0"/>
                <a:ea typeface="Tahoma" panose="020B0604030504040204" pitchFamily="34" charset="0"/>
                <a:cs typeface="Tahoma" panose="020B0604030504040204" pitchFamily="34" charset="0"/>
              </a:rPr>
              <a:t>с</a:t>
            </a:r>
            <a:r>
              <a:rPr lang="ru-RU" sz="4400" b="1" dirty="0" smtClean="0">
                <a:ln w="28575">
                  <a:solidFill>
                    <a:schemeClr val="bg1"/>
                  </a:solidFill>
                </a:ln>
                <a:gradFill flip="none" rotWithShape="1">
                  <a:gsLst>
                    <a:gs pos="60000">
                      <a:srgbClr val="0C40AA"/>
                    </a:gs>
                    <a:gs pos="100000">
                      <a:srgbClr val="72A0DB"/>
                    </a:gs>
                  </a:gsLst>
                  <a:lin ang="8100000" scaled="1"/>
                  <a:tileRect/>
                </a:gradFill>
                <a:effectLst/>
                <a:latin typeface="Franklin Gothic Demi" panose="020B0703020102020204" pitchFamily="34" charset="0"/>
                <a:ea typeface="Tahoma" panose="020B0604030504040204" pitchFamily="34" charset="0"/>
                <a:cs typeface="Tahoma" panose="020B0604030504040204" pitchFamily="34" charset="0"/>
              </a:rPr>
              <a:t>феры через подвижные игры</a:t>
            </a:r>
          </a:p>
        </p:txBody>
      </p:sp>
      <p:pic>
        <p:nvPicPr>
          <p:cNvPr id="5" name="Рисунок 4" descr="C:\Users\Анастасия\Desktop\фото для презент\image-0-02-05-54dd5aa88175a5ab0a4ad1693d02c69042845f62c9b64786b069920b2fe1b41e-V.jpg"/>
          <p:cNvPicPr/>
          <p:nvPr/>
        </p:nvPicPr>
        <p:blipFill>
          <a:blip r:embed="rId3" cstate="email">
            <a:extLst>
              <a:ext uri="{28A0092B-C50C-407E-A947-70E740481C1C}">
                <a14:useLocalDpi xmlns:a14="http://schemas.microsoft.com/office/drawing/2010/main"/>
              </a:ext>
            </a:extLst>
          </a:blip>
          <a:srcRect/>
          <a:stretch>
            <a:fillRect/>
          </a:stretch>
        </p:blipFill>
        <p:spPr bwMode="auto">
          <a:xfrm>
            <a:off x="1891430" y="2893513"/>
            <a:ext cx="2104373" cy="1609594"/>
          </a:xfrm>
          <a:prstGeom prst="rect">
            <a:avLst/>
          </a:prstGeom>
          <a:ln>
            <a:noFill/>
          </a:ln>
          <a:effectLst>
            <a:softEdge rad="112500"/>
          </a:effectLst>
          <a:scene3d>
            <a:camera prst="isometricOffAxis1Right"/>
            <a:lightRig rig="threePt" dir="t"/>
          </a:scene3d>
          <a:sp3d>
            <a:bevelT/>
          </a:sp3d>
        </p:spPr>
      </p:pic>
      <p:pic>
        <p:nvPicPr>
          <p:cNvPr id="6" name="Рисунок 5" descr="C:\Users\Анастасия\Desktop\фото для презент\image-0-02-05-f9ede7f8d0c76c9f3f633175255afeb3e8ac7d65a65342ad51d9e539730778a1-V.jpg"/>
          <p:cNvPicPr/>
          <p:nvPr/>
        </p:nvPicPr>
        <p:blipFill>
          <a:blip r:embed="rId4" cstate="email">
            <a:extLst>
              <a:ext uri="{28A0092B-C50C-407E-A947-70E740481C1C}">
                <a14:useLocalDpi xmlns:a14="http://schemas.microsoft.com/office/drawing/2010/main"/>
              </a:ext>
            </a:extLst>
          </a:blip>
          <a:srcRect/>
          <a:stretch>
            <a:fillRect/>
          </a:stretch>
        </p:blipFill>
        <p:spPr bwMode="auto">
          <a:xfrm>
            <a:off x="6509485" y="3022000"/>
            <a:ext cx="1920531" cy="1565563"/>
          </a:xfrm>
          <a:prstGeom prst="rect">
            <a:avLst/>
          </a:prstGeom>
          <a:ln>
            <a:noFill/>
          </a:ln>
          <a:effectLst>
            <a:softEdge rad="112500"/>
          </a:effectLst>
          <a:scene3d>
            <a:camera prst="isometricOffAxis2Left"/>
            <a:lightRig rig="threePt" dir="t"/>
          </a:scene3d>
          <a:sp3d>
            <a:bevelT/>
          </a:sp3d>
        </p:spPr>
      </p:pic>
      <p:pic>
        <p:nvPicPr>
          <p:cNvPr id="7" name="Рисунок 6" descr="C:\Users\Анастасия\Desktop\фото для презент\20171221_101657.jpg"/>
          <p:cNvPicPr/>
          <p:nvPr/>
        </p:nvPicPr>
        <p:blipFill>
          <a:blip r:embed="rId5" cstate="email">
            <a:extLst>
              <a:ext uri="{28A0092B-C50C-407E-A947-70E740481C1C}">
                <a14:useLocalDpi xmlns:a14="http://schemas.microsoft.com/office/drawing/2010/main"/>
              </a:ext>
            </a:extLst>
          </a:blip>
          <a:srcRect/>
          <a:stretch>
            <a:fillRect/>
          </a:stretch>
        </p:blipFill>
        <p:spPr bwMode="auto">
          <a:xfrm>
            <a:off x="4033382" y="3707704"/>
            <a:ext cx="2442574" cy="2755726"/>
          </a:xfrm>
          <a:prstGeom prst="rect">
            <a:avLst/>
          </a:prstGeom>
          <a:ln>
            <a:noFill/>
          </a:ln>
          <a:effectLst>
            <a:softEdge rad="112500"/>
          </a:effectLst>
          <a:scene3d>
            <a:camera prst="orthographicFront"/>
            <a:lightRig rig="threePt" dir="t"/>
          </a:scene3d>
          <a:sp3d>
            <a:bevelT/>
          </a:sp3d>
        </p:spPr>
      </p:pic>
    </p:spTree>
    <p:extLst>
      <p:ext uri="{BB962C8B-B14F-4D97-AF65-F5344CB8AC3E}">
        <p14:creationId xmlns:p14="http://schemas.microsoft.com/office/powerpoint/2010/main" val="25526660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31" y="0"/>
            <a:ext cx="9139938" cy="6858000"/>
          </a:xfrm>
          <a:prstGeom prst="rect">
            <a:avLst/>
          </a:prstGeom>
        </p:spPr>
      </p:pic>
      <p:sp>
        <p:nvSpPr>
          <p:cNvPr id="5" name="Прямоугольник 4"/>
          <p:cNvSpPr/>
          <p:nvPr/>
        </p:nvSpPr>
        <p:spPr>
          <a:xfrm>
            <a:off x="663881" y="1967561"/>
            <a:ext cx="7741084" cy="2554545"/>
          </a:xfrm>
          <a:prstGeom prst="rect">
            <a:avLst/>
          </a:prstGeom>
        </p:spPr>
        <p:txBody>
          <a:bodyPr wrap="square">
            <a:spAutoFit/>
          </a:bodyPr>
          <a:lstStyle/>
          <a:p>
            <a:pPr lvl="0" algn="ctr"/>
            <a:r>
              <a:rPr lang="ru-RU" sz="4000" dirty="0" smtClean="0">
                <a:ln w="9525">
                  <a:noFill/>
                </a:ln>
                <a:solidFill>
                  <a:srgbClr val="0C40AA"/>
                </a:solidFill>
                <a:latin typeface="Franklin Gothic Demi" panose="020B0703020102020204" pitchFamily="34" charset="0"/>
                <a:ea typeface="Tahoma" panose="020B0604030504040204" pitchFamily="34" charset="0"/>
                <a:cs typeface="Tahoma" panose="020B0604030504040204" pitchFamily="34" charset="0"/>
              </a:rPr>
              <a:t>Игры малой подвижности направленные на эмоциональное развитие дошкольника</a:t>
            </a:r>
            <a:endParaRPr lang="ru-RU" sz="4000" dirty="0">
              <a:ln w="9525">
                <a:noFill/>
              </a:ln>
              <a:solidFill>
                <a:srgbClr val="0C40AA"/>
              </a:solidFill>
              <a:latin typeface="Franklin Gothic Demi" panose="020B070302010202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3336662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31" y="0"/>
            <a:ext cx="9139938" cy="6858000"/>
          </a:xfrm>
          <a:prstGeom prst="rect">
            <a:avLst/>
          </a:prstGeom>
        </p:spPr>
      </p:pic>
      <p:sp>
        <p:nvSpPr>
          <p:cNvPr id="4" name="Прямоугольник 3"/>
          <p:cNvSpPr/>
          <p:nvPr/>
        </p:nvSpPr>
        <p:spPr>
          <a:xfrm>
            <a:off x="1130745" y="1826057"/>
            <a:ext cx="2294545" cy="538096"/>
          </a:xfrm>
          <a:prstGeom prst="rect">
            <a:avLst/>
          </a:prstGeom>
        </p:spPr>
        <p:txBody>
          <a:bodyPr wrap="square">
            <a:spAutoFit/>
          </a:bodyPr>
          <a:lstStyle/>
          <a:p>
            <a:pPr marL="457200" indent="-457200">
              <a:lnSpc>
                <a:spcPct val="150000"/>
              </a:lnSpc>
            </a:pPr>
            <a:endParaRPr lang="ru-RU" sz="2200" dirty="0">
              <a:latin typeface="Franklin Gothic Medium" panose="020B0603020102020204" pitchFamily="34" charset="0"/>
              <a:ea typeface="Tahoma" panose="020B0604030504040204" pitchFamily="34" charset="0"/>
              <a:cs typeface="Tahoma" panose="020B0604030504040204" pitchFamily="34" charset="0"/>
            </a:endParaRPr>
          </a:p>
        </p:txBody>
      </p:sp>
      <p:sp>
        <p:nvSpPr>
          <p:cNvPr id="5" name="Прямоугольник 4"/>
          <p:cNvSpPr/>
          <p:nvPr/>
        </p:nvSpPr>
        <p:spPr>
          <a:xfrm>
            <a:off x="739036" y="802641"/>
            <a:ext cx="7690979" cy="4247317"/>
          </a:xfrm>
          <a:prstGeom prst="rect">
            <a:avLst/>
          </a:prstGeom>
        </p:spPr>
        <p:txBody>
          <a:bodyPr wrap="square">
            <a:spAutoFit/>
          </a:bodyPr>
          <a:lstStyle/>
          <a:p>
            <a:r>
              <a:rPr lang="ru-RU" b="1" dirty="0" smtClean="0"/>
              <a:t>Игра «Ассоциации»</a:t>
            </a:r>
            <a:endParaRPr lang="ru-RU" dirty="0" smtClean="0"/>
          </a:p>
          <a:p>
            <a:r>
              <a:rPr lang="ru-RU" dirty="0" smtClean="0"/>
              <a:t>Цель: получение обратной связи, развитие рефлексивных способностей</a:t>
            </a:r>
          </a:p>
          <a:p>
            <a:r>
              <a:rPr lang="ru-RU" dirty="0" smtClean="0"/>
              <a:t>Возраст: 6-7 лет</a:t>
            </a:r>
          </a:p>
          <a:p>
            <a:r>
              <a:rPr lang="ru-RU" dirty="0" smtClean="0"/>
              <a:t>Полезно: агрессивным, застенчивым, тревожным детям, детям с задержкой психического развития</a:t>
            </a:r>
          </a:p>
          <a:p>
            <a:r>
              <a:rPr lang="ru-RU" dirty="0" smtClean="0"/>
              <a:t>Описание игры: выбирают водящего, он выходит из комнаты, а остальные дети в это время договариваются, кого из детей они задумают. Затем водящий возвращается и  задает вопросы о загаданном: каким деревом, цветком, птицей или животным мог бы быть этот ребенок. Водящий по ассоциации должен угадать, кого загадали дети.</a:t>
            </a:r>
          </a:p>
          <a:p>
            <a:r>
              <a:rPr lang="ru-RU" dirty="0" smtClean="0"/>
              <a:t>В роли загаданного должен побывать каждый ребенок. С помощью этой игры дети могут лучше узнать сами себя, а также узнают о том, что о них думают другие. Но необходимо договориться с детьми о том, что ассоциации не должны быть обидными.</a:t>
            </a:r>
          </a:p>
          <a:p>
            <a:pPr lvl="0" algn="ctr"/>
            <a:endParaRPr lang="ru-RU" dirty="0">
              <a:ln w="9525">
                <a:noFill/>
              </a:ln>
              <a:solidFill>
                <a:srgbClr val="0C40AA"/>
              </a:solidFill>
              <a:latin typeface="Franklin Gothic Demi" panose="020B070302010202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3336662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39938" cy="6858000"/>
          </a:xfrm>
          <a:prstGeom prst="rect">
            <a:avLst/>
          </a:prstGeom>
        </p:spPr>
      </p:pic>
      <p:sp>
        <p:nvSpPr>
          <p:cNvPr id="5" name="Прямоугольник 4"/>
          <p:cNvSpPr/>
          <p:nvPr/>
        </p:nvSpPr>
        <p:spPr>
          <a:xfrm>
            <a:off x="1152395" y="802641"/>
            <a:ext cx="7077205" cy="707886"/>
          </a:xfrm>
          <a:prstGeom prst="rect">
            <a:avLst/>
          </a:prstGeom>
        </p:spPr>
        <p:txBody>
          <a:bodyPr wrap="square">
            <a:spAutoFit/>
          </a:bodyPr>
          <a:lstStyle/>
          <a:p>
            <a:endParaRPr lang="ru-RU" sz="2000" dirty="0" smtClean="0"/>
          </a:p>
          <a:p>
            <a:endParaRPr lang="ru-RU" sz="2000" dirty="0">
              <a:ln w="9525">
                <a:noFill/>
              </a:ln>
              <a:latin typeface="Franklin Gothic Demi" panose="020B0703020102020204" pitchFamily="34" charset="0"/>
              <a:ea typeface="Tahoma" panose="020B0604030504040204" pitchFamily="34" charset="0"/>
              <a:cs typeface="Tahoma" panose="020B0604030504040204" pitchFamily="34" charset="0"/>
            </a:endParaRPr>
          </a:p>
        </p:txBody>
      </p:sp>
      <p:sp>
        <p:nvSpPr>
          <p:cNvPr id="6" name="Прямоугольник 5"/>
          <p:cNvSpPr/>
          <p:nvPr/>
        </p:nvSpPr>
        <p:spPr>
          <a:xfrm>
            <a:off x="638827" y="701458"/>
            <a:ext cx="7741085" cy="3970318"/>
          </a:xfrm>
          <a:prstGeom prst="rect">
            <a:avLst/>
          </a:prstGeom>
        </p:spPr>
        <p:txBody>
          <a:bodyPr wrap="square">
            <a:spAutoFit/>
          </a:bodyPr>
          <a:lstStyle/>
          <a:p>
            <a:r>
              <a:rPr lang="ru-RU" b="1" u="sng" dirty="0" smtClean="0"/>
              <a:t>Тренируем эмоции</a:t>
            </a:r>
            <a:endParaRPr lang="ru-RU" b="1" dirty="0" smtClean="0"/>
          </a:p>
          <a:p>
            <a:r>
              <a:rPr lang="ru-RU" dirty="0" smtClean="0"/>
              <a:t>Цель: развитие воображения, наблюдательность,</a:t>
            </a:r>
          </a:p>
          <a:p>
            <a:r>
              <a:rPr lang="ru-RU" dirty="0" smtClean="0"/>
              <a:t> выразительности движений (радость, страх, </a:t>
            </a:r>
          </a:p>
          <a:p>
            <a:r>
              <a:rPr lang="ru-RU" dirty="0" smtClean="0"/>
              <a:t>удивление.)</a:t>
            </a:r>
          </a:p>
          <a:p>
            <a:r>
              <a:rPr lang="ru-RU" dirty="0" smtClean="0"/>
              <a:t>Возраст: 4-7 лет</a:t>
            </a:r>
          </a:p>
          <a:p>
            <a:r>
              <a:rPr lang="ru-RU" dirty="0" smtClean="0"/>
              <a:t>Количество игроков: Любое</a:t>
            </a:r>
          </a:p>
          <a:p>
            <a:r>
              <a:rPr lang="ru-RU" dirty="0" smtClean="0"/>
              <a:t>Описание игры: Дети встают в круг, или в рассыпную.</a:t>
            </a:r>
          </a:p>
          <a:p>
            <a:r>
              <a:rPr lang="ru-RU" dirty="0" smtClean="0"/>
              <a:t> Ведущий называет эмоцию, дети показывают. Страх – руки на голову, удивление – руки в сторону,  радость – руки внизу, покачивая. </a:t>
            </a:r>
          </a:p>
          <a:p>
            <a:r>
              <a:rPr lang="ru-RU" b="1" u="sng" dirty="0" smtClean="0"/>
              <a:t>«Раз, два, три – настроение замри» </a:t>
            </a:r>
          </a:p>
          <a:p>
            <a:r>
              <a:rPr lang="ru-RU" dirty="0" smtClean="0"/>
              <a:t>Цель: развитие способности определять эмоциональные состояния людей и выражать их с помощью мимики.</a:t>
            </a:r>
          </a:p>
          <a:p>
            <a:r>
              <a:rPr lang="ru-RU" dirty="0" smtClean="0"/>
              <a:t>Возраст 4-7 лет</a:t>
            </a:r>
          </a:p>
          <a:p>
            <a:r>
              <a:rPr lang="ru-RU" dirty="0" smtClean="0"/>
              <a:t>Количество игроков: любое</a:t>
            </a:r>
          </a:p>
        </p:txBody>
      </p:sp>
      <p:pic>
        <p:nvPicPr>
          <p:cNvPr id="7" name="Рисунок 6" descr="C:\Users\Анастасия\Desktop\фото для презент\20171228_092335.jpg"/>
          <p:cNvPicPr/>
          <p:nvPr/>
        </p:nvPicPr>
        <p:blipFill>
          <a:blip r:embed="rId3" cstate="email">
            <a:extLst>
              <a:ext uri="{28A0092B-C50C-407E-A947-70E740481C1C}">
                <a14:useLocalDpi xmlns:a14="http://schemas.microsoft.com/office/drawing/2010/main"/>
              </a:ext>
            </a:extLst>
          </a:blip>
          <a:srcRect/>
          <a:stretch>
            <a:fillRect/>
          </a:stretch>
        </p:blipFill>
        <p:spPr bwMode="auto">
          <a:xfrm>
            <a:off x="4233797" y="4008329"/>
            <a:ext cx="3025094" cy="2309520"/>
          </a:xfrm>
          <a:prstGeom prst="rect">
            <a:avLst/>
          </a:prstGeom>
          <a:noFill/>
          <a:ln w="9525">
            <a:noFill/>
            <a:miter lim="800000"/>
            <a:headEnd/>
            <a:tailEnd/>
          </a:ln>
        </p:spPr>
      </p:pic>
      <p:pic>
        <p:nvPicPr>
          <p:cNvPr id="8" name="Рисунок 7" descr="C:\Users\Анастасия\Desktop\фото для презент\20171221_102053.jpg"/>
          <p:cNvPicPr/>
          <p:nvPr/>
        </p:nvPicPr>
        <p:blipFill>
          <a:blip r:embed="rId4" cstate="email">
            <a:extLst>
              <a:ext uri="{28A0092B-C50C-407E-A947-70E740481C1C}">
                <a14:useLocalDpi xmlns:a14="http://schemas.microsoft.com/office/drawing/2010/main"/>
              </a:ext>
            </a:extLst>
          </a:blip>
          <a:srcRect/>
          <a:stretch>
            <a:fillRect/>
          </a:stretch>
        </p:blipFill>
        <p:spPr bwMode="auto">
          <a:xfrm>
            <a:off x="5989849" y="538618"/>
            <a:ext cx="2577954" cy="2186929"/>
          </a:xfrm>
          <a:prstGeom prst="rect">
            <a:avLst/>
          </a:prstGeom>
          <a:noFill/>
          <a:ln w="9525">
            <a:noFill/>
            <a:miter lim="800000"/>
            <a:headEnd/>
            <a:tailEnd/>
          </a:ln>
        </p:spPr>
      </p:pic>
    </p:spTree>
    <p:extLst>
      <p:ext uri="{BB962C8B-B14F-4D97-AF65-F5344CB8AC3E}">
        <p14:creationId xmlns:p14="http://schemas.microsoft.com/office/powerpoint/2010/main" val="23336662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31" y="0"/>
            <a:ext cx="9139938" cy="6858000"/>
          </a:xfrm>
          <a:prstGeom prst="rect">
            <a:avLst/>
          </a:prstGeom>
        </p:spPr>
      </p:pic>
      <p:sp>
        <p:nvSpPr>
          <p:cNvPr id="5" name="Прямоугольник 4"/>
          <p:cNvSpPr/>
          <p:nvPr/>
        </p:nvSpPr>
        <p:spPr>
          <a:xfrm>
            <a:off x="688932" y="513567"/>
            <a:ext cx="7503089" cy="6217087"/>
          </a:xfrm>
          <a:prstGeom prst="rect">
            <a:avLst/>
          </a:prstGeom>
        </p:spPr>
        <p:txBody>
          <a:bodyPr wrap="square">
            <a:spAutoFit/>
          </a:bodyPr>
          <a:lstStyle/>
          <a:p>
            <a:r>
              <a:rPr lang="ru-RU" b="1" dirty="0" smtClean="0"/>
              <a:t>Игра «Молчание»</a:t>
            </a:r>
          </a:p>
          <a:p>
            <a:r>
              <a:rPr lang="ru-RU" dirty="0" smtClean="0"/>
              <a:t>Цель: Развитие умения контролировать свои эмоции, управлять своим поведением.</a:t>
            </a:r>
          </a:p>
          <a:p>
            <a:r>
              <a:rPr lang="ru-RU" dirty="0" smtClean="0"/>
              <a:t>Играющие садятся в кружок и молчат, они не должны ни двигаться, ни разговаривать. Водящий ходит по кругу, задает вопросы, выполняет нелепые движения. Сидящие должны повторять все, что он делает, но без смеха и слов.</a:t>
            </a:r>
          </a:p>
          <a:p>
            <a:r>
              <a:rPr lang="ru-RU" dirty="0" smtClean="0"/>
              <a:t>Кто нарушит правила — водит.</a:t>
            </a:r>
          </a:p>
          <a:p>
            <a:r>
              <a:rPr lang="ru-RU" b="1" dirty="0" smtClean="0"/>
              <a:t>Игра "Испорченный телефон"</a:t>
            </a:r>
            <a:endParaRPr lang="ru-RU" dirty="0" smtClean="0"/>
          </a:p>
          <a:p>
            <a:r>
              <a:rPr lang="ru-RU" dirty="0" smtClean="0"/>
              <a:t>Все участники игры, кроме 2-х закрывают глаза </a:t>
            </a:r>
            <a:r>
              <a:rPr lang="ru-RU" i="1" dirty="0" smtClean="0"/>
              <a:t>("спят") .</a:t>
            </a:r>
            <a:r>
              <a:rPr lang="ru-RU" dirty="0" smtClean="0"/>
              <a:t> Ведущий молча показывает первому участнику (именно он не закрывают глаза) какую-либо эмоцию при помощи мимики и/или пантомимики. Первый участник, </a:t>
            </a:r>
            <a:r>
              <a:rPr lang="ru-RU" i="1" dirty="0" smtClean="0"/>
              <a:t>"разбудив"</a:t>
            </a:r>
            <a:r>
              <a:rPr lang="ru-RU" dirty="0" smtClean="0"/>
              <a:t> второго игрока, передает увиденную эмоцию, как он ее понял, тоже без слов.</a:t>
            </a:r>
          </a:p>
          <a:p>
            <a:r>
              <a:rPr lang="ru-RU" dirty="0" smtClean="0"/>
              <a:t>Далее второй участник </a:t>
            </a:r>
            <a:r>
              <a:rPr lang="ru-RU" i="1" dirty="0" smtClean="0"/>
              <a:t>"будит"</a:t>
            </a:r>
            <a:r>
              <a:rPr lang="ru-RU" dirty="0" smtClean="0"/>
              <a:t> третьего и передает ему свою версию увиденного. И так до последнего участника игры.</a:t>
            </a:r>
          </a:p>
          <a:p>
            <a:r>
              <a:rPr lang="ru-RU" dirty="0" smtClean="0"/>
              <a:t>Ведущий опрашивает всех участников игры, начиная с последнего и кончая первым, о том, какую эмоцию, по их мнению, им показывали. Так можно найти звено. Где произошло искажение информации, или убедиться, что </a:t>
            </a:r>
            <a:r>
              <a:rPr lang="ru-RU" i="1" dirty="0" smtClean="0"/>
              <a:t>"телефон"</a:t>
            </a:r>
            <a:r>
              <a:rPr lang="ru-RU" dirty="0" smtClean="0"/>
              <a:t> был полностью исправен.</a:t>
            </a:r>
          </a:p>
          <a:p>
            <a:endParaRPr lang="ru-RU" dirty="0" smtClean="0"/>
          </a:p>
          <a:p>
            <a:pPr lvl="0" algn="ctr"/>
            <a:endParaRPr lang="ru-RU" sz="2000" dirty="0">
              <a:ln w="9525">
                <a:noFill/>
              </a:ln>
              <a:solidFill>
                <a:srgbClr val="0C40AA"/>
              </a:solidFill>
              <a:latin typeface="Franklin Gothic Demi" panose="020B070302010202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3336662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62" y="0"/>
            <a:ext cx="9139938" cy="6858000"/>
          </a:xfrm>
          <a:prstGeom prst="rect">
            <a:avLst/>
          </a:prstGeom>
        </p:spPr>
      </p:pic>
      <p:sp>
        <p:nvSpPr>
          <p:cNvPr id="5" name="Прямоугольник 4"/>
          <p:cNvSpPr/>
          <p:nvPr/>
        </p:nvSpPr>
        <p:spPr>
          <a:xfrm>
            <a:off x="801666" y="551145"/>
            <a:ext cx="7590771" cy="5016758"/>
          </a:xfrm>
          <a:prstGeom prst="rect">
            <a:avLst/>
          </a:prstGeom>
        </p:spPr>
        <p:txBody>
          <a:bodyPr wrap="square">
            <a:spAutoFit/>
          </a:bodyPr>
          <a:lstStyle/>
          <a:p>
            <a:r>
              <a:rPr lang="ru-RU" sz="2000" dirty="0" smtClean="0"/>
              <a:t>	В процессе образовательной деятельности гармоничное развитие личности ребенка -дошкольника без физического воспитания невозможно. </a:t>
            </a:r>
          </a:p>
          <a:p>
            <a:r>
              <a:rPr lang="ru-RU" sz="2000" dirty="0" smtClean="0"/>
              <a:t>	Двигательная активность −естественная потребность ребенка в движении, удовлетворение которой способствует повышению физической, умственной и психической работоспособности, является важнейшим условием формирования основных структур и функций организма</a:t>
            </a:r>
          </a:p>
          <a:p>
            <a:r>
              <a:rPr lang="ru-RU" sz="2000" dirty="0" smtClean="0"/>
              <a:t>Значение игры в формировании эмоциональной сферы ребенка заключается в том, что он приучается действовать соответственно</a:t>
            </a:r>
          </a:p>
          <a:p>
            <a:r>
              <a:rPr lang="ru-RU" sz="2000" dirty="0" smtClean="0"/>
              <a:t>общественным и нравственным обязанностям, которые положено выполнять в соответствии с возложенной на себя ролью. В игровой ситуации ребенку легче управлять своим поведением и состоянием.</a:t>
            </a:r>
          </a:p>
          <a:p>
            <a:endParaRPr lang="ru-RU" sz="2000" dirty="0" smtClean="0"/>
          </a:p>
          <a:p>
            <a:pPr lvl="0" algn="ctr"/>
            <a:endParaRPr lang="ru-RU" sz="2000" dirty="0">
              <a:ln w="9525">
                <a:noFill/>
              </a:ln>
              <a:solidFill>
                <a:srgbClr val="0C40AA"/>
              </a:solidFill>
              <a:latin typeface="Franklin Gothic Demi" panose="020B0703020102020204" pitchFamily="34" charset="0"/>
              <a:ea typeface="Tahoma" panose="020B0604030504040204" pitchFamily="34" charset="0"/>
              <a:cs typeface="Tahoma" panose="020B0604030504040204" pitchFamily="34" charset="0"/>
            </a:endParaRPr>
          </a:p>
        </p:txBody>
      </p:sp>
      <p:pic>
        <p:nvPicPr>
          <p:cNvPr id="4" name="Рисунок 3" descr="Картинки по запросу картинка детей подпрыгивающих вверх с места"/>
          <p:cNvPicPr/>
          <p:nvPr/>
        </p:nvPicPr>
        <p:blipFill>
          <a:blip r:embed="rId3"/>
          <a:srcRect/>
          <a:stretch>
            <a:fillRect/>
          </a:stretch>
        </p:blipFill>
        <p:spPr bwMode="auto">
          <a:xfrm>
            <a:off x="4669207" y="4534423"/>
            <a:ext cx="3638550" cy="1814117"/>
          </a:xfrm>
          <a:prstGeom prst="rect">
            <a:avLst/>
          </a:prstGeom>
          <a:noFill/>
          <a:ln w="9525">
            <a:noFill/>
            <a:miter lim="800000"/>
            <a:headEnd/>
            <a:tailEnd/>
          </a:ln>
        </p:spPr>
      </p:pic>
    </p:spTree>
    <p:extLst>
      <p:ext uri="{BB962C8B-B14F-4D97-AF65-F5344CB8AC3E}">
        <p14:creationId xmlns:p14="http://schemas.microsoft.com/office/powerpoint/2010/main" val="23336662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31" y="0"/>
            <a:ext cx="9139938" cy="6858000"/>
          </a:xfrm>
          <a:prstGeom prst="rect">
            <a:avLst/>
          </a:prstGeom>
        </p:spPr>
      </p:pic>
      <p:sp>
        <p:nvSpPr>
          <p:cNvPr id="5" name="Прямоугольник 4"/>
          <p:cNvSpPr/>
          <p:nvPr/>
        </p:nvSpPr>
        <p:spPr>
          <a:xfrm>
            <a:off x="839244" y="588723"/>
            <a:ext cx="7503089" cy="4185761"/>
          </a:xfrm>
          <a:prstGeom prst="rect">
            <a:avLst/>
          </a:prstGeom>
        </p:spPr>
        <p:txBody>
          <a:bodyPr wrap="square">
            <a:spAutoFit/>
          </a:bodyPr>
          <a:lstStyle/>
          <a:p>
            <a:r>
              <a:rPr lang="ru-RU" dirty="0" smtClean="0"/>
              <a:t>	Подвижные игры, воздействующие на </a:t>
            </a:r>
            <a:r>
              <a:rPr lang="ru-RU" dirty="0" err="1" smtClean="0"/>
              <a:t>психоэмоциональную</a:t>
            </a:r>
            <a:r>
              <a:rPr lang="ru-RU" dirty="0" smtClean="0"/>
              <a:t> сферу ребенка и развитие его коммуникативных способностей, разнообразны и вариативны. </a:t>
            </a:r>
          </a:p>
          <a:p>
            <a:r>
              <a:rPr lang="ru-RU" dirty="0" smtClean="0"/>
              <a:t>	Игры вводят детей в мир эмоций, через активное творческое взаимодействие со сверстниками и позволяют решить следующие задачи:</a:t>
            </a:r>
          </a:p>
          <a:p>
            <a:r>
              <a:rPr lang="ru-RU" dirty="0" smtClean="0"/>
              <a:t>-обогащение эмоционального опыта ребенка;</a:t>
            </a:r>
          </a:p>
          <a:p>
            <a:r>
              <a:rPr lang="ru-RU" dirty="0" smtClean="0"/>
              <a:t>-овладение «языком» эмоций как способом выражения собственного эмоционального состояния;</a:t>
            </a:r>
          </a:p>
          <a:p>
            <a:r>
              <a:rPr lang="ru-RU" dirty="0" smtClean="0"/>
              <a:t>-развитие умения «раскодировать» эмоциональные проявления других людей и регулировать свои способы общения и поступки с ними;</a:t>
            </a:r>
          </a:p>
          <a:p>
            <a:r>
              <a:rPr lang="ru-RU" dirty="0" smtClean="0"/>
              <a:t>-научить ребенка ставить перед собой цель, принимать решения и проявлять определенные усилия в преодолении препятствий;</a:t>
            </a:r>
          </a:p>
          <a:p>
            <a:r>
              <a:rPr lang="ru-RU" dirty="0" smtClean="0"/>
              <a:t>-осуществление эмоционально-психологической коррекции детей;</a:t>
            </a:r>
          </a:p>
          <a:p>
            <a:endParaRPr lang="ru-RU" dirty="0" smtClean="0"/>
          </a:p>
          <a:p>
            <a:pPr lvl="0" algn="ctr"/>
            <a:endParaRPr lang="ru-RU" sz="1400" dirty="0">
              <a:ln w="9525">
                <a:noFill/>
              </a:ln>
              <a:solidFill>
                <a:srgbClr val="0C40AA"/>
              </a:solidFill>
              <a:latin typeface="Franklin Gothic Demi" panose="020B0703020102020204" pitchFamily="34" charset="0"/>
              <a:ea typeface="Tahoma" panose="020B0604030504040204" pitchFamily="34" charset="0"/>
              <a:cs typeface="Tahoma" panose="020B0604030504040204" pitchFamily="34" charset="0"/>
            </a:endParaRPr>
          </a:p>
        </p:txBody>
      </p:sp>
      <p:pic>
        <p:nvPicPr>
          <p:cNvPr id="4" name="Рисунок 3" descr="Похожее изображение"/>
          <p:cNvPicPr/>
          <p:nvPr/>
        </p:nvPicPr>
        <p:blipFill>
          <a:blip r:embed="rId3"/>
          <a:srcRect/>
          <a:stretch>
            <a:fillRect/>
          </a:stretch>
        </p:blipFill>
        <p:spPr bwMode="auto">
          <a:xfrm>
            <a:off x="2379945" y="4196221"/>
            <a:ext cx="4709787" cy="2242158"/>
          </a:xfrm>
          <a:prstGeom prst="rect">
            <a:avLst/>
          </a:prstGeom>
          <a:noFill/>
          <a:ln w="9525">
            <a:noFill/>
            <a:miter lim="800000"/>
            <a:headEnd/>
            <a:tailEnd/>
          </a:ln>
        </p:spPr>
      </p:pic>
    </p:spTree>
    <p:extLst>
      <p:ext uri="{BB962C8B-B14F-4D97-AF65-F5344CB8AC3E}">
        <p14:creationId xmlns:p14="http://schemas.microsoft.com/office/powerpoint/2010/main" val="23336662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31" y="0"/>
            <a:ext cx="9139938" cy="6858000"/>
          </a:xfrm>
          <a:prstGeom prst="rect">
            <a:avLst/>
          </a:prstGeom>
        </p:spPr>
      </p:pic>
      <p:sp>
        <p:nvSpPr>
          <p:cNvPr id="5" name="Прямоугольник 4"/>
          <p:cNvSpPr/>
          <p:nvPr/>
        </p:nvSpPr>
        <p:spPr>
          <a:xfrm>
            <a:off x="839244" y="588723"/>
            <a:ext cx="7503089" cy="3693319"/>
          </a:xfrm>
          <a:prstGeom prst="rect">
            <a:avLst/>
          </a:prstGeom>
        </p:spPr>
        <p:txBody>
          <a:bodyPr wrap="square">
            <a:spAutoFit/>
          </a:bodyPr>
          <a:lstStyle/>
          <a:p>
            <a:r>
              <a:rPr lang="ru-RU" dirty="0" smtClean="0"/>
              <a:t>	Высокая эмоциональная насыщенность подвижных игр позволяет использовать их для воспитания детей бодрыми, жизнерадостными. Они доставляют детям радость, чувство удовольствия, вызывают интерес, захватывают воображение, побуждают к творческому выполнению игровых действий. Увлекательное содержание, эмоциональная насыщенность игры побуждает ребенка к определенным умственным и физическим усилиям.</a:t>
            </a:r>
          </a:p>
          <a:p>
            <a:r>
              <a:rPr lang="ru-RU" dirty="0" smtClean="0"/>
              <a:t>	В играх дети делают все как бы втроем: их подсознание, их разум, их фантазия «работают» синхронно, участвуют в осмыслении и отражении мира постоянно. </a:t>
            </a:r>
          </a:p>
          <a:p>
            <a:r>
              <a:rPr lang="ru-RU" dirty="0" smtClean="0"/>
              <a:t>В физкультурной деятельности используют игры сюжетные и бессюжетные, игры с правилами и игровые упражнения, игры разной интенсивности.</a:t>
            </a:r>
            <a:endParaRPr lang="ru-RU" dirty="0">
              <a:ln w="9525">
                <a:noFill/>
              </a:ln>
              <a:solidFill>
                <a:srgbClr val="0C40AA"/>
              </a:solidFill>
              <a:latin typeface="Franklin Gothic Demi" panose="020B0703020102020204" pitchFamily="34" charset="0"/>
              <a:ea typeface="Tahoma" panose="020B0604030504040204" pitchFamily="34" charset="0"/>
              <a:cs typeface="Tahoma" panose="020B0604030504040204" pitchFamily="34" charset="0"/>
            </a:endParaRPr>
          </a:p>
        </p:txBody>
      </p:sp>
      <p:pic>
        <p:nvPicPr>
          <p:cNvPr id="4" name="Рисунок 3" descr="Картинки по запросу картинка детей играющие в подвижную игру"/>
          <p:cNvPicPr/>
          <p:nvPr/>
        </p:nvPicPr>
        <p:blipFill>
          <a:blip r:embed="rId3"/>
          <a:srcRect/>
          <a:stretch>
            <a:fillRect/>
          </a:stretch>
        </p:blipFill>
        <p:spPr bwMode="auto">
          <a:xfrm>
            <a:off x="5298510" y="4170605"/>
            <a:ext cx="2825502" cy="2242721"/>
          </a:xfrm>
          <a:prstGeom prst="rect">
            <a:avLst/>
          </a:prstGeom>
          <a:ln>
            <a:noFill/>
          </a:ln>
          <a:effectLst>
            <a:softEdge rad="112500"/>
          </a:effectLst>
        </p:spPr>
      </p:pic>
      <p:pic>
        <p:nvPicPr>
          <p:cNvPr id="6" name="Рисунок 5" descr="Картинки по запросу картинка детей играющие в подвижную игру"/>
          <p:cNvPicPr/>
          <p:nvPr/>
        </p:nvPicPr>
        <p:blipFill>
          <a:blip r:embed="rId4"/>
          <a:srcRect/>
          <a:stretch>
            <a:fillRect/>
          </a:stretch>
        </p:blipFill>
        <p:spPr bwMode="auto">
          <a:xfrm>
            <a:off x="967795" y="4200555"/>
            <a:ext cx="2977903" cy="2262875"/>
          </a:xfrm>
          <a:prstGeom prst="rect">
            <a:avLst/>
          </a:prstGeom>
          <a:ln>
            <a:noFill/>
          </a:ln>
          <a:effectLst>
            <a:softEdge rad="112500"/>
          </a:effectLst>
        </p:spPr>
      </p:pic>
    </p:spTree>
    <p:extLst>
      <p:ext uri="{BB962C8B-B14F-4D97-AF65-F5344CB8AC3E}">
        <p14:creationId xmlns:p14="http://schemas.microsoft.com/office/powerpoint/2010/main" val="23336662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31" y="0"/>
            <a:ext cx="9139938" cy="6858000"/>
          </a:xfrm>
          <a:prstGeom prst="rect">
            <a:avLst/>
          </a:prstGeom>
        </p:spPr>
      </p:pic>
      <p:sp>
        <p:nvSpPr>
          <p:cNvPr id="5" name="Прямоугольник 4"/>
          <p:cNvSpPr/>
          <p:nvPr/>
        </p:nvSpPr>
        <p:spPr>
          <a:xfrm>
            <a:off x="764088" y="814192"/>
            <a:ext cx="7503089" cy="1754326"/>
          </a:xfrm>
          <a:prstGeom prst="rect">
            <a:avLst/>
          </a:prstGeom>
        </p:spPr>
        <p:txBody>
          <a:bodyPr wrap="square">
            <a:spAutoFit/>
          </a:bodyPr>
          <a:lstStyle/>
          <a:p>
            <a:pPr algn="ctr"/>
            <a:r>
              <a:rPr lang="ru-RU" sz="3600" dirty="0" smtClean="0">
                <a:ln w="9525">
                  <a:noFill/>
                </a:ln>
                <a:solidFill>
                  <a:srgbClr val="0C40AA"/>
                </a:solidFill>
                <a:latin typeface="Franklin Gothic Demi" panose="020B0703020102020204" pitchFamily="34" charset="0"/>
                <a:ea typeface="Tahoma" panose="020B0604030504040204" pitchFamily="34" charset="0"/>
                <a:cs typeface="Tahoma" panose="020B0604030504040204" pitchFamily="34" charset="0"/>
              </a:rPr>
              <a:t>Подвижные  игры  направленные на эмоциональное развитие дошкольника</a:t>
            </a:r>
            <a:endParaRPr lang="ru-RU" sz="3600" dirty="0">
              <a:ln w="9525">
                <a:noFill/>
              </a:ln>
              <a:solidFill>
                <a:srgbClr val="0C40AA"/>
              </a:solidFill>
              <a:latin typeface="Franklin Gothic Demi" panose="020B0703020102020204" pitchFamily="34" charset="0"/>
              <a:ea typeface="Tahoma" panose="020B0604030504040204" pitchFamily="34" charset="0"/>
              <a:cs typeface="Tahoma" panose="020B0604030504040204" pitchFamily="34" charset="0"/>
            </a:endParaRPr>
          </a:p>
        </p:txBody>
      </p:sp>
      <p:pic>
        <p:nvPicPr>
          <p:cNvPr id="4" name="Picture 2" descr="C:\Users\Анастасия\Desktop\фото для презент\20171228_095100.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223550" y="2855934"/>
            <a:ext cx="3081208" cy="3507288"/>
          </a:xfrm>
          <a:prstGeom prst="rect">
            <a:avLst/>
          </a:prstGeom>
          <a:ln>
            <a:noFill/>
          </a:ln>
          <a:effectLst>
            <a:softEdge rad="112500"/>
          </a:effectLst>
        </p:spPr>
      </p:pic>
      <p:pic>
        <p:nvPicPr>
          <p:cNvPr id="4098" name="Picture 2" descr="C:\Users\Анастасия\Desktop\фото для презент\image-0-02-05-5b21c33ce0859185594064e82350e3e3f4d024b942faa9015d3f517602a53c21-V.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26301" y="2780778"/>
            <a:ext cx="4530246" cy="3613758"/>
          </a:xfrm>
          <a:prstGeom prst="rect">
            <a:avLst/>
          </a:prstGeom>
          <a:ln>
            <a:noFill/>
          </a:ln>
          <a:effectLst>
            <a:softEdge rad="112500"/>
          </a:effectLst>
        </p:spPr>
      </p:pic>
    </p:spTree>
    <p:extLst>
      <p:ext uri="{BB962C8B-B14F-4D97-AF65-F5344CB8AC3E}">
        <p14:creationId xmlns:p14="http://schemas.microsoft.com/office/powerpoint/2010/main" val="23336662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31" y="0"/>
            <a:ext cx="9139938" cy="6858000"/>
          </a:xfrm>
          <a:prstGeom prst="rect">
            <a:avLst/>
          </a:prstGeom>
        </p:spPr>
      </p:pic>
      <p:sp>
        <p:nvSpPr>
          <p:cNvPr id="5" name="Прямоугольник 4"/>
          <p:cNvSpPr/>
          <p:nvPr/>
        </p:nvSpPr>
        <p:spPr>
          <a:xfrm>
            <a:off x="839244" y="802641"/>
            <a:ext cx="7340251" cy="4801314"/>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«Услышь свое имя»</a:t>
            </a:r>
            <a:endParaRPr lang="ru-RU" dirty="0" smtClean="0"/>
          </a:p>
          <a:p>
            <a:r>
              <a:rPr lang="ru-RU" i="1" dirty="0" smtClean="0"/>
              <a:t>Цель: </a:t>
            </a:r>
            <a:r>
              <a:rPr lang="ru-RU" dirty="0" smtClean="0"/>
              <a:t>развитие скорости реакции, моторной ловкости</a:t>
            </a:r>
          </a:p>
          <a:p>
            <a:r>
              <a:rPr lang="ru-RU" i="1" dirty="0" smtClean="0"/>
              <a:t>Возраст</a:t>
            </a:r>
            <a:r>
              <a:rPr lang="ru-RU" dirty="0" smtClean="0"/>
              <a:t>: 5-6 лет</a:t>
            </a:r>
          </a:p>
          <a:p>
            <a:r>
              <a:rPr lang="ru-RU" i="1" dirty="0" smtClean="0"/>
              <a:t>Полезно</a:t>
            </a:r>
            <a:r>
              <a:rPr lang="ru-RU" dirty="0" smtClean="0"/>
              <a:t>: агрессивным, застенчивым, тревожным детям</a:t>
            </a:r>
          </a:p>
          <a:p>
            <a:r>
              <a:rPr lang="ru-RU" i="1" dirty="0" smtClean="0"/>
              <a:t>Количество игроков</a:t>
            </a:r>
            <a:r>
              <a:rPr lang="ru-RU" dirty="0" smtClean="0"/>
              <a:t>: 5-15</a:t>
            </a:r>
          </a:p>
          <a:p>
            <a:r>
              <a:rPr lang="ru-RU" i="1" dirty="0" smtClean="0"/>
              <a:t>Необходимые приспособления</a:t>
            </a:r>
            <a:r>
              <a:rPr lang="ru-RU" dirty="0" smtClean="0"/>
              <a:t>: мяч.</a:t>
            </a:r>
          </a:p>
          <a:p>
            <a:r>
              <a:rPr lang="ru-RU" i="1" u="sng" dirty="0" smtClean="0"/>
              <a:t>Описание игры</a:t>
            </a:r>
            <a:r>
              <a:rPr lang="ru-RU" dirty="0" smtClean="0"/>
              <a:t>: играющие становятся в круг, спинами внутрь круга. Игрок, у которого в руках мяч, бросает его в круг, называя при этом имя. Названный ребенок должен повернуться лицом внутрь круга и поймать мяч. Победителем становится тот, кто ловил мяч чаще других.</a:t>
            </a:r>
          </a:p>
          <a:p>
            <a:r>
              <a:rPr lang="ru-RU" dirty="0" smtClean="0"/>
              <a:t>Часто в порыве игры первый участник очень сильно</a:t>
            </a:r>
          </a:p>
          <a:p>
            <a:r>
              <a:rPr lang="ru-RU" dirty="0" smtClean="0"/>
              <a:t> забрасывает мяч, и названный ребенок не может </a:t>
            </a:r>
          </a:p>
          <a:p>
            <a:r>
              <a:rPr lang="ru-RU" dirty="0" smtClean="0"/>
              <a:t>его поймать. В таком случае с детьми оговариваются</a:t>
            </a:r>
          </a:p>
          <a:p>
            <a:r>
              <a:rPr lang="ru-RU" dirty="0" smtClean="0"/>
              <a:t> штрафы, которые будут накладываться на первых </a:t>
            </a:r>
          </a:p>
          <a:p>
            <a:r>
              <a:rPr lang="ru-RU" dirty="0" smtClean="0"/>
              <a:t>игроков. Это может быть и чтение стихотворения, и</a:t>
            </a:r>
          </a:p>
          <a:p>
            <a:r>
              <a:rPr lang="ru-RU" dirty="0" smtClean="0"/>
              <a:t> прыжки на одной ноге по кругу – все зависит от</a:t>
            </a:r>
          </a:p>
          <a:p>
            <a:r>
              <a:rPr lang="ru-RU" dirty="0" smtClean="0"/>
              <a:t> участников.</a:t>
            </a:r>
            <a:endParaRPr lang="ru-RU" dirty="0"/>
          </a:p>
        </p:txBody>
      </p:sp>
      <p:pic>
        <p:nvPicPr>
          <p:cNvPr id="1026" name="Picture 2" descr="C:\Users\Анастасия\Desktop\20171221_101657.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87846" y="3532340"/>
            <a:ext cx="2599934" cy="2993720"/>
          </a:xfrm>
          <a:prstGeom prst="rect">
            <a:avLst/>
          </a:prstGeom>
          <a:ln>
            <a:noFill/>
          </a:ln>
          <a:effectLst>
            <a:softEdge rad="112500"/>
          </a:effectLst>
        </p:spPr>
      </p:pic>
    </p:spTree>
    <p:extLst>
      <p:ext uri="{BB962C8B-B14F-4D97-AF65-F5344CB8AC3E}">
        <p14:creationId xmlns:p14="http://schemas.microsoft.com/office/powerpoint/2010/main" val="23336662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39938" cy="6858000"/>
          </a:xfrm>
          <a:prstGeom prst="rect">
            <a:avLst/>
          </a:prstGeom>
        </p:spPr>
      </p:pic>
      <p:sp>
        <p:nvSpPr>
          <p:cNvPr id="5" name="Прямоугольник 4"/>
          <p:cNvSpPr/>
          <p:nvPr/>
        </p:nvSpPr>
        <p:spPr>
          <a:xfrm>
            <a:off x="713984" y="450937"/>
            <a:ext cx="7791189" cy="4247317"/>
          </a:xfrm>
          <a:prstGeom prst="rect">
            <a:avLst/>
          </a:prstGeom>
        </p:spPr>
        <p:txBody>
          <a:bodyPr wrap="square">
            <a:spAutoFit/>
          </a:bodyPr>
          <a:lstStyle/>
          <a:p>
            <a:pPr algn="ct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Игра «Необычное сражение»</a:t>
            </a:r>
            <a:endParaRPr lang="ru-RU" b="1" dirty="0" smtClean="0"/>
          </a:p>
          <a:p>
            <a:r>
              <a:rPr lang="ru-RU" i="1" dirty="0" smtClean="0"/>
              <a:t>Цель</a:t>
            </a:r>
            <a:r>
              <a:rPr lang="ru-RU" dirty="0" smtClean="0"/>
              <a:t>: Снижение эмоционального и мышечного напряжения.</a:t>
            </a:r>
          </a:p>
          <a:p>
            <a:r>
              <a:rPr lang="ru-RU" i="1" dirty="0" smtClean="0"/>
              <a:t>Возраст</a:t>
            </a:r>
            <a:r>
              <a:rPr lang="ru-RU" dirty="0" smtClean="0"/>
              <a:t>: 5-7 лет</a:t>
            </a:r>
          </a:p>
          <a:p>
            <a:r>
              <a:rPr lang="ru-RU" i="1" dirty="0" smtClean="0"/>
              <a:t>Количество детей </a:t>
            </a:r>
            <a:r>
              <a:rPr lang="ru-RU" dirty="0" smtClean="0"/>
              <a:t>5-15 </a:t>
            </a:r>
          </a:p>
          <a:p>
            <a:r>
              <a:rPr lang="ru-RU" i="1" dirty="0" smtClean="0"/>
              <a:t>Необходимый инвентарь</a:t>
            </a:r>
            <a:r>
              <a:rPr lang="ru-RU" dirty="0" smtClean="0"/>
              <a:t>: листы бумаги, пластиковые стаканчики</a:t>
            </a:r>
          </a:p>
          <a:p>
            <a:r>
              <a:rPr lang="ru-RU" i="1" u="sng" dirty="0" smtClean="0"/>
              <a:t>Описание игры</a:t>
            </a:r>
            <a:r>
              <a:rPr lang="ru-RU" dirty="0" smtClean="0"/>
              <a:t>: Дети по команде ведущего начинают «необычное сражение». Играющие одной рукой сминают лист бумаги, и кидают их в цель - башню, стараясь попасть по пластиковым стаканчикам, которые стоят на мягком прямоугольном модуле.</a:t>
            </a:r>
          </a:p>
          <a:p>
            <a:r>
              <a:rPr lang="ru-RU" dirty="0" smtClean="0"/>
              <a:t>Второй вариант игры: Дети стоят по двум сторонам площадки, между ними натянут канат по горизонтали. По сигналу участники начинают перекидывать комочки из бумаги на противоположную сторону площадки. Цель данного сражения: чтобы после сигнала, в  конце игры, осталось на своей стороне как можно меньшее количество комочков.</a:t>
            </a:r>
          </a:p>
          <a:p>
            <a:pPr lvl="0" algn="ctr"/>
            <a:endParaRPr lang="ru-RU" dirty="0">
              <a:ln w="9525">
                <a:noFill/>
              </a:ln>
              <a:solidFill>
                <a:srgbClr val="0C40AA"/>
              </a:solidFill>
              <a:latin typeface="Franklin Gothic Demi" panose="020B0703020102020204" pitchFamily="34" charset="0"/>
              <a:ea typeface="Tahoma" panose="020B0604030504040204" pitchFamily="34" charset="0"/>
              <a:cs typeface="Tahoma" panose="020B0604030504040204" pitchFamily="34" charset="0"/>
            </a:endParaRPr>
          </a:p>
        </p:txBody>
      </p:sp>
      <p:pic>
        <p:nvPicPr>
          <p:cNvPr id="6" name="Рисунок 5" descr="C:\Users\Анастасия\Desktop\фото для презент\20171228_095650-1.jpg"/>
          <p:cNvPicPr/>
          <p:nvPr/>
        </p:nvPicPr>
        <p:blipFill>
          <a:blip r:embed="rId3" cstate="email">
            <a:extLst>
              <a:ext uri="{28A0092B-C50C-407E-A947-70E740481C1C}">
                <a14:useLocalDpi xmlns:a14="http://schemas.microsoft.com/office/drawing/2010/main"/>
              </a:ext>
            </a:extLst>
          </a:blip>
          <a:srcRect/>
          <a:stretch>
            <a:fillRect/>
          </a:stretch>
        </p:blipFill>
        <p:spPr bwMode="auto">
          <a:xfrm>
            <a:off x="5148197" y="4321479"/>
            <a:ext cx="3173400" cy="2116899"/>
          </a:xfrm>
          <a:prstGeom prst="rect">
            <a:avLst/>
          </a:prstGeom>
          <a:ln>
            <a:noFill/>
          </a:ln>
          <a:effectLst>
            <a:softEdge rad="112500"/>
          </a:effectLst>
        </p:spPr>
      </p:pic>
      <p:pic>
        <p:nvPicPr>
          <p:cNvPr id="7" name="Рисунок 6" descr="C:\Users\Анастасия\Desktop\фото для презент\image-0-02-05-c31e5f773b31df9072f8c0262e26f7e3c37eb172a5f7e64bfd3457fbc8c973ae-V.jpg"/>
          <p:cNvPicPr/>
          <p:nvPr/>
        </p:nvPicPr>
        <p:blipFill>
          <a:blip r:embed="rId4" cstate="email">
            <a:extLst>
              <a:ext uri="{28A0092B-C50C-407E-A947-70E740481C1C}">
                <a14:useLocalDpi xmlns:a14="http://schemas.microsoft.com/office/drawing/2010/main"/>
              </a:ext>
            </a:extLst>
          </a:blip>
          <a:srcRect/>
          <a:stretch>
            <a:fillRect/>
          </a:stretch>
        </p:blipFill>
        <p:spPr bwMode="auto">
          <a:xfrm>
            <a:off x="1012963" y="4371584"/>
            <a:ext cx="3007892" cy="2049238"/>
          </a:xfrm>
          <a:prstGeom prst="rect">
            <a:avLst/>
          </a:prstGeom>
          <a:ln>
            <a:noFill/>
          </a:ln>
          <a:effectLst>
            <a:softEdge rad="112500"/>
          </a:effectLst>
        </p:spPr>
      </p:pic>
    </p:spTree>
    <p:extLst>
      <p:ext uri="{BB962C8B-B14F-4D97-AF65-F5344CB8AC3E}">
        <p14:creationId xmlns:p14="http://schemas.microsoft.com/office/powerpoint/2010/main" val="23336662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31" y="0"/>
            <a:ext cx="9139938" cy="6858000"/>
          </a:xfrm>
          <a:prstGeom prst="rect">
            <a:avLst/>
          </a:prstGeom>
        </p:spPr>
      </p:pic>
      <p:sp>
        <p:nvSpPr>
          <p:cNvPr id="5" name="Прямоугольник 4"/>
          <p:cNvSpPr/>
          <p:nvPr/>
        </p:nvSpPr>
        <p:spPr>
          <a:xfrm>
            <a:off x="776614" y="802641"/>
            <a:ext cx="7628349" cy="5478423"/>
          </a:xfrm>
          <a:prstGeom prst="rect">
            <a:avLst/>
          </a:prstGeom>
        </p:spPr>
        <p:txBody>
          <a:bodyPr wrap="square">
            <a:spAutoFit/>
          </a:bodyPr>
          <a:lstStyle/>
          <a:p>
            <a:r>
              <a:rPr lang="ru-RU" sz="1400" b="1" dirty="0" smtClean="0"/>
              <a:t>Игра «Вулкан»</a:t>
            </a:r>
            <a:endParaRPr lang="ru-RU" sz="1400" dirty="0" smtClean="0"/>
          </a:p>
          <a:p>
            <a:r>
              <a:rPr lang="ru-RU" sz="1400" dirty="0" smtClean="0"/>
              <a:t>Цель: развивать воображение и способность к перевоплощению,</a:t>
            </a:r>
          </a:p>
          <a:p>
            <a:r>
              <a:rPr lang="ru-RU" sz="1400" dirty="0" smtClean="0"/>
              <a:t> развивать кругозор</a:t>
            </a:r>
          </a:p>
          <a:p>
            <a:r>
              <a:rPr lang="ru-RU" sz="1400" dirty="0" smtClean="0"/>
              <a:t>Возраст: 5-6 лет</a:t>
            </a:r>
          </a:p>
          <a:p>
            <a:r>
              <a:rPr lang="ru-RU" sz="1400" dirty="0" smtClean="0"/>
              <a:t>Полезно: агрессивным, застенчивым, тревожным детям, детям с </a:t>
            </a:r>
          </a:p>
          <a:p>
            <a:r>
              <a:rPr lang="ru-RU" sz="1400" dirty="0" smtClean="0"/>
              <a:t>задержкой психического развития</a:t>
            </a:r>
          </a:p>
          <a:p>
            <a:r>
              <a:rPr lang="ru-RU" sz="1400" dirty="0" smtClean="0"/>
              <a:t>Количество игроков: много</a:t>
            </a:r>
          </a:p>
          <a:p>
            <a:r>
              <a:rPr lang="ru-RU" sz="1400" dirty="0" smtClean="0"/>
              <a:t>Описание игры: ведущий становится в центре площадки, это «вулкан», </a:t>
            </a:r>
          </a:p>
          <a:p>
            <a:r>
              <a:rPr lang="ru-RU" sz="1400" dirty="0" smtClean="0"/>
              <a:t>радом с ним стоят 2-3 ребенка («лава»). Пока «вулкан» спокоен, «лава» </a:t>
            </a:r>
          </a:p>
          <a:p>
            <a:r>
              <a:rPr lang="ru-RU" sz="1400" dirty="0" smtClean="0"/>
              <a:t>находится рядом с ним, «вулкан» даже может обнять «лаву», чтобы она</a:t>
            </a:r>
          </a:p>
          <a:p>
            <a:r>
              <a:rPr lang="ru-RU" sz="1400" dirty="0" smtClean="0"/>
              <a:t> не убежала раньше времени. Остальные дети становятся вокруг «вулкана».</a:t>
            </a:r>
          </a:p>
          <a:p>
            <a:r>
              <a:rPr lang="ru-RU" sz="1400" dirty="0" smtClean="0"/>
              <a:t>«Вулкан» начинает игру: «»Стоит высокая – превысокая гора – вулкан, а на ее склонах живут люди. Они работают: строят дома, стирают, танцуют и т. д. (слушая перечисление, дети, стоящие вокруг «вулкана», выполняют движения, показывая, что делают люди). Но вот вулкан просыпается, внутри него разогревается лава, вулкан гудит, но люди его не слышат, потому что заняты своими делами (дети показывают какими). И вдруг вулкан взрывается, падают камни, лава вырывается и нагоняет людей» - «вулкан» отпускает «лаву», и она начинает гоняться за                	                   другими детьми, пойманных приводят к «вулкану».</a:t>
            </a:r>
          </a:p>
          <a:p>
            <a:r>
              <a:rPr lang="ru-RU" sz="1400" dirty="0" smtClean="0"/>
              <a:t>                                            Чтобы дети хорошо смогли «войти» в роль, необходимо достаточно                              	                    длительное время, игра может занять около 30-40 минут (если детям 	     	                    будет интересно, они могут играть еще дольше). Перед началом игры         	                    можно потренировать детей в имитации тех или иных действий людей, в  	                    отдельное упражнение может превратиться игра в «вулкан» и «лаву», что 	                     только усилит творческую способность детей.</a:t>
            </a:r>
          </a:p>
          <a:p>
            <a:pPr lvl="0" algn="ctr"/>
            <a:endParaRPr lang="ru-RU" sz="1400" dirty="0">
              <a:ln w="9525">
                <a:noFill/>
              </a:ln>
              <a:solidFill>
                <a:srgbClr val="0C40AA"/>
              </a:solidFill>
              <a:latin typeface="Franklin Gothic Demi" panose="020B0703020102020204" pitchFamily="34" charset="0"/>
              <a:ea typeface="Tahoma" panose="020B0604030504040204" pitchFamily="34" charset="0"/>
              <a:cs typeface="Tahoma" panose="020B0604030504040204" pitchFamily="34" charset="0"/>
            </a:endParaRPr>
          </a:p>
        </p:txBody>
      </p:sp>
      <p:pic>
        <p:nvPicPr>
          <p:cNvPr id="6" name="Рисунок 5" descr="C:\Users\Анастасия\Desktop\фото для презент\20171228_095025.jpg"/>
          <p:cNvPicPr/>
          <p:nvPr/>
        </p:nvPicPr>
        <p:blipFill>
          <a:blip r:embed="rId3" cstate="email">
            <a:extLst>
              <a:ext uri="{28A0092B-C50C-407E-A947-70E740481C1C}">
                <a14:useLocalDpi xmlns:a14="http://schemas.microsoft.com/office/drawing/2010/main"/>
              </a:ext>
            </a:extLst>
          </a:blip>
          <a:srcRect/>
          <a:stretch>
            <a:fillRect/>
          </a:stretch>
        </p:blipFill>
        <p:spPr bwMode="auto">
          <a:xfrm>
            <a:off x="917677" y="4515823"/>
            <a:ext cx="1600055" cy="1759527"/>
          </a:xfrm>
          <a:prstGeom prst="rect">
            <a:avLst/>
          </a:prstGeom>
          <a:ln>
            <a:noFill/>
          </a:ln>
          <a:effectLst>
            <a:softEdge rad="112500"/>
          </a:effectLst>
        </p:spPr>
      </p:pic>
      <p:pic>
        <p:nvPicPr>
          <p:cNvPr id="7" name="Рисунок 6" descr="C:\Users\Анастасия\Desktop\фото для презент\20171228_095011.jpg"/>
          <p:cNvPicPr/>
          <p:nvPr/>
        </p:nvPicPr>
        <p:blipFill>
          <a:blip r:embed="rId4" cstate="email">
            <a:extLst>
              <a:ext uri="{28A0092B-C50C-407E-A947-70E740481C1C}">
                <a14:useLocalDpi xmlns:a14="http://schemas.microsoft.com/office/drawing/2010/main"/>
              </a:ext>
            </a:extLst>
          </a:blip>
          <a:srcRect/>
          <a:stretch>
            <a:fillRect/>
          </a:stretch>
        </p:blipFill>
        <p:spPr bwMode="auto">
          <a:xfrm>
            <a:off x="6641677" y="473236"/>
            <a:ext cx="1948295" cy="2604655"/>
          </a:xfrm>
          <a:prstGeom prst="rect">
            <a:avLst/>
          </a:prstGeom>
          <a:ln>
            <a:noFill/>
          </a:ln>
          <a:effectLst>
            <a:softEdge rad="112500"/>
          </a:effectLst>
        </p:spPr>
      </p:pic>
    </p:spTree>
    <p:extLst>
      <p:ext uri="{BB962C8B-B14F-4D97-AF65-F5344CB8AC3E}">
        <p14:creationId xmlns:p14="http://schemas.microsoft.com/office/powerpoint/2010/main" val="23336662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31" y="0"/>
            <a:ext cx="9139938" cy="6858000"/>
          </a:xfrm>
          <a:prstGeom prst="rect">
            <a:avLst/>
          </a:prstGeom>
        </p:spPr>
      </p:pic>
      <p:sp>
        <p:nvSpPr>
          <p:cNvPr id="4" name="Прямоугольник 3"/>
          <p:cNvSpPr/>
          <p:nvPr/>
        </p:nvSpPr>
        <p:spPr>
          <a:xfrm>
            <a:off x="1130745" y="1826057"/>
            <a:ext cx="2294545" cy="538096"/>
          </a:xfrm>
          <a:prstGeom prst="rect">
            <a:avLst/>
          </a:prstGeom>
        </p:spPr>
        <p:txBody>
          <a:bodyPr wrap="square">
            <a:spAutoFit/>
          </a:bodyPr>
          <a:lstStyle/>
          <a:p>
            <a:pPr marL="457200" indent="-457200">
              <a:lnSpc>
                <a:spcPct val="150000"/>
              </a:lnSpc>
            </a:pPr>
            <a:endParaRPr lang="ru-RU" sz="2200" dirty="0">
              <a:latin typeface="Franklin Gothic Medium" panose="020B0603020102020204" pitchFamily="34" charset="0"/>
              <a:ea typeface="Tahoma" panose="020B0604030504040204" pitchFamily="34" charset="0"/>
              <a:cs typeface="Tahoma" panose="020B0604030504040204" pitchFamily="34" charset="0"/>
            </a:endParaRPr>
          </a:p>
        </p:txBody>
      </p:sp>
      <p:sp>
        <p:nvSpPr>
          <p:cNvPr id="5" name="Прямоугольник 4"/>
          <p:cNvSpPr/>
          <p:nvPr/>
        </p:nvSpPr>
        <p:spPr>
          <a:xfrm>
            <a:off x="751563" y="400833"/>
            <a:ext cx="5962388" cy="5786199"/>
          </a:xfrm>
          <a:prstGeom prst="rect">
            <a:avLst/>
          </a:prstGeom>
        </p:spPr>
        <p:txBody>
          <a:bodyPr wrap="square">
            <a:spAutoFit/>
          </a:bodyPr>
          <a:lstStyle/>
          <a:p>
            <a:r>
              <a:rPr lang="ru-RU" sz="1600" b="1" dirty="0" smtClean="0"/>
              <a:t>Игра «Стоп»</a:t>
            </a:r>
            <a:endParaRPr lang="ru-RU" sz="1600" dirty="0" smtClean="0"/>
          </a:p>
          <a:p>
            <a:r>
              <a:rPr lang="ru-RU" sz="1600" dirty="0" smtClean="0"/>
              <a:t>Цель: развивать способность к перевоплощению, скорость реакции.</a:t>
            </a:r>
          </a:p>
          <a:p>
            <a:r>
              <a:rPr lang="ru-RU" sz="1600" dirty="0" smtClean="0"/>
              <a:t>Возраст: 4-7 лет</a:t>
            </a:r>
          </a:p>
          <a:p>
            <a:r>
              <a:rPr lang="ru-RU" sz="1600" dirty="0" smtClean="0"/>
              <a:t>Полезно: агрессивным, застенчивым, тревожным детям.</a:t>
            </a:r>
          </a:p>
          <a:p>
            <a:r>
              <a:rPr lang="ru-RU" sz="1600" dirty="0" smtClean="0"/>
              <a:t>Описание игры: На одной стороне площадки очерчивается круг (диаметром около 1м) — место для водящего. На расстоянии 20—30 шагов от круга, на противоположном конце площадки, проводится линия кона, за ней стоят играющие.</a:t>
            </a:r>
          </a:p>
          <a:p>
            <a:r>
              <a:rPr lang="ru-RU" sz="1600" dirty="0" smtClean="0"/>
              <a:t>Водящий, стоя спиной к полю, громко говорит: </a:t>
            </a:r>
            <a:r>
              <a:rPr lang="ru-RU" sz="1600" b="1" i="1" dirty="0" smtClean="0"/>
              <a:t>«Быстро шагай, смотри не зевай... (название эмоции)Стоп!»</a:t>
            </a:r>
            <a:r>
              <a:rPr lang="ru-RU" sz="1600" dirty="0" smtClean="0"/>
              <a:t> Когда он говорит эти слова, дети быстро идут к нему, но на слове </a:t>
            </a:r>
            <a:r>
              <a:rPr lang="ru-RU" sz="1600" b="1" i="1" dirty="0" smtClean="0"/>
              <a:t>«Стоп!»</a:t>
            </a:r>
            <a:r>
              <a:rPr lang="ru-RU" sz="1600" dirty="0" smtClean="0"/>
              <a:t> замирают на месте, изображая ту эмоцию на лице, которую назвал водящий. Водящий быстро оглядывается и, заметив того, кто вовремя не успел остановиться и сделал после слова </a:t>
            </a:r>
            <a:r>
              <a:rPr lang="ru-RU" sz="1600" b="1" i="1" dirty="0" smtClean="0"/>
              <a:t>«Стоп!»</a:t>
            </a:r>
            <a:r>
              <a:rPr lang="ru-RU" sz="1600" dirty="0" smtClean="0"/>
              <a:t> движение, возвращает его за линию кона. Водящий снова поворачивается спиной и говорит слова, а дети начинают свое движение с того места, где их застал сигнал.</a:t>
            </a:r>
          </a:p>
          <a:p>
            <a:r>
              <a:rPr lang="ru-RU" sz="1600" dirty="0" smtClean="0"/>
              <a:t>Игра продолжается до тех пор, пока кто-то из участников игры не встанет двумя ногами в круг, раньше чем водящий произнесет слово </a:t>
            </a:r>
            <a:r>
              <a:rPr lang="ru-RU" sz="1600" b="1" i="1" dirty="0" smtClean="0"/>
              <a:t>«Стоп!»</a:t>
            </a:r>
            <a:r>
              <a:rPr lang="ru-RU" sz="1600" dirty="0" smtClean="0"/>
              <a:t>. Тот, кто это сделал, становится водящим, и игра повторяется.</a:t>
            </a:r>
          </a:p>
          <a:p>
            <a:endParaRPr lang="ru-RU" dirty="0">
              <a:ln w="9525">
                <a:noFill/>
              </a:ln>
              <a:solidFill>
                <a:srgbClr val="0C40AA"/>
              </a:solidFill>
              <a:latin typeface="Franklin Gothic Demi" panose="020B0703020102020204" pitchFamily="34" charset="0"/>
              <a:ea typeface="Tahoma" panose="020B0604030504040204" pitchFamily="34" charset="0"/>
              <a:cs typeface="Tahoma" panose="020B0604030504040204" pitchFamily="34" charset="0"/>
            </a:endParaRPr>
          </a:p>
        </p:txBody>
      </p:sp>
      <p:pic>
        <p:nvPicPr>
          <p:cNvPr id="1026" name="Picture 2" descr="C:\Users\Анастасия\Desktop\фото для презент\20171228_092326.jpg"/>
          <p:cNvPicPr>
            <a:picLocks noChangeAspect="1" noChangeArrowheads="1"/>
          </p:cNvPicPr>
          <p:nvPr/>
        </p:nvPicPr>
        <p:blipFill>
          <a:blip r:embed="rId3" cstate="print"/>
          <a:srcRect/>
          <a:stretch>
            <a:fillRect/>
          </a:stretch>
        </p:blipFill>
        <p:spPr bwMode="auto">
          <a:xfrm>
            <a:off x="6576164" y="2527126"/>
            <a:ext cx="2041547" cy="3629417"/>
          </a:xfrm>
          <a:prstGeom prst="rect">
            <a:avLst/>
          </a:prstGeom>
          <a:noFill/>
        </p:spPr>
      </p:pic>
    </p:spTree>
    <p:extLst>
      <p:ext uri="{BB962C8B-B14F-4D97-AF65-F5344CB8AC3E}">
        <p14:creationId xmlns:p14="http://schemas.microsoft.com/office/powerpoint/2010/main" val="2333666259"/>
      </p:ext>
    </p:extLst>
  </p:cSld>
  <p:clrMapOvr>
    <a:masterClrMapping/>
  </p:clrMapOvr>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561</TotalTime>
  <Words>883</Words>
  <Application>Microsoft Office PowerPoint</Application>
  <PresentationFormat>Экран (4:3)</PresentationFormat>
  <Paragraphs>85</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Михаил Горяйнов</dc:creator>
  <cp:lastModifiedBy>PC01</cp:lastModifiedBy>
  <cp:revision>67</cp:revision>
  <dcterms:created xsi:type="dcterms:W3CDTF">2013-11-19T05:52:05Z</dcterms:created>
  <dcterms:modified xsi:type="dcterms:W3CDTF">2018-10-12T11:53:41Z</dcterms:modified>
</cp:coreProperties>
</file>