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89" r:id="rId3"/>
    <p:sldId id="278" r:id="rId4"/>
    <p:sldId id="302" r:id="rId5"/>
    <p:sldId id="290" r:id="rId6"/>
    <p:sldId id="294" r:id="rId7"/>
    <p:sldId id="296" r:id="rId8"/>
    <p:sldId id="298" r:id="rId9"/>
    <p:sldId id="297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81D1A7-1BC3-43C9-A084-EEE2AA174C77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41A157-FCDA-4DA9-A51D-CFA79DA3FD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41077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D22C7-05C8-4E7A-BB5E-424355346A4E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41E3B-4F29-4C3A-8396-F9F0249CF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90240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D22C7-05C8-4E7A-BB5E-424355346A4E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41E3B-4F29-4C3A-8396-F9F0249CF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13343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D22C7-05C8-4E7A-BB5E-424355346A4E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41E3B-4F29-4C3A-8396-F9F0249CF4F5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181207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D22C7-05C8-4E7A-BB5E-424355346A4E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41E3B-4F29-4C3A-8396-F9F0249CF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87741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D22C7-05C8-4E7A-BB5E-424355346A4E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41E3B-4F29-4C3A-8396-F9F0249CF4F5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73303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D22C7-05C8-4E7A-BB5E-424355346A4E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41E3B-4F29-4C3A-8396-F9F0249CF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1624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D22C7-05C8-4E7A-BB5E-424355346A4E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41E3B-4F29-4C3A-8396-F9F0249CF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83716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D22C7-05C8-4E7A-BB5E-424355346A4E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41E3B-4F29-4C3A-8396-F9F0249CF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5242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D22C7-05C8-4E7A-BB5E-424355346A4E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41E3B-4F29-4C3A-8396-F9F0249CF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7505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D22C7-05C8-4E7A-BB5E-424355346A4E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41E3B-4F29-4C3A-8396-F9F0249CF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38393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D22C7-05C8-4E7A-BB5E-424355346A4E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41E3B-4F29-4C3A-8396-F9F0249CF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9120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D22C7-05C8-4E7A-BB5E-424355346A4E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41E3B-4F29-4C3A-8396-F9F0249CF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437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D22C7-05C8-4E7A-BB5E-424355346A4E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41E3B-4F29-4C3A-8396-F9F0249CF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4931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D22C7-05C8-4E7A-BB5E-424355346A4E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41E3B-4F29-4C3A-8396-F9F0249CF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97215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D22C7-05C8-4E7A-BB5E-424355346A4E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41E3B-4F29-4C3A-8396-F9F0249CF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676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D22C7-05C8-4E7A-BB5E-424355346A4E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41E3B-4F29-4C3A-8396-F9F0249CF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8319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AD22C7-05C8-4E7A-BB5E-424355346A4E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4541E3B-4F29-4C3A-8396-F9F0249CF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9649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</a:rPr>
              <a:t>муниципальное бюджетное дошкольное образовательное учреждение </a:t>
            </a:r>
            <a:r>
              <a:rPr lang="ru-RU" sz="2000" b="1" i="1" dirty="0">
                <a:solidFill>
                  <a:schemeClr val="accent1">
                    <a:lumMod val="50000"/>
                  </a:schemeClr>
                </a:solidFill>
              </a:rPr>
              <a:t>«Детский сад общеразвивающего вида с приоритетным осуществлением деятельности по познавательно-речевому направлению </a:t>
            </a:r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</a:rPr>
              <a:t>развития воспитанников </a:t>
            </a:r>
            <a:r>
              <a:rPr lang="ru-RU" sz="2000" b="1" i="1" dirty="0">
                <a:solidFill>
                  <a:schemeClr val="accent1">
                    <a:lumMod val="50000"/>
                  </a:schemeClr>
                </a:solidFill>
              </a:rPr>
              <a:t>№4 «Ручеек»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i="1" dirty="0" smtClean="0">
                <a:solidFill>
                  <a:schemeClr val="accent5">
                    <a:lumMod val="75000"/>
                  </a:schemeClr>
                </a:solidFill>
              </a:rPr>
              <a:t>Тема: «Нормы развития детей 2-3 лет. Что делать, если ребенок не говорит?»</a:t>
            </a:r>
          </a:p>
          <a:p>
            <a:pPr marL="0" indent="0" algn="ctr">
              <a:buNone/>
            </a:pPr>
            <a:endParaRPr lang="ru-RU" b="1" i="1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 algn="r">
              <a:buNone/>
            </a:pPr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</a:rPr>
              <a:t>Подготовила: </a:t>
            </a:r>
            <a:r>
              <a:rPr lang="ru-RU" sz="2000" b="1" i="1" dirty="0" err="1" smtClean="0">
                <a:solidFill>
                  <a:schemeClr val="accent1">
                    <a:lumMod val="50000"/>
                  </a:schemeClr>
                </a:solidFill>
              </a:rPr>
              <a:t>Байкина</a:t>
            </a:r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</a:rPr>
              <a:t> Татьяна Юрьевна,</a:t>
            </a:r>
          </a:p>
          <a:p>
            <a:pPr marL="0" indent="0" algn="r">
              <a:buNone/>
            </a:pPr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</a:rPr>
              <a:t> учитель-логопед</a:t>
            </a:r>
            <a:endParaRPr lang="ru-RU" sz="20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0463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520" y="0"/>
            <a:ext cx="969841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2612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99411"/>
            <a:ext cx="9634888" cy="555858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684421" y="308008"/>
            <a:ext cx="69879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B050"/>
                </a:solidFill>
              </a:rPr>
              <a:t>Пирамида моторного развития</a:t>
            </a:r>
            <a:endParaRPr lang="ru-RU" sz="3200" b="1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4666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88829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86476" y="847023"/>
            <a:ext cx="60350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chemeClr val="accent2">
                    <a:lumMod val="75000"/>
                  </a:schemeClr>
                </a:solidFill>
              </a:rPr>
              <a:t>      Развитие ребенка</a:t>
            </a:r>
            <a:endParaRPr lang="ru-RU" sz="36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673769" y="1358385"/>
            <a:ext cx="3946357" cy="1001027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>
                <a:solidFill>
                  <a:srgbClr val="FF0000"/>
                </a:solidFill>
              </a:rPr>
              <a:t>К</a:t>
            </a:r>
            <a:r>
              <a:rPr lang="ru-RU" sz="2800" b="1" i="1" dirty="0" smtClean="0">
                <a:solidFill>
                  <a:srgbClr val="FF0000"/>
                </a:solidFill>
              </a:rPr>
              <a:t>оммуникация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434165" y="2556731"/>
            <a:ext cx="3936732" cy="9144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</a:rPr>
              <a:t>Зрительное восприятие 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885173" y="3668450"/>
            <a:ext cx="3592629" cy="9144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</a:rPr>
              <a:t>Мелкая моторика 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5086951" y="4765732"/>
            <a:ext cx="3036771" cy="9144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</a:rPr>
              <a:t>Крупная моторика 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7286324" y="5582652"/>
            <a:ext cx="3137836" cy="9144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</a:rPr>
              <a:t>Речь</a:t>
            </a:r>
            <a:r>
              <a:rPr lang="ru-RU" sz="3600" dirty="0" smtClean="0"/>
              <a:t>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2572710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88605" y="1039528"/>
            <a:ext cx="56019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Причины нарушений</a:t>
            </a:r>
            <a:endParaRPr lang="ru-RU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67338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93440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62526" y="770021"/>
            <a:ext cx="90862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chemeClr val="accent2">
                    <a:lumMod val="75000"/>
                  </a:schemeClr>
                </a:solidFill>
              </a:rPr>
              <a:t>Что делать, если ребенок не говорит?</a:t>
            </a:r>
            <a:endParaRPr lang="ru-RU" sz="32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49153" y="1982804"/>
            <a:ext cx="764245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Необходимо </a:t>
            </a:r>
            <a:r>
              <a:rPr lang="ru-RU" b="1" dirty="0"/>
              <a:t>начать с осмотра специалистов:</a:t>
            </a:r>
            <a:endParaRPr lang="ru-RU" dirty="0"/>
          </a:p>
          <a:p>
            <a:r>
              <a:rPr lang="ru-RU" dirty="0" err="1"/>
              <a:t>сурдолога</a:t>
            </a:r>
            <a:r>
              <a:rPr lang="ru-RU" dirty="0"/>
              <a:t>;</a:t>
            </a:r>
          </a:p>
          <a:p>
            <a:r>
              <a:rPr lang="ru-RU" dirty="0"/>
              <a:t>невролога;</a:t>
            </a:r>
          </a:p>
          <a:p>
            <a:r>
              <a:rPr lang="ru-RU" dirty="0"/>
              <a:t>психиатра;</a:t>
            </a:r>
          </a:p>
          <a:p>
            <a:r>
              <a:rPr lang="ru-RU" dirty="0"/>
              <a:t>генетика;</a:t>
            </a:r>
          </a:p>
          <a:p>
            <a:r>
              <a:rPr lang="ru-RU" dirty="0"/>
              <a:t>психолога;</a:t>
            </a:r>
          </a:p>
          <a:p>
            <a:r>
              <a:rPr lang="ru-RU" dirty="0"/>
              <a:t>грамотного логопеда.</a:t>
            </a:r>
          </a:p>
          <a:p>
            <a:r>
              <a:rPr lang="ru-RU" b="1" dirty="0" err="1"/>
              <a:t>Сурдолога</a:t>
            </a:r>
            <a:r>
              <a:rPr lang="ru-RU" dirty="0"/>
              <a:t> нужно посетить для проведения </a:t>
            </a:r>
            <a:r>
              <a:rPr lang="ru-RU" dirty="0" err="1"/>
              <a:t>аудиологического</a:t>
            </a:r>
            <a:r>
              <a:rPr lang="ru-RU" dirty="0"/>
              <a:t> </a:t>
            </a:r>
            <a:r>
              <a:rPr lang="ru-RU" dirty="0" smtClean="0"/>
              <a:t>скрининга, </a:t>
            </a:r>
            <a:r>
              <a:rPr lang="ru-RU" dirty="0"/>
              <a:t>то есть исследования слуха.</a:t>
            </a:r>
          </a:p>
          <a:p>
            <a:r>
              <a:rPr lang="ru-RU" dirty="0"/>
              <a:t>Развитие у ребенка способности понимать речь и говорить, развитие мышления основано на его возможности слышать речь окружающих людей. Даже небольшое снижение слуха у ребенка приводит к трудностям восприятия речи, нарушению формирования слуховых и речевых центров мозга.</a:t>
            </a:r>
          </a:p>
        </p:txBody>
      </p:sp>
    </p:spTree>
    <p:extLst>
      <p:ext uri="{BB962C8B-B14F-4D97-AF65-F5344CB8AC3E}">
        <p14:creationId xmlns:p14="http://schemas.microsoft.com/office/powerpoint/2010/main" val="6170306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06905" y="998899"/>
            <a:ext cx="9086249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latin typeface="Georgia" panose="02040502050405020303" pitchFamily="18" charset="0"/>
              </a:rPr>
              <a:t>Что могут сделать родители для запуска речи у ребенка?</a:t>
            </a:r>
            <a:endParaRPr lang="ru-RU" i="1" dirty="0">
              <a:latin typeface="Georgia" panose="02040502050405020303" pitchFamily="18" charset="0"/>
            </a:endParaRPr>
          </a:p>
          <a:p>
            <a:pPr>
              <a:buFont typeface="+mj-lt"/>
              <a:buAutoNum type="arabicPeriod"/>
            </a:pPr>
            <a:r>
              <a:rPr lang="ru-RU" dirty="0">
                <a:latin typeface="Roboto"/>
              </a:rPr>
              <a:t>Формируйте указательный жест.</a:t>
            </a:r>
          </a:p>
          <a:p>
            <a:pPr>
              <a:buFont typeface="+mj-lt"/>
              <a:buAutoNum type="arabicPeriod"/>
            </a:pPr>
            <a:r>
              <a:rPr lang="ru-RU" dirty="0">
                <a:latin typeface="Roboto"/>
              </a:rPr>
              <a:t>Учите ребенка кивать головой как ответ «да» и махать головой как ответ «нет».</a:t>
            </a:r>
          </a:p>
          <a:p>
            <a:pPr>
              <a:buFont typeface="+mj-lt"/>
              <a:buAutoNum type="arabicPeriod"/>
            </a:pPr>
            <a:r>
              <a:rPr lang="ru-RU" dirty="0">
                <a:latin typeface="Roboto"/>
              </a:rPr>
              <a:t>Важное умение для речи – научиться соблюдать очередность: научите малыша по очереди стучать ложками, бросать мячик, строить башню из кубиков; говорите по очереди: говорит папа – пауза – говорит мама.</a:t>
            </a:r>
          </a:p>
          <a:p>
            <a:pPr>
              <a:buFont typeface="+mj-lt"/>
              <a:buAutoNum type="arabicPeriod"/>
            </a:pPr>
            <a:r>
              <a:rPr lang="ru-RU" dirty="0">
                <a:latin typeface="Roboto"/>
              </a:rPr>
              <a:t>Используйте простые и понятные слова. Например, идет кот: «мяу-мяу», «топ-топ».</a:t>
            </a:r>
          </a:p>
          <a:p>
            <a:pPr>
              <a:buFont typeface="+mj-lt"/>
              <a:buAutoNum type="arabicPeriod"/>
            </a:pPr>
            <a:r>
              <a:rPr lang="ru-RU" dirty="0">
                <a:latin typeface="Roboto"/>
              </a:rPr>
              <a:t>Говорите с ребенком громко, медленно и четко, убрав «слова-шумы»: «Дай мне мяч!» вместо «Ой, Ванечка, дай маме, пожалуйста, вот этот синенький маленький мячик!».</a:t>
            </a:r>
          </a:p>
          <a:p>
            <a:pPr>
              <a:buFont typeface="+mj-lt"/>
              <a:buAutoNum type="arabicPeriod"/>
            </a:pPr>
            <a:r>
              <a:rPr lang="ru-RU" dirty="0">
                <a:latin typeface="Roboto"/>
              </a:rPr>
              <a:t>Говорите эмоционально – интонацию и мимику ребенок считывает лучше смысла слов.</a:t>
            </a:r>
          </a:p>
          <a:p>
            <a:pPr>
              <a:buFont typeface="+mj-lt"/>
              <a:buAutoNum type="arabicPeriod"/>
            </a:pPr>
            <a:r>
              <a:rPr lang="ru-RU" dirty="0">
                <a:latin typeface="Roboto"/>
              </a:rPr>
              <a:t>Проговаривайте и озвучивайте все действия ребенка, комментируйте все, что с ним происходит, повторяйте, что он произносит.</a:t>
            </a:r>
          </a:p>
          <a:p>
            <a:pPr>
              <a:buFont typeface="+mj-lt"/>
              <a:buAutoNum type="arabicPeriod"/>
            </a:pPr>
            <a:r>
              <a:rPr lang="ru-RU" dirty="0">
                <a:latin typeface="Roboto"/>
              </a:rPr>
              <a:t>Стройте диалог с ребенком, даже если он еще не говорит – задавайте вопрос и делайте паузу – смотрите в глаза.</a:t>
            </a:r>
          </a:p>
          <a:p>
            <a:pPr>
              <a:buFont typeface="+mj-lt"/>
              <a:buAutoNum type="arabicPeriod"/>
            </a:pPr>
            <a:r>
              <a:rPr lang="ru-RU" dirty="0">
                <a:latin typeface="Roboto"/>
              </a:rPr>
              <a:t>Читайте много раз одни и те же сказки, стихи.</a:t>
            </a:r>
          </a:p>
          <a:p>
            <a:r>
              <a:rPr lang="ru-RU" dirty="0">
                <a:latin typeface="Roboto"/>
              </a:rPr>
              <a:t>Катайте ребенка на качелях, каруселях, крутите на гамаке, чаще ходите на детскую площадку. Доказано, что развитие вестибулярной системы способствует интеллектуальному развитию.</a:t>
            </a:r>
            <a:br>
              <a:rPr lang="ru-RU" dirty="0">
                <a:latin typeface="Roboto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34666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28799" y="1395664"/>
            <a:ext cx="788309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Roboto"/>
              </a:rPr>
              <a:t>Если ребенка привели на занятия к логопеду в 2–2,5 года, шанс догнать возрастную норму очень высокий.</a:t>
            </a:r>
            <a:r>
              <a:rPr lang="ru-RU" sz="2800" dirty="0">
                <a:latin typeface="Roboto"/>
              </a:rPr>
              <a:t> А если привели в 4–5 лет, можно улучшить речь, но не максимально восстановить.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758111299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775</TotalTime>
  <Words>323</Words>
  <Application>Microsoft Office PowerPoint</Application>
  <PresentationFormat>Широкоэкранный</PresentationFormat>
  <Paragraphs>36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Arial</vt:lpstr>
      <vt:lpstr>Calibri</vt:lpstr>
      <vt:lpstr>Georgia</vt:lpstr>
      <vt:lpstr>Roboto</vt:lpstr>
      <vt:lpstr>Trebuchet MS</vt:lpstr>
      <vt:lpstr>Wingdings 3</vt:lpstr>
      <vt:lpstr>Грань</vt:lpstr>
      <vt:lpstr>муниципальное бюджетное дошкольное образовательное учреждение «Детский сад общеразвивающего вида с приоритетным осуществлением деятельности по познавательно-речевому направлению развития воспитанников №4 «Ручеек»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«Детский сад общеразвивающего вида с приоритетным осуществлением деятельности по познавательно-речевому направлению развития воспитанников №4 «Ручеек»</dc:title>
  <dc:creator>Tatyana</dc:creator>
  <cp:lastModifiedBy>Tatyana</cp:lastModifiedBy>
  <cp:revision>49</cp:revision>
  <dcterms:created xsi:type="dcterms:W3CDTF">2021-11-22T13:08:43Z</dcterms:created>
  <dcterms:modified xsi:type="dcterms:W3CDTF">2023-05-16T13:23:51Z</dcterms:modified>
</cp:coreProperties>
</file>