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84" r:id="rId1"/>
  </p:sldMasterIdLst>
  <p:notesMasterIdLst>
    <p:notesMasterId r:id="rId14"/>
  </p:notesMasterIdLst>
  <p:sldIdLst>
    <p:sldId id="256" r:id="rId2"/>
    <p:sldId id="257" r:id="rId3"/>
    <p:sldId id="258" r:id="rId4"/>
    <p:sldId id="259" r:id="rId5"/>
    <p:sldId id="262" r:id="rId6"/>
    <p:sldId id="263" r:id="rId7"/>
    <p:sldId id="264" r:id="rId8"/>
    <p:sldId id="261" r:id="rId9"/>
    <p:sldId id="265" r:id="rId10"/>
    <p:sldId id="272" r:id="rId11"/>
    <p:sldId id="269" r:id="rId12"/>
    <p:sldId id="271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802" autoAdjust="0"/>
  </p:normalViewPr>
  <p:slideViewPr>
    <p:cSldViewPr>
      <p:cViewPr varScale="1">
        <p:scale>
          <a:sx n="107" d="100"/>
          <a:sy n="107" d="100"/>
        </p:scale>
        <p:origin x="1656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19F67E-A45F-411D-8034-77E9D1B11A88}" type="datetimeFigureOut">
              <a:rPr lang="ru-RU" smtClean="0"/>
              <a:t>17.05.2023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216F49F-C729-4500-B15A-D48FD4CD40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62933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13256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>
        <p14:prism/>
      </p:transition>
    </mc:Choice>
    <mc:Fallback xmlns="">
      <p:transition spd="slow" advClick="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76575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>
        <p14:prism/>
      </p:transition>
    </mc:Choice>
    <mc:Fallback xmlns="">
      <p:transition spd="slow" advClick="0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19213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>
        <p14:prism/>
      </p:transition>
    </mc:Choice>
    <mc:Fallback xmlns="">
      <p:transition spd="slow" advClick="0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39484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>
        <p14:prism/>
      </p:transition>
    </mc:Choice>
    <mc:Fallback xmlns="">
      <p:transition spd="slow" advClick="0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91774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>
        <p14:prism/>
      </p:transition>
    </mc:Choice>
    <mc:Fallback xmlns="">
      <p:transition spd="slow" advClick="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40245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>
        <p14:prism/>
      </p:transition>
    </mc:Choice>
    <mc:Fallback xmlns="">
      <p:transition spd="slow" advClick="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17.05.2023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23504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>
        <p14:prism/>
      </p:transition>
    </mc:Choice>
    <mc:Fallback xmlns="">
      <p:transition spd="slow" advClick="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17.05.2023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44077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>
        <p14:prism/>
      </p:transition>
    </mc:Choice>
    <mc:Fallback xmlns="">
      <p:transition spd="slow" advClick="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17.05.2023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45522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>
        <p14:prism/>
      </p:transition>
    </mc:Choice>
    <mc:Fallback xmlns="">
      <p:transition spd="slow" advClick="0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58396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>
        <p14:prism/>
      </p:transition>
    </mc:Choice>
    <mc:Fallback xmlns="">
      <p:transition spd="slow" advClick="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48260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>
        <p14:prism/>
      </p:transition>
    </mc:Choice>
    <mc:Fallback xmlns="">
      <p:transition spd="slow" advClick="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17.05.2023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27016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85" r:id="rId1"/>
    <p:sldLayoutId id="2147483986" r:id="rId2"/>
    <p:sldLayoutId id="2147483987" r:id="rId3"/>
    <p:sldLayoutId id="2147483988" r:id="rId4"/>
    <p:sldLayoutId id="2147483989" r:id="rId5"/>
    <p:sldLayoutId id="2147483990" r:id="rId6"/>
    <p:sldLayoutId id="2147483991" r:id="rId7"/>
    <p:sldLayoutId id="2147483992" r:id="rId8"/>
    <p:sldLayoutId id="2147483993" r:id="rId9"/>
    <p:sldLayoutId id="2147483994" r:id="rId10"/>
    <p:sldLayoutId id="2147483995" r:id="rId11"/>
  </p:sldLayoutIdLst>
  <mc:AlternateContent xmlns:mc="http://schemas.openxmlformats.org/markup-compatibility/2006" xmlns:p14="http://schemas.microsoft.com/office/powerpoint/2010/main">
    <mc:Choice Requires="p14">
      <p:transition spd="slow" p14:dur="1200" advClick="0">
        <p14:prism/>
      </p:transition>
    </mc:Choice>
    <mc:Fallback xmlns="">
      <p:transition spd="slow" advClick="0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9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9.g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 descr="http://basis-plus.ru/wp-content/uploads/2015/09/energo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60525" y="1050995"/>
            <a:ext cx="7406927" cy="364420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287625" y="404664"/>
            <a:ext cx="655272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Arial Narrow" panose="020B0606020202030204" pitchFamily="34" charset="0"/>
              </a:rPr>
              <a:t>ГПОУ ЯНАО</a:t>
            </a:r>
          </a:p>
          <a:p>
            <a:pPr algn="ctr"/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Arial Narrow" panose="020B0606020202030204" pitchFamily="34" charset="0"/>
              </a:rPr>
              <a:t>«Надымский профессиональный колледж»</a:t>
            </a:r>
            <a:endParaRPr lang="ru-RU" dirty="0">
              <a:solidFill>
                <a:schemeClr val="accent3">
                  <a:lumMod val="50000"/>
                </a:schemeClr>
              </a:solidFill>
              <a:latin typeface="Arial Narrow" panose="020B0606020202030204" pitchFamily="34" charset="0"/>
            </a:endParaRPr>
          </a:p>
        </p:txBody>
      </p:sp>
      <p:sp>
        <p:nvSpPr>
          <p:cNvPr id="8" name="Заголовок 2"/>
          <p:cNvSpPr txBox="1">
            <a:spLocks/>
          </p:cNvSpPr>
          <p:nvPr/>
        </p:nvSpPr>
        <p:spPr>
          <a:xfrm>
            <a:off x="683568" y="4293096"/>
            <a:ext cx="7776864" cy="8926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400" b="1" dirty="0" smtClean="0">
                <a:solidFill>
                  <a:schemeClr val="accent5">
                    <a:lumMod val="50000"/>
                  </a:schemeClr>
                </a:solidFill>
                <a:latin typeface="a_Algerius" panose="04040705040802020702" pitchFamily="82" charset="-52"/>
              </a:rPr>
              <a:t>ЭНЕРГОСБЕРЕЖЕНИЕ В СОВРЕМЕННОМ МИРЕ</a:t>
            </a:r>
            <a:endParaRPr lang="ru-RU" sz="2400" dirty="0">
              <a:solidFill>
                <a:schemeClr val="accent5">
                  <a:lumMod val="50000"/>
                </a:schemeClr>
              </a:solidFill>
              <a:latin typeface="a_Algerius" panose="04040705040802020702" pitchFamily="82" charset="-52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749486" y="5445224"/>
            <a:ext cx="522007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i="1" dirty="0">
                <a:solidFill>
                  <a:schemeClr val="accent3">
                    <a:lumMod val="50000"/>
                  </a:schemeClr>
                </a:solidFill>
                <a:latin typeface="Arial Narrow" panose="020B0606020202030204" pitchFamily="34" charset="0"/>
              </a:rPr>
              <a:t>Выполнил:  </a:t>
            </a:r>
            <a:r>
              <a:rPr lang="ru-RU" sz="1600" i="1" dirty="0" smtClean="0">
                <a:solidFill>
                  <a:schemeClr val="accent3">
                    <a:lumMod val="50000"/>
                  </a:schemeClr>
                </a:solidFill>
                <a:latin typeface="Arial Narrow" panose="020B0606020202030204" pitchFamily="34" charset="0"/>
              </a:rPr>
              <a:t>Воробьёв Алексей, </a:t>
            </a:r>
            <a:r>
              <a:rPr lang="ru-RU" sz="1600" i="1" dirty="0">
                <a:solidFill>
                  <a:schemeClr val="accent3">
                    <a:lumMod val="50000"/>
                  </a:schemeClr>
                </a:solidFill>
                <a:latin typeface="Arial Narrow" panose="020B0606020202030204" pitchFamily="34" charset="0"/>
              </a:rPr>
              <a:t>студент </a:t>
            </a:r>
            <a:r>
              <a:rPr lang="ru-RU" sz="1600" i="1" dirty="0" smtClean="0">
                <a:solidFill>
                  <a:schemeClr val="accent3">
                    <a:lumMod val="50000"/>
                  </a:schemeClr>
                </a:solidFill>
                <a:latin typeface="Arial Narrow" panose="020B0606020202030204" pitchFamily="34" charset="0"/>
              </a:rPr>
              <a:t>1 </a:t>
            </a:r>
            <a:r>
              <a:rPr lang="ru-RU" sz="1600" i="1" dirty="0">
                <a:solidFill>
                  <a:schemeClr val="accent3">
                    <a:lumMod val="50000"/>
                  </a:schemeClr>
                </a:solidFill>
                <a:latin typeface="Arial Narrow" panose="020B0606020202030204" pitchFamily="34" charset="0"/>
              </a:rPr>
              <a:t>курса,  </a:t>
            </a:r>
            <a:endParaRPr lang="ru-RU" sz="1600" i="1" dirty="0" smtClean="0">
              <a:solidFill>
                <a:schemeClr val="accent3">
                  <a:lumMod val="50000"/>
                </a:schemeClr>
              </a:solidFill>
              <a:latin typeface="Arial Narrow" panose="020B0606020202030204" pitchFamily="34" charset="0"/>
            </a:endParaRPr>
          </a:p>
          <a:p>
            <a:r>
              <a:rPr lang="ru-RU" sz="1600" i="1" dirty="0" smtClean="0">
                <a:solidFill>
                  <a:schemeClr val="accent3">
                    <a:lumMod val="50000"/>
                  </a:schemeClr>
                </a:solidFill>
                <a:latin typeface="Arial Narrow" panose="020B0606020202030204" pitchFamily="34" charset="0"/>
              </a:rPr>
              <a:t>группы СРМ-22 «Сварщик» </a:t>
            </a:r>
            <a:r>
              <a:rPr lang="ru-RU" sz="1600" i="1" dirty="0">
                <a:solidFill>
                  <a:schemeClr val="accent3">
                    <a:lumMod val="50000"/>
                  </a:schemeClr>
                </a:solidFill>
                <a:latin typeface="Arial Narrow" panose="020B0606020202030204" pitchFamily="34" charset="0"/>
              </a:rPr>
              <a:t>,ГПОУ ЯНАО НПК</a:t>
            </a:r>
          </a:p>
          <a:p>
            <a:r>
              <a:rPr lang="ru-RU" sz="1600" i="1" dirty="0" smtClean="0">
                <a:solidFill>
                  <a:schemeClr val="accent3">
                    <a:lumMod val="50000"/>
                  </a:schemeClr>
                </a:solidFill>
                <a:latin typeface="Arial Narrow" panose="020B0606020202030204" pitchFamily="34" charset="0"/>
              </a:rPr>
              <a:t>Руководитель</a:t>
            </a:r>
            <a:r>
              <a:rPr lang="ru-RU" sz="1600" i="1" dirty="0">
                <a:solidFill>
                  <a:schemeClr val="accent3">
                    <a:lumMod val="50000"/>
                  </a:schemeClr>
                </a:solidFill>
                <a:latin typeface="Arial Narrow" panose="020B0606020202030204" pitchFamily="34" charset="0"/>
              </a:rPr>
              <a:t>: </a:t>
            </a:r>
            <a:r>
              <a:rPr lang="ru-RU" sz="1600" i="1" dirty="0" err="1">
                <a:solidFill>
                  <a:schemeClr val="accent3">
                    <a:lumMod val="50000"/>
                  </a:schemeClr>
                </a:solidFill>
                <a:latin typeface="Arial Narrow" panose="020B0606020202030204" pitchFamily="34" charset="0"/>
              </a:rPr>
              <a:t>Поздеева</a:t>
            </a:r>
            <a:r>
              <a:rPr lang="ru-RU" sz="1600" i="1" dirty="0">
                <a:solidFill>
                  <a:schemeClr val="accent3">
                    <a:lumMod val="50000"/>
                  </a:schemeClr>
                </a:solidFill>
                <a:latin typeface="Arial Narrow" panose="020B0606020202030204" pitchFamily="34" charset="0"/>
              </a:rPr>
              <a:t> Н.В.,  преподаватель информатики</a:t>
            </a:r>
          </a:p>
        </p:txBody>
      </p:sp>
    </p:spTree>
    <p:extLst>
      <p:ext uri="{BB962C8B-B14F-4D97-AF65-F5344CB8AC3E}">
        <p14:creationId xmlns:p14="http://schemas.microsoft.com/office/powerpoint/2010/main" val="4468293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4622" y="260648"/>
            <a:ext cx="8229600" cy="702568"/>
          </a:xfrm>
        </p:spPr>
        <p:txBody>
          <a:bodyPr>
            <a:normAutofit/>
          </a:bodyPr>
          <a:lstStyle/>
          <a:p>
            <a:pPr algn="ctr"/>
            <a:r>
              <a:rPr lang="ru-RU" sz="2000" b="1" dirty="0">
                <a:solidFill>
                  <a:schemeClr val="accent5">
                    <a:lumMod val="50000"/>
                  </a:schemeClr>
                </a:solidFill>
                <a:latin typeface="a_Algerius" panose="04040705040802020702" pitchFamily="82" charset="-52"/>
              </a:rPr>
              <a:t>ЭКОПАРК В НАДЫМЕ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32121" y="872716"/>
            <a:ext cx="5724054" cy="5544616"/>
          </a:xfrm>
        </p:spPr>
        <p:txBody>
          <a:bodyPr>
            <a:noAutofit/>
          </a:bodyPr>
          <a:lstStyle/>
          <a:p>
            <a:pPr marL="0" indent="354013" algn="just" fontAlgn="base">
              <a:buNone/>
            </a:pPr>
            <a:r>
              <a:rPr lang="ru-RU" sz="1600" dirty="0" smtClean="0">
                <a:solidFill>
                  <a:schemeClr val="accent3">
                    <a:lumMod val="50000"/>
                  </a:schemeClr>
                </a:solidFill>
                <a:latin typeface="Arial Narrow" panose="020B0606020202030204" pitchFamily="34" charset="0"/>
              </a:rPr>
              <a:t>Всего на территории размером около 500 кв. м расположилось 17 экспонатов. В их числе объекты, выполненные из вторсырья: робот </a:t>
            </a:r>
            <a:r>
              <a:rPr lang="ru-RU" sz="1600" dirty="0" err="1" smtClean="0">
                <a:solidFill>
                  <a:schemeClr val="accent3">
                    <a:lumMod val="50000"/>
                  </a:schemeClr>
                </a:solidFill>
                <a:latin typeface="Arial Narrow" panose="020B0606020202030204" pitchFamily="34" charset="0"/>
              </a:rPr>
              <a:t>Валли</a:t>
            </a:r>
            <a:r>
              <a:rPr lang="ru-RU" sz="1600" dirty="0" smtClean="0">
                <a:solidFill>
                  <a:schemeClr val="accent3">
                    <a:lumMod val="50000"/>
                  </a:schemeClr>
                </a:solidFill>
                <a:latin typeface="Arial Narrow" panose="020B0606020202030204" pitchFamily="34" charset="0"/>
              </a:rPr>
              <a:t>, увеличенная в несколько раз в масштабе бутылка пресной воды, шинный человек, символический земной шар, наполненный мусором, и даже такие повседневные вещи, как скамейки и </a:t>
            </a:r>
            <a:r>
              <a:rPr lang="ru-RU" sz="1600" dirty="0" err="1" smtClean="0">
                <a:solidFill>
                  <a:schemeClr val="accent3">
                    <a:lumMod val="50000"/>
                  </a:schemeClr>
                </a:solidFill>
                <a:latin typeface="Arial Narrow" panose="020B0606020202030204" pitchFamily="34" charset="0"/>
              </a:rPr>
              <a:t>велопарковка</a:t>
            </a:r>
            <a:r>
              <a:rPr lang="ru-RU" sz="1600" dirty="0" smtClean="0">
                <a:solidFill>
                  <a:schemeClr val="accent3">
                    <a:lumMod val="50000"/>
                  </a:schemeClr>
                </a:solidFill>
                <a:latin typeface="Arial Narrow" panose="020B0606020202030204" pitchFamily="34" charset="0"/>
              </a:rPr>
              <a:t>.</a:t>
            </a:r>
          </a:p>
          <a:p>
            <a:pPr marL="0" indent="354013" algn="just" fontAlgn="base">
              <a:buNone/>
            </a:pPr>
            <a:r>
              <a:rPr lang="ru-RU" sz="1600" dirty="0" smtClean="0">
                <a:solidFill>
                  <a:schemeClr val="accent3">
                    <a:lumMod val="50000"/>
                  </a:schemeClr>
                </a:solidFill>
                <a:latin typeface="Arial Narrow" panose="020B0606020202030204" pitchFamily="34" charset="0"/>
              </a:rPr>
              <a:t>На площадке расположились и экспонаты, демонстрирующие применение экологически чистых и энергосберегающих технологий: фонари, работающий на компримированном природном газе ретро-автомобиль, «поющие» птичьими голосами скворечники с датчиками движения. Все объекты </a:t>
            </a:r>
            <a:r>
              <a:rPr lang="ru-RU" sz="1600" dirty="0" err="1" smtClean="0">
                <a:solidFill>
                  <a:schemeClr val="accent3">
                    <a:lumMod val="50000"/>
                  </a:schemeClr>
                </a:solidFill>
                <a:latin typeface="Arial Narrow" panose="020B0606020202030204" pitchFamily="34" charset="0"/>
              </a:rPr>
              <a:t>Экопарка</a:t>
            </a:r>
            <a:r>
              <a:rPr lang="ru-RU" sz="1600" dirty="0" smtClean="0">
                <a:solidFill>
                  <a:schemeClr val="accent3">
                    <a:lumMod val="50000"/>
                  </a:schemeClr>
                </a:solidFill>
                <a:latin typeface="Arial Narrow" panose="020B0606020202030204" pitchFamily="34" charset="0"/>
              </a:rPr>
              <a:t>, нуждающиеся в электричестве, получают энергию от </a:t>
            </a:r>
            <a:r>
              <a:rPr lang="ru-RU" sz="1600" dirty="0" err="1" smtClean="0">
                <a:solidFill>
                  <a:schemeClr val="accent3">
                    <a:lumMod val="50000"/>
                  </a:schemeClr>
                </a:solidFill>
                <a:latin typeface="Arial Narrow" panose="020B0606020202030204" pitchFamily="34" charset="0"/>
              </a:rPr>
              <a:t>ветрогенератора</a:t>
            </a:r>
            <a:r>
              <a:rPr lang="ru-RU" sz="1600" dirty="0" smtClean="0">
                <a:solidFill>
                  <a:schemeClr val="accent3">
                    <a:lumMod val="50000"/>
                  </a:schemeClr>
                </a:solidFill>
                <a:latin typeface="Arial Narrow" panose="020B0606020202030204" pitchFamily="34" charset="0"/>
              </a:rPr>
              <a:t>, установленного тут же.</a:t>
            </a:r>
          </a:p>
          <a:p>
            <a:pPr marL="0" indent="354013" algn="just" fontAlgn="base">
              <a:buNone/>
            </a:pPr>
            <a:r>
              <a:rPr lang="ru-RU" sz="1600" dirty="0" smtClean="0">
                <a:solidFill>
                  <a:schemeClr val="accent3">
                    <a:lumMod val="50000"/>
                  </a:schemeClr>
                </a:solidFill>
                <a:latin typeface="Arial Narrow" panose="020B0606020202030204" pitchFamily="34" charset="0"/>
              </a:rPr>
              <a:t>Некоторые объекты </a:t>
            </a:r>
            <a:r>
              <a:rPr lang="ru-RU" sz="1600" dirty="0" err="1" smtClean="0">
                <a:solidFill>
                  <a:schemeClr val="accent3">
                    <a:lumMod val="50000"/>
                  </a:schemeClr>
                </a:solidFill>
                <a:latin typeface="Arial Narrow" panose="020B0606020202030204" pitchFamily="34" charset="0"/>
              </a:rPr>
              <a:t>Экопарка</a:t>
            </a:r>
            <a:r>
              <a:rPr lang="ru-RU" sz="1600" dirty="0" smtClean="0">
                <a:solidFill>
                  <a:schemeClr val="accent3">
                    <a:lumMod val="50000"/>
                  </a:schemeClr>
                </a:solidFill>
                <a:latin typeface="Arial Narrow" panose="020B0606020202030204" pitchFamily="34" charset="0"/>
              </a:rPr>
              <a:t> призваны напомнить </a:t>
            </a:r>
            <a:r>
              <a:rPr lang="ru-RU" sz="1600" dirty="0" err="1" smtClean="0">
                <a:solidFill>
                  <a:schemeClr val="accent3">
                    <a:lumMod val="50000"/>
                  </a:schemeClr>
                </a:solidFill>
                <a:latin typeface="Arial Narrow" panose="020B0606020202030204" pitchFamily="34" charset="0"/>
              </a:rPr>
              <a:t>надымчанам</a:t>
            </a:r>
            <a:r>
              <a:rPr lang="ru-RU" sz="1600" dirty="0" smtClean="0">
                <a:solidFill>
                  <a:schemeClr val="accent3">
                    <a:lumMod val="50000"/>
                  </a:schemeClr>
                </a:solidFill>
                <a:latin typeface="Arial Narrow" panose="020B0606020202030204" pitchFamily="34" charset="0"/>
              </a:rPr>
              <a:t> о необходимости самим соблюдать чистоту на улицах города. В частности, здесь появился первый в городе диспенсер с дог-пакетами, воспользоваться которыми могут любители домашних животных, вышедшие со своими питомцами на прогулку. Здесь же установлены урны селективного сбора мусора.</a:t>
            </a:r>
          </a:p>
          <a:p>
            <a:pPr marL="0" indent="354013" algn="just" fontAlgn="base">
              <a:buNone/>
            </a:pPr>
            <a:r>
              <a:rPr lang="ru-RU" sz="1600" dirty="0" smtClean="0">
                <a:solidFill>
                  <a:schemeClr val="accent3">
                    <a:lumMod val="50000"/>
                  </a:schemeClr>
                </a:solidFill>
                <a:latin typeface="Arial Narrow" panose="020B0606020202030204" pitchFamily="34" charset="0"/>
              </a:rPr>
              <a:t>Территорию </a:t>
            </a:r>
            <a:r>
              <a:rPr lang="ru-RU" sz="1600" dirty="0" err="1" smtClean="0">
                <a:solidFill>
                  <a:schemeClr val="accent3">
                    <a:lumMod val="50000"/>
                  </a:schemeClr>
                </a:solidFill>
                <a:latin typeface="Arial Narrow" panose="020B0606020202030204" pitchFamily="34" charset="0"/>
              </a:rPr>
              <a:t>Экопарка</a:t>
            </a:r>
            <a:r>
              <a:rPr lang="ru-RU" sz="1600" dirty="0" smtClean="0">
                <a:solidFill>
                  <a:schemeClr val="accent3">
                    <a:lumMod val="50000"/>
                  </a:schemeClr>
                </a:solidFill>
                <a:latin typeface="Arial Narrow" panose="020B0606020202030204" pitchFamily="34" charset="0"/>
              </a:rPr>
              <a:t> украсили клумбы с северными ягодами, альпийские горки и зеленый газон, возле каждого экспоната расположилась информационная табличка.</a:t>
            </a:r>
            <a:endParaRPr lang="ru-RU" sz="1600" dirty="0"/>
          </a:p>
        </p:txBody>
      </p:sp>
      <p:pic>
        <p:nvPicPr>
          <p:cNvPr id="1026" name="Picture 2" descr="http://nadymdobycha.gazprom.ru/d/story/ff/143615/mur_5596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56175" y="3645024"/>
            <a:ext cx="2632209" cy="17543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www.vesti.ru/p/b_81881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56176" y="1340768"/>
            <a:ext cx="2632209" cy="197415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10" descr="https://openclipart.org/image/2400px/svg_to_png/154075/Light-bulb-icon.png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30118" y="5925343"/>
            <a:ext cx="888033" cy="8880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88915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>
        <p14:prism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89856" y="332656"/>
            <a:ext cx="72008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ct val="0"/>
              </a:spcBef>
            </a:pPr>
            <a:r>
              <a:rPr lang="ru-RU" sz="2000" b="1" dirty="0">
                <a:solidFill>
                  <a:schemeClr val="accent5">
                    <a:lumMod val="50000"/>
                  </a:schemeClr>
                </a:solidFill>
                <a:latin typeface="a_Algerius" panose="04040705040802020702" pitchFamily="82" charset="-52"/>
                <a:ea typeface="+mj-ea"/>
                <a:cs typeface="+mj-cs"/>
              </a:rPr>
              <a:t>Среднее энергопотребление бытовых приборов в месяц с учетом среднего времени их работы в месяц</a:t>
            </a:r>
          </a:p>
        </p:txBody>
      </p:sp>
      <p:pic>
        <p:nvPicPr>
          <p:cNvPr id="5" name="Picture 10" descr="https://openclipart.org/image/2400px/svg_to_png/154075/Light-bulb-icon.png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30118" y="5733256"/>
            <a:ext cx="888033" cy="8880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 descr="http://www.advis.ru/images/9B9118E7-BFD9-5E43-B317-01AD84C0CE011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619672" y="1377325"/>
            <a:ext cx="6120680" cy="47193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25854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>
        <p14:prism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://energo-sber.astrobl.ru/wp-content/uploads/2011/07/Energosberegai2.jpg"/>
          <p:cNvPicPr>
            <a:picLocks noChangeAspect="1" noChangeArrowheads="1"/>
          </p:cNvPicPr>
          <p:nvPr/>
        </p:nvPicPr>
        <p:blipFill rotWithShape="1"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14833" y="1124744"/>
            <a:ext cx="8314334" cy="4608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027056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67544" y="620688"/>
            <a:ext cx="8172907" cy="3528392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2000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   </a:t>
            </a:r>
            <a:r>
              <a:rPr lang="ru-RU" sz="2000" dirty="0" smtClean="0">
                <a:solidFill>
                  <a:schemeClr val="accent3">
                    <a:lumMod val="50000"/>
                  </a:schemeClr>
                </a:solidFill>
                <a:latin typeface="Arial Narrow" panose="020B0606020202030204" pitchFamily="34" charset="0"/>
              </a:rPr>
              <a:t>Энергосбережение </a:t>
            </a:r>
            <a:r>
              <a:rPr lang="ru-RU" sz="2000" dirty="0">
                <a:solidFill>
                  <a:schemeClr val="accent3">
                    <a:lumMod val="50000"/>
                  </a:schemeClr>
                </a:solidFill>
                <a:latin typeface="Arial Narrow" panose="020B0606020202030204" pitchFamily="34" charset="0"/>
              </a:rPr>
              <a:t>- это реализация правовых, организационных, научных, производственных, технических и экономических мер, направленных на рациональное использование топливно-энергетических ресурсов и на вовлечение в хозяйственный оборот возобновляемых источников </a:t>
            </a:r>
            <a:r>
              <a:rPr lang="ru-RU" sz="2000" dirty="0" smtClean="0">
                <a:solidFill>
                  <a:schemeClr val="accent3">
                    <a:lumMod val="50000"/>
                  </a:schemeClr>
                </a:solidFill>
                <a:latin typeface="Arial Narrow" panose="020B0606020202030204" pitchFamily="34" charset="0"/>
              </a:rPr>
              <a:t>энергии.</a:t>
            </a:r>
          </a:p>
          <a:p>
            <a:pPr marL="0" indent="0" algn="just">
              <a:buNone/>
            </a:pPr>
            <a:r>
              <a:rPr lang="ru-RU" sz="2000" dirty="0" smtClean="0">
                <a:solidFill>
                  <a:schemeClr val="accent3">
                    <a:lumMod val="50000"/>
                  </a:schemeClr>
                </a:solidFill>
                <a:latin typeface="Arial Narrow" panose="020B0606020202030204" pitchFamily="34" charset="0"/>
              </a:rPr>
              <a:t>   Энергосберегающие </a:t>
            </a:r>
            <a:r>
              <a:rPr lang="ru-RU" sz="2000" dirty="0">
                <a:solidFill>
                  <a:schemeClr val="accent3">
                    <a:lumMod val="50000"/>
                  </a:schemeClr>
                </a:solidFill>
                <a:latin typeface="Arial Narrow" panose="020B0606020202030204" pitchFamily="34" charset="0"/>
              </a:rPr>
              <a:t>меры оказывают положительный эффект в экономических и экологических аспектах развития. Энергосбережение - важная задача по сохранению природных </a:t>
            </a:r>
            <a:r>
              <a:rPr lang="ru-RU" sz="2000" dirty="0" smtClean="0">
                <a:solidFill>
                  <a:schemeClr val="accent3">
                    <a:lumMod val="50000"/>
                  </a:schemeClr>
                </a:solidFill>
                <a:latin typeface="Arial Narrow" panose="020B0606020202030204" pitchFamily="34" charset="0"/>
              </a:rPr>
              <a:t>ресурсов</a:t>
            </a:r>
            <a:r>
              <a:rPr lang="ru-RU" sz="2000" dirty="0">
                <a:solidFill>
                  <a:schemeClr val="accent3">
                    <a:lumMod val="50000"/>
                  </a:schemeClr>
                </a:solidFill>
                <a:latin typeface="Arial Narrow" panose="020B0606020202030204" pitchFamily="34" charset="0"/>
              </a:rPr>
              <a:t>. В настоящее время, понятие "энергосбережение" имеет научный статус, в этой области проводится множество исследований</a:t>
            </a:r>
            <a:r>
              <a:rPr lang="ru-RU" sz="2000" dirty="0" smtClean="0">
                <a:solidFill>
                  <a:schemeClr val="accent3">
                    <a:lumMod val="50000"/>
                  </a:schemeClr>
                </a:solidFill>
                <a:latin typeface="Arial Narrow" panose="020B0606020202030204" pitchFamily="34" charset="0"/>
              </a:rPr>
              <a:t>.</a:t>
            </a:r>
            <a:endParaRPr lang="ru-RU" sz="2000" dirty="0">
              <a:solidFill>
                <a:schemeClr val="accent3">
                  <a:lumMod val="50000"/>
                </a:schemeClr>
              </a:solidFill>
              <a:latin typeface="Arial Narrow" panose="020B0606020202030204" pitchFamily="34" charset="0"/>
            </a:endParaRPr>
          </a:p>
        </p:txBody>
      </p:sp>
      <p:pic>
        <p:nvPicPr>
          <p:cNvPr id="2056" name="Picture 8" descr="http://www.laylinestrategy.com/wp-content/uploads/2015/01/shutterstock_130076675_11x5point5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45634" y="3536612"/>
            <a:ext cx="5850702" cy="292535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 descr="https://openclipart.org/image/2400px/svg_to_png/154075/Light-bulb-icon.png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30118" y="5733256"/>
            <a:ext cx="888033" cy="8880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292290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>
        <p14:prism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95536" y="1412776"/>
            <a:ext cx="6010191" cy="2016224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000" dirty="0">
                <a:solidFill>
                  <a:schemeClr val="accent3">
                    <a:lumMod val="50000"/>
                  </a:schemeClr>
                </a:solidFill>
                <a:latin typeface="Arial Narrow" panose="020B0606020202030204" pitchFamily="34" charset="0"/>
              </a:rPr>
              <a:t>Первобытная эпоха и Древний мир характеризовались преобладанием физического труда. Но уже в эпоху Античности произведено крупное открытие в области </a:t>
            </a:r>
            <a:r>
              <a:rPr lang="ru-RU" sz="2000" b="1" dirty="0">
                <a:solidFill>
                  <a:schemeClr val="accent3">
                    <a:lumMod val="50000"/>
                  </a:schemeClr>
                </a:solidFill>
                <a:latin typeface="Arial Narrow" panose="020B0606020202030204" pitchFamily="34" charset="0"/>
              </a:rPr>
              <a:t>энергосбережения</a:t>
            </a:r>
            <a:r>
              <a:rPr lang="ru-RU" sz="2000" dirty="0">
                <a:solidFill>
                  <a:schemeClr val="accent3">
                    <a:lumMod val="50000"/>
                  </a:schemeClr>
                </a:solidFill>
                <a:latin typeface="Arial Narrow" panose="020B0606020202030204" pitchFamily="34" charset="0"/>
              </a:rPr>
              <a:t>, которое можно отнести к использованию альтернативных источников энергии - использование энергии воды и ветра.</a:t>
            </a:r>
          </a:p>
        </p:txBody>
      </p:sp>
      <p:sp>
        <p:nvSpPr>
          <p:cNvPr id="4" name="Объект 1"/>
          <p:cNvSpPr txBox="1">
            <a:spLocks/>
          </p:cNvSpPr>
          <p:nvPr/>
        </p:nvSpPr>
        <p:spPr>
          <a:xfrm>
            <a:off x="3131840" y="3677603"/>
            <a:ext cx="5775391" cy="294368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576263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55663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430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46304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78308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10312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42316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74320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ru-RU" sz="2000" dirty="0">
                <a:solidFill>
                  <a:schemeClr val="accent3">
                    <a:lumMod val="50000"/>
                  </a:schemeClr>
                </a:solidFill>
                <a:latin typeface="Arial Narrow" panose="020B0606020202030204" pitchFamily="34" charset="0"/>
              </a:rPr>
              <a:t>Предположительно древнейшие мельницы были распространены в Вавилоне, о чем свидетельствует кодекс царя Хаммурапи (около 1750г. до н.э.). Описание органа, приводившегося в действие ветряной мельницей, - первое документальное свидетельство использования ветра для приведения механизма в действие. Оно принадлежит греческому изобретателю </a:t>
            </a:r>
            <a:r>
              <a:rPr lang="ru-RU" sz="2000" b="1" dirty="0">
                <a:solidFill>
                  <a:schemeClr val="accent3">
                    <a:lumMod val="50000"/>
                  </a:schemeClr>
                </a:solidFill>
                <a:latin typeface="Arial Narrow" panose="020B0606020202030204" pitchFamily="34" charset="0"/>
              </a:rPr>
              <a:t>Герону Александрийскому</a:t>
            </a:r>
            <a:r>
              <a:rPr lang="ru-RU" sz="2000" dirty="0">
                <a:solidFill>
                  <a:schemeClr val="accent3">
                    <a:lumMod val="50000"/>
                  </a:schemeClr>
                </a:solidFill>
                <a:latin typeface="Arial Narrow" panose="020B0606020202030204" pitchFamily="34" charset="0"/>
              </a:rPr>
              <a:t>, I век н.э.</a:t>
            </a:r>
          </a:p>
        </p:txBody>
      </p:sp>
      <p:pic>
        <p:nvPicPr>
          <p:cNvPr id="6" name="Picture 10" descr="https://openclipart.org/image/2400px/svg_to_png/154075/Light-bulb-icon.png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30118" y="5925343"/>
            <a:ext cx="888033" cy="8880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4" name="Picture 2" descr="http://img-fotki.yandex.ru/get/6605/47407354.71a/0_eb320_6e84f1a4_orig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00192" y="77603"/>
            <a:ext cx="2515094" cy="36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6" name="Picture 4" descr="http://i.kinja-img.com/gawker-media/image/upload/s--vfaxKaVj--/c_scale,fl_progressive,q_80,w_800/iybco9xtmgpb94cf4n5n.jpg"/>
          <p:cNvPicPr>
            <a:picLocks noChangeAspect="1" noChangeArrowheads="1"/>
          </p:cNvPicPr>
          <p:nvPr/>
        </p:nvPicPr>
        <p:blipFill rotWithShape="1"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55576" y="3428999"/>
            <a:ext cx="2192962" cy="28377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Заголовок 2"/>
          <p:cNvSpPr>
            <a:spLocks noGrp="1"/>
          </p:cNvSpPr>
          <p:nvPr>
            <p:ph type="title"/>
          </p:nvPr>
        </p:nvSpPr>
        <p:spPr>
          <a:xfrm>
            <a:off x="179512" y="404664"/>
            <a:ext cx="6264696" cy="892688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>
                <a:solidFill>
                  <a:schemeClr val="accent5">
                    <a:lumMod val="50000"/>
                  </a:schemeClr>
                </a:solidFill>
                <a:latin typeface="a_Algerius" panose="04040705040802020702" pitchFamily="82" charset="-52"/>
              </a:rPr>
              <a:t>Зарождение </a:t>
            </a:r>
            <a:r>
              <a:rPr lang="ru-RU" sz="2400" b="1" dirty="0" smtClean="0">
                <a:solidFill>
                  <a:schemeClr val="accent5">
                    <a:lumMod val="50000"/>
                  </a:schemeClr>
                </a:solidFill>
                <a:latin typeface="a_Algerius" panose="04040705040802020702" pitchFamily="82" charset="-52"/>
              </a:rPr>
              <a:t>энергосбережения</a:t>
            </a:r>
            <a:endParaRPr lang="ru-RU" sz="2400" dirty="0">
              <a:solidFill>
                <a:schemeClr val="accent5">
                  <a:lumMod val="50000"/>
                </a:schemeClr>
              </a:solidFill>
              <a:latin typeface="a_Algerius" panose="04040705040802020702" pitchFamily="82" charset="-52"/>
            </a:endParaRPr>
          </a:p>
        </p:txBody>
      </p:sp>
    </p:spTree>
    <p:extLst>
      <p:ext uri="{BB962C8B-B14F-4D97-AF65-F5344CB8AC3E}">
        <p14:creationId xmlns:p14="http://schemas.microsoft.com/office/powerpoint/2010/main" val="35761480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>
        <p14:prism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0375" y="393464"/>
            <a:ext cx="8229600" cy="1057746"/>
          </a:xfrm>
        </p:spPr>
        <p:txBody>
          <a:bodyPr>
            <a:noAutofit/>
          </a:bodyPr>
          <a:lstStyle/>
          <a:p>
            <a:r>
              <a:rPr lang="ru-RU" sz="2400" b="1" dirty="0">
                <a:solidFill>
                  <a:schemeClr val="accent5">
                    <a:lumMod val="50000"/>
                  </a:schemeClr>
                </a:solidFill>
                <a:latin typeface="a_Algerius" panose="04040705040802020702" pitchFamily="82" charset="-52"/>
              </a:rPr>
              <a:t>Получение воды и холода из вихревых потоков на Великом шёлковом пути</a:t>
            </a:r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60375" y="1556792"/>
            <a:ext cx="5335762" cy="3312368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1800" dirty="0" smtClean="0"/>
              <a:t>   </a:t>
            </a:r>
            <a:r>
              <a:rPr lang="ru-RU" sz="2000" dirty="0">
                <a:solidFill>
                  <a:schemeClr val="accent3">
                    <a:lumMod val="50000"/>
                  </a:schemeClr>
                </a:solidFill>
                <a:latin typeface="Arial Narrow" panose="020B0606020202030204" pitchFamily="34" charset="0"/>
              </a:rPr>
              <a:t>Впервые о вихревых потоках упоминается в </a:t>
            </a:r>
            <a:r>
              <a:rPr lang="ru-RU" sz="2000" dirty="0" smtClean="0">
                <a:solidFill>
                  <a:schemeClr val="accent3">
                    <a:lumMod val="50000"/>
                  </a:schemeClr>
                </a:solidFill>
                <a:latin typeface="Arial Narrow" panose="020B0606020202030204" pitchFamily="34" charset="0"/>
              </a:rPr>
              <a:t>Коране. Наглядным </a:t>
            </a:r>
            <a:r>
              <a:rPr lang="ru-RU" sz="2000" dirty="0">
                <a:solidFill>
                  <a:schemeClr val="accent3">
                    <a:lumMod val="50000"/>
                  </a:schemeClr>
                </a:solidFill>
                <a:latin typeface="Arial Narrow" panose="020B0606020202030204" pitchFamily="34" charset="0"/>
              </a:rPr>
              <a:t>примером способности инженеров древности использовать обнаруженные и наблюдаемые природные эффекты является Великий шёлковый путь. Одним из его главных достоинств были </a:t>
            </a:r>
            <a:r>
              <a:rPr lang="ru-RU" sz="2000" dirty="0" smtClean="0">
                <a:solidFill>
                  <a:schemeClr val="accent3">
                    <a:lumMod val="50000"/>
                  </a:schemeClr>
                </a:solidFill>
                <a:latin typeface="Arial Narrow" panose="020B0606020202030204" pitchFamily="34" charset="0"/>
              </a:rPr>
              <a:t>колодцы.</a:t>
            </a:r>
          </a:p>
          <a:p>
            <a:pPr marL="0" indent="177800" algn="just">
              <a:buNone/>
            </a:pPr>
            <a:r>
              <a:rPr lang="ru-RU" sz="2000" dirty="0" smtClean="0">
                <a:solidFill>
                  <a:schemeClr val="accent3">
                    <a:lumMod val="50000"/>
                  </a:schemeClr>
                </a:solidFill>
                <a:latin typeface="Arial Narrow" panose="020B0606020202030204" pitchFamily="34" charset="0"/>
              </a:rPr>
              <a:t>В </a:t>
            </a:r>
            <a:r>
              <a:rPr lang="ru-RU" sz="2000" dirty="0">
                <a:solidFill>
                  <a:schemeClr val="accent3">
                    <a:lumMod val="50000"/>
                  </a:schemeClr>
                </a:solidFill>
                <a:latin typeface="Arial Narrow" panose="020B0606020202030204" pitchFamily="34" charset="0"/>
              </a:rPr>
              <a:t>таком колодце чистая вода добывалась непосредственно из атмосферного воздуха. Но благодаря конструкции колодца через его объём "прокачивался" пустынный воздух тысячами кубометров в сутки и у каждого такого кубометра отнималась практически вся масса воды, содержащаяся в нём. Древние инженеры использовали вихревой эффект. Сам колодец был наполовину своей высоты вкопан в грунт.</a:t>
            </a:r>
          </a:p>
        </p:txBody>
      </p:sp>
      <p:sp>
        <p:nvSpPr>
          <p:cNvPr id="4" name="AutoShape 2" descr="Реконструкция колодцев Великого шёлкового пути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4" descr="Реконструкция колодцев Великого шёлкового пути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AutoShape 6" descr="Реконструкция колодцев Великого шёлкового пути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AutoShape 8" descr="Реконструкция колодцев Великого шёлкового пути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" name="AutoShape 10" descr="Реконструкция колодцев Великого шёлкового пути"/>
          <p:cNvSpPr>
            <a:spLocks noChangeAspect="1" noChangeArrowheads="1"/>
          </p:cNvSpPr>
          <p:nvPr/>
        </p:nvSpPr>
        <p:spPr bwMode="auto">
          <a:xfrm>
            <a:off x="765175" y="465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" name="AutoShape 12" descr="Реконструкция колодцев Великого шёлкового пути"/>
          <p:cNvSpPr>
            <a:spLocks noChangeAspect="1" noChangeArrowheads="1"/>
          </p:cNvSpPr>
          <p:nvPr/>
        </p:nvSpPr>
        <p:spPr bwMode="auto">
          <a:xfrm>
            <a:off x="917575" y="6175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" name="AutoShape 14" descr="Реконструкция колодцев Великого шёлкового пути"/>
          <p:cNvSpPr>
            <a:spLocks noChangeAspect="1" noChangeArrowheads="1"/>
          </p:cNvSpPr>
          <p:nvPr/>
        </p:nvSpPr>
        <p:spPr bwMode="auto">
          <a:xfrm>
            <a:off x="1069975" y="769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2" name="Picture 10" descr="https://openclipart.org/image/2400px/svg_to_png/154075/Light-bulb-icon.png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30118" y="5997351"/>
            <a:ext cx="888033" cy="8880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0" name="Picture 2" descr="http://guteswasser.at/fileadmin/bildergalerie/Guteswasser_1/schaubarbeit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47558" y="1628800"/>
            <a:ext cx="2990909" cy="201622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2" name="Picture 4" descr="http://vestnikkavkaza.net/upload2/files/2010/Feb/Kontinentalnoe-proklyatie-i-SHelkovyy-put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51620" y="3789039"/>
            <a:ext cx="2782783" cy="208754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964151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>
        <p14:prism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990600"/>
          </a:xfrm>
        </p:spPr>
        <p:txBody>
          <a:bodyPr>
            <a:noAutofit/>
          </a:bodyPr>
          <a:lstStyle/>
          <a:p>
            <a:pPr algn="ctr"/>
            <a:r>
              <a:rPr lang="ru-RU" sz="2000" b="1" dirty="0">
                <a:solidFill>
                  <a:schemeClr val="accent5">
                    <a:lumMod val="50000"/>
                  </a:schemeClr>
                </a:solidFill>
                <a:latin typeface="a_Algerius" panose="04040705040802020702" pitchFamily="82" charset="-52"/>
              </a:rPr>
              <a:t>Анализ потребления топливно-энергетических ресурсов и воды в Тюменской области 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35596" y="1340767"/>
            <a:ext cx="5832648" cy="27398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10" descr="https://openclipart.org/image/2400px/svg_to_png/154075/Light-bulb-icon.png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55967" y="5877272"/>
            <a:ext cx="888033" cy="8880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18" name="Picture 2" descr="http://www.futurosostenibile.org/wp-content/uploads/2013/10/oil-and-gas1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7572" y="4149080"/>
            <a:ext cx="3054348" cy="239817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0" name="Picture 4" descr="http://newsprom.ru/i/n/593/202593/tn_202593_12516be92509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64118" y="4149079"/>
            <a:ext cx="3520250" cy="239817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2" name="Picture 6" descr="http://vkmanivd.smashbi.com/attachments/Image/grafik.pn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0094" y="1484784"/>
            <a:ext cx="2108548" cy="18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175028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>
        <p14:prism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5447" y="188640"/>
            <a:ext cx="8183880" cy="1051560"/>
          </a:xfrm>
        </p:spPr>
        <p:txBody>
          <a:bodyPr>
            <a:noAutofit/>
          </a:bodyPr>
          <a:lstStyle/>
          <a:p>
            <a:pPr algn="ctr"/>
            <a:r>
              <a:rPr lang="ru-RU" sz="2000" b="1" dirty="0">
                <a:solidFill>
                  <a:schemeClr val="accent5">
                    <a:lumMod val="50000"/>
                  </a:schemeClr>
                </a:solidFill>
                <a:latin typeface="a_Algerius" panose="04040705040802020702" pitchFamily="82" charset="-52"/>
              </a:rPr>
              <a:t>Структура </a:t>
            </a:r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  <a:latin typeface="a_Algerius" panose="04040705040802020702" pitchFamily="82" charset="-52"/>
              </a:rPr>
              <a:t>электропотребления</a:t>
            </a:r>
            <a:br>
              <a:rPr lang="ru-RU" sz="2000" b="1" dirty="0" smtClean="0">
                <a:solidFill>
                  <a:schemeClr val="accent5">
                    <a:lumMod val="50000"/>
                  </a:schemeClr>
                </a:solidFill>
                <a:latin typeface="a_Algerius" panose="04040705040802020702" pitchFamily="82" charset="-52"/>
              </a:rPr>
            </a:br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  <a:latin typeface="a_Algerius" panose="04040705040802020702" pitchFamily="82" charset="-52"/>
              </a:rPr>
              <a:t> </a:t>
            </a:r>
            <a:r>
              <a:rPr lang="ru-RU" sz="2000" b="1" dirty="0">
                <a:solidFill>
                  <a:schemeClr val="accent5">
                    <a:lumMod val="50000"/>
                  </a:schemeClr>
                </a:solidFill>
                <a:latin typeface="a_Algerius" panose="04040705040802020702" pitchFamily="82" charset="-52"/>
              </a:rPr>
              <a:t>Тюменской области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03658" y="1196750"/>
            <a:ext cx="5138678" cy="28565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10" descr="https://openclipart.org/image/2400px/svg_to_png/154075/Light-bulb-icon.png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30118" y="5733256"/>
            <a:ext cx="888033" cy="8880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4" name="Picture 2" descr="http://image.newsru.ua/pict/id/large/223176_20101011141112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5" y="4149080"/>
            <a:ext cx="3287083" cy="24653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http://energygaz.ru/eng/uploads/2013/02/yelektrifikaciya-30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39953" y="4133798"/>
            <a:ext cx="3266088" cy="248059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8" name="Picture 6" descr="http://i.silikonvadisi.tv/wp-content/uploads/2013/12/android.battery.life_.svtv_.03.jpg"/>
          <p:cNvPicPr>
            <a:picLocks noChangeAspect="1" noChangeArrowheads="1"/>
          </p:cNvPicPr>
          <p:nvPr/>
        </p:nvPicPr>
        <p:blipFill>
          <a:blip r:embed="rId6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458199"/>
            <a:ext cx="3246786" cy="23336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294949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>
        <p14:prism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http://monitorajans.com/FileUpload/bs312853/Resim/afsin_termik_santral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66776" y="4005064"/>
            <a:ext cx="5796136" cy="24804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1311424"/>
          </a:xfrm>
        </p:spPr>
        <p:txBody>
          <a:bodyPr>
            <a:noAutofit/>
          </a:bodyPr>
          <a:lstStyle/>
          <a:p>
            <a:pPr algn="ctr"/>
            <a:r>
              <a:rPr lang="ru-RU" sz="2000" b="1" dirty="0">
                <a:solidFill>
                  <a:schemeClr val="accent5">
                    <a:lumMod val="50000"/>
                  </a:schemeClr>
                </a:solidFill>
                <a:latin typeface="a_Algerius" panose="04040705040802020702" pitchFamily="82" charset="-52"/>
              </a:rPr>
              <a:t>Структура выработки электроэнергии электростанциями, находящимися в Тюменской области </a:t>
            </a:r>
          </a:p>
        </p:txBody>
      </p:sp>
      <p:pic>
        <p:nvPicPr>
          <p:cNvPr id="3080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59632" y="1484784"/>
            <a:ext cx="7210425" cy="2400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10" descr="https://openclipart.org/image/2400px/svg_to_png/154075/Light-bulb-icon.png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30118" y="5733256"/>
            <a:ext cx="888033" cy="8880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634137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>
        <p14:prism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3946" y="260648"/>
            <a:ext cx="8229600" cy="864096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>
                <a:solidFill>
                  <a:schemeClr val="tx1"/>
                </a:solidFill>
              </a:rPr>
              <a:t/>
            </a:r>
            <a:br>
              <a:rPr lang="ru-RU" sz="3200" b="1" dirty="0">
                <a:solidFill>
                  <a:schemeClr val="tx1"/>
                </a:solidFill>
              </a:rPr>
            </a:br>
            <a:r>
              <a:rPr lang="ru-RU" sz="2000" b="1" dirty="0">
                <a:solidFill>
                  <a:schemeClr val="accent5">
                    <a:lumMod val="50000"/>
                  </a:schemeClr>
                </a:solidFill>
                <a:latin typeface="a_Algerius" panose="04040705040802020702" pitchFamily="82" charset="-52"/>
              </a:rPr>
              <a:t>Энергосбережение и повышение энергетической эффективности в  Тюменской области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556792"/>
            <a:ext cx="8640960" cy="4688160"/>
          </a:xfrm>
        </p:spPr>
        <p:txBody>
          <a:bodyPr>
            <a:noAutofit/>
          </a:bodyPr>
          <a:lstStyle/>
          <a:p>
            <a:pPr marL="0" indent="354013">
              <a:buNone/>
            </a:pPr>
            <a:r>
              <a:rPr lang="ru-RU" sz="2000" b="1" dirty="0">
                <a:solidFill>
                  <a:schemeClr val="accent3">
                    <a:lumMod val="50000"/>
                  </a:schemeClr>
                </a:solidFill>
                <a:latin typeface="Arial Narrow" panose="020B0606020202030204" pitchFamily="34" charset="0"/>
              </a:rPr>
              <a:t>Основные задачи Программы: </a:t>
            </a:r>
          </a:p>
          <a:p>
            <a:pPr algn="just">
              <a:buBlip>
                <a:blip r:embed="rId2"/>
              </a:buBlip>
            </a:pPr>
            <a:r>
              <a:rPr lang="ru-RU" sz="2000" dirty="0" smtClean="0">
                <a:solidFill>
                  <a:schemeClr val="accent3">
                    <a:lumMod val="50000"/>
                  </a:schemeClr>
                </a:solidFill>
                <a:latin typeface="Arial Narrow" panose="020B0606020202030204" pitchFamily="34" charset="0"/>
              </a:rPr>
              <a:t>стимулирование </a:t>
            </a:r>
            <a:r>
              <a:rPr lang="ru-RU" sz="2000" dirty="0">
                <a:solidFill>
                  <a:schemeClr val="accent3">
                    <a:lumMod val="50000"/>
                  </a:schemeClr>
                </a:solidFill>
                <a:latin typeface="Arial Narrow" panose="020B0606020202030204" pitchFamily="34" charset="0"/>
              </a:rPr>
              <a:t>привлечения внебюджетных инвестиций в реализацию мероприятий (проектов) в области энергосбережения и повышения энергетической эффективности; </a:t>
            </a:r>
          </a:p>
          <a:p>
            <a:pPr algn="just">
              <a:buBlip>
                <a:blip r:embed="rId2"/>
              </a:buBlip>
            </a:pPr>
            <a:r>
              <a:rPr lang="ru-RU" sz="2000" dirty="0">
                <a:solidFill>
                  <a:schemeClr val="accent3">
                    <a:lumMod val="50000"/>
                  </a:schemeClr>
                </a:solidFill>
                <a:latin typeface="Arial Narrow" panose="020B0606020202030204" pitchFamily="34" charset="0"/>
              </a:rPr>
              <a:t> повышение информированности общества о состоянии и деятельности в области энергосбережения и повышения энергетической эффективности, а также уровня знаний граждан, ответственных за энергосбережение и повышение энергетической эффективности; </a:t>
            </a:r>
          </a:p>
          <a:p>
            <a:pPr algn="just">
              <a:buBlip>
                <a:blip r:embed="rId2"/>
              </a:buBlip>
            </a:pPr>
            <a:r>
              <a:rPr lang="ru-RU" sz="2000" dirty="0">
                <a:solidFill>
                  <a:schemeClr val="accent3">
                    <a:lumMod val="50000"/>
                  </a:schemeClr>
                </a:solidFill>
                <a:latin typeface="Arial Narrow" panose="020B0606020202030204" pitchFamily="34" charset="0"/>
              </a:rPr>
              <a:t> повышение эффективности системы коммунальной инфраструктуры; </a:t>
            </a:r>
          </a:p>
          <a:p>
            <a:pPr algn="just">
              <a:buBlip>
                <a:blip r:embed="rId2"/>
              </a:buBlip>
            </a:pPr>
            <a:r>
              <a:rPr lang="ru-RU" sz="2000" dirty="0">
                <a:solidFill>
                  <a:schemeClr val="accent3">
                    <a:lumMod val="50000"/>
                  </a:schemeClr>
                </a:solidFill>
                <a:latin typeface="Arial Narrow" panose="020B0606020202030204" pitchFamily="34" charset="0"/>
              </a:rPr>
              <a:t> реализация мер по энергосбережению в государственном и муниципальном секторе, а также в жилищном фонде; </a:t>
            </a:r>
          </a:p>
          <a:p>
            <a:pPr algn="just">
              <a:buBlip>
                <a:blip r:embed="rId2"/>
              </a:buBlip>
            </a:pPr>
            <a:r>
              <a:rPr lang="ru-RU" sz="2000" dirty="0">
                <a:solidFill>
                  <a:schemeClr val="accent3">
                    <a:lumMod val="50000"/>
                  </a:schemeClr>
                </a:solidFill>
                <a:latin typeface="Arial Narrow" panose="020B0606020202030204" pitchFamily="34" charset="0"/>
              </a:rPr>
              <a:t> повышение энергетической эффективности на транспорте; </a:t>
            </a:r>
          </a:p>
          <a:p>
            <a:pPr algn="just">
              <a:buBlip>
                <a:blip r:embed="rId2"/>
              </a:buBlip>
            </a:pPr>
            <a:r>
              <a:rPr lang="ru-RU" sz="2000" dirty="0">
                <a:solidFill>
                  <a:schemeClr val="accent3">
                    <a:lumMod val="50000"/>
                  </a:schemeClr>
                </a:solidFill>
                <a:latin typeface="Arial Narrow" panose="020B0606020202030204" pitchFamily="34" charset="0"/>
              </a:rPr>
              <a:t> повышение энергетической эффективности в промышленности; </a:t>
            </a:r>
          </a:p>
          <a:p>
            <a:pPr algn="just">
              <a:buBlip>
                <a:blip r:embed="rId2"/>
              </a:buBlip>
            </a:pPr>
            <a:r>
              <a:rPr lang="ru-RU" sz="2000" dirty="0">
                <a:solidFill>
                  <a:schemeClr val="accent3">
                    <a:lumMod val="50000"/>
                  </a:schemeClr>
                </a:solidFill>
                <a:latin typeface="Arial Narrow" panose="020B0606020202030204" pitchFamily="34" charset="0"/>
              </a:rPr>
              <a:t> повышение энергетической эффективности в сельском хозяйстве. </a:t>
            </a:r>
          </a:p>
        </p:txBody>
      </p:sp>
      <p:pic>
        <p:nvPicPr>
          <p:cNvPr id="4" name="Picture 10" descr="https://openclipart.org/image/2400px/svg_to_png/154075/Light-bulb-icon.png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30118" y="5733256"/>
            <a:ext cx="888033" cy="8880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423566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>
        <p14:prism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4622" y="260648"/>
            <a:ext cx="8229600" cy="702568"/>
          </a:xfrm>
        </p:spPr>
        <p:txBody>
          <a:bodyPr>
            <a:normAutofit/>
          </a:bodyPr>
          <a:lstStyle/>
          <a:p>
            <a:pPr algn="ctr"/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  <a:latin typeface="a_Algerius" panose="04040705040802020702" pitchFamily="82" charset="-52"/>
              </a:rPr>
              <a:t>ТЕХНОПАРК </a:t>
            </a:r>
            <a:r>
              <a:rPr lang="ru-RU" sz="2000" b="1" dirty="0">
                <a:solidFill>
                  <a:schemeClr val="accent5">
                    <a:lumMod val="50000"/>
                  </a:schemeClr>
                </a:solidFill>
                <a:latin typeface="a_Algerius" panose="04040705040802020702" pitchFamily="82" charset="-52"/>
              </a:rPr>
              <a:t>В </a:t>
            </a:r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  <a:latin typeface="a_Algerius" panose="04040705040802020702" pitchFamily="82" charset="-52"/>
              </a:rPr>
              <a:t>ЯНАО</a:t>
            </a:r>
            <a:endParaRPr lang="ru-RU" sz="2000" b="1" dirty="0">
              <a:solidFill>
                <a:schemeClr val="accent5">
                  <a:lumMod val="50000"/>
                </a:schemeClr>
              </a:solidFill>
              <a:latin typeface="a_Algerius" panose="04040705040802020702" pitchFamily="82" charset="-52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60114" y="908720"/>
            <a:ext cx="5724054" cy="5544616"/>
          </a:xfrm>
        </p:spPr>
        <p:txBody>
          <a:bodyPr>
            <a:noAutofit/>
          </a:bodyPr>
          <a:lstStyle/>
          <a:p>
            <a:pPr marL="0" indent="0" algn="just" fontAlgn="base">
              <a:buNone/>
            </a:pPr>
            <a:r>
              <a:rPr lang="ru-RU" sz="1800" dirty="0" smtClean="0">
                <a:solidFill>
                  <a:schemeClr val="accent3">
                    <a:lumMod val="50000"/>
                  </a:schemeClr>
                </a:solidFill>
                <a:latin typeface="Arial Narrow" panose="020B0606020202030204" pitchFamily="34" charset="0"/>
              </a:rPr>
              <a:t>	</a:t>
            </a:r>
            <a:r>
              <a:rPr lang="ru-RU" sz="1800" b="1" dirty="0" smtClean="0">
                <a:solidFill>
                  <a:schemeClr val="accent3">
                    <a:lumMod val="50000"/>
                  </a:schemeClr>
                </a:solidFill>
                <a:latin typeface="Arial Narrow" panose="020B0606020202030204" pitchFamily="34" charset="0"/>
              </a:rPr>
              <a:t>Парк </a:t>
            </a:r>
            <a:r>
              <a:rPr lang="ru-RU" sz="1800" b="1" dirty="0">
                <a:solidFill>
                  <a:schemeClr val="accent3">
                    <a:lumMod val="50000"/>
                  </a:schemeClr>
                </a:solidFill>
                <a:latin typeface="Arial Narrow" panose="020B0606020202030204" pitchFamily="34" charset="0"/>
              </a:rPr>
              <a:t>создан в целях:</a:t>
            </a:r>
          </a:p>
          <a:p>
            <a:pPr algn="just" fontAlgn="base">
              <a:buBlip>
                <a:blip r:embed="rId2"/>
              </a:buBlip>
            </a:pPr>
            <a:r>
              <a:rPr lang="ru-RU" sz="1800" dirty="0">
                <a:solidFill>
                  <a:schemeClr val="accent3">
                    <a:lumMod val="50000"/>
                  </a:schemeClr>
                </a:solidFill>
                <a:latin typeface="Arial Narrow" panose="020B0606020202030204" pitchFamily="34" charset="0"/>
              </a:rPr>
              <a:t>Поиска и внедрения новых технологий для развития Ямало-Ненецкого автономного округа, оказания помощи предприятиям в приобретении необходимых им новых технологий и практическом освоении этих технологий в конкретном производстве;</a:t>
            </a:r>
          </a:p>
          <a:p>
            <a:pPr algn="just" fontAlgn="base">
              <a:buBlip>
                <a:blip r:embed="rId2"/>
              </a:buBlip>
            </a:pPr>
            <a:r>
              <a:rPr lang="ru-RU" sz="1800" dirty="0">
                <a:solidFill>
                  <a:schemeClr val="accent3">
                    <a:lumMod val="50000"/>
                  </a:schemeClr>
                </a:solidFill>
                <a:latin typeface="Arial Narrow" panose="020B0606020202030204" pitchFamily="34" charset="0"/>
              </a:rPr>
              <a:t>Содействия развитию малого и среднего предпринимательства в автономном округе в сфере научно-технической и инновационной деятельности;</a:t>
            </a:r>
          </a:p>
          <a:p>
            <a:pPr algn="just" fontAlgn="base">
              <a:buBlip>
                <a:blip r:embed="rId2"/>
              </a:buBlip>
            </a:pPr>
            <a:r>
              <a:rPr lang="ru-RU" sz="1800" dirty="0">
                <a:solidFill>
                  <a:schemeClr val="accent3">
                    <a:lumMod val="50000"/>
                  </a:schemeClr>
                </a:solidFill>
                <a:latin typeface="Arial Narrow" panose="020B0606020202030204" pitchFamily="34" charset="0"/>
              </a:rPr>
              <a:t>Содействия органам государственной власти автономного округа в осуществлении полномочий в сфере развития научно-технической и инновационной деятельности;</a:t>
            </a:r>
          </a:p>
          <a:p>
            <a:pPr algn="just" fontAlgn="base">
              <a:buBlip>
                <a:blip r:embed="rId2"/>
              </a:buBlip>
            </a:pPr>
            <a:r>
              <a:rPr lang="ru-RU" sz="1800" dirty="0">
                <a:solidFill>
                  <a:schemeClr val="accent3">
                    <a:lumMod val="50000"/>
                  </a:schemeClr>
                </a:solidFill>
                <a:latin typeface="Arial Narrow" panose="020B0606020202030204" pitchFamily="34" charset="0"/>
              </a:rPr>
              <a:t>Содействия общественным объединениям в инновационной сфере;</a:t>
            </a:r>
          </a:p>
          <a:p>
            <a:pPr algn="just" fontAlgn="base">
              <a:buBlip>
                <a:blip r:embed="rId2"/>
              </a:buBlip>
            </a:pPr>
            <a:r>
              <a:rPr lang="ru-RU" sz="1800" dirty="0">
                <a:solidFill>
                  <a:schemeClr val="accent3">
                    <a:lumMod val="50000"/>
                  </a:schemeClr>
                </a:solidFill>
                <a:latin typeface="Arial Narrow" panose="020B0606020202030204" pitchFamily="34" charset="0"/>
              </a:rPr>
              <a:t>Развития региональной инновационной системы, включая инфраструктуру поддержки инновационной деятельности;</a:t>
            </a:r>
          </a:p>
          <a:p>
            <a:pPr algn="just" fontAlgn="base">
              <a:buBlip>
                <a:blip r:embed="rId2"/>
              </a:buBlip>
            </a:pPr>
            <a:r>
              <a:rPr lang="ru-RU" sz="1800" dirty="0">
                <a:solidFill>
                  <a:schemeClr val="accent3">
                    <a:lumMod val="50000"/>
                  </a:schemeClr>
                </a:solidFill>
                <a:latin typeface="Arial Narrow" panose="020B0606020202030204" pitchFamily="34" charset="0"/>
              </a:rPr>
              <a:t>Организации научных исследований в интересах Ямало-Ненецкого автономного округа</a:t>
            </a:r>
            <a:r>
              <a:rPr lang="ru-RU" sz="1800" b="1" dirty="0">
                <a:solidFill>
                  <a:schemeClr val="accent3">
                    <a:lumMod val="50000"/>
                  </a:schemeClr>
                </a:solidFill>
                <a:latin typeface="Arial Narrow" panose="020B0606020202030204" pitchFamily="34" charset="0"/>
              </a:rPr>
              <a:t>.</a:t>
            </a:r>
          </a:p>
          <a:p>
            <a:pPr algn="just"/>
            <a:endParaRPr lang="ru-RU" sz="1800" dirty="0"/>
          </a:p>
        </p:txBody>
      </p:sp>
      <p:pic>
        <p:nvPicPr>
          <p:cNvPr id="7" name="Picture 10" descr="https://openclipart.org/image/2400px/svg_to_png/154075/Light-bulb-icon.png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30118" y="5925343"/>
            <a:ext cx="888033" cy="8880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megaport-nn.ru/upload/iblock/712/385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94767" y="3573016"/>
            <a:ext cx="2625705" cy="158417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://pda.fedpress.ru/sites/fedpress/files/aleksandrovich/news/tn_191928_124f29919eb2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37109" y="1412776"/>
            <a:ext cx="2592288" cy="172387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55439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>
        <p14:prism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655</TotalTime>
  <Words>619</Words>
  <Application>Microsoft Office PowerPoint</Application>
  <PresentationFormat>Экран (4:3)</PresentationFormat>
  <Paragraphs>40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8" baseType="lpstr">
      <vt:lpstr>a_Algerius</vt:lpstr>
      <vt:lpstr>Arial</vt:lpstr>
      <vt:lpstr>Arial Narrow</vt:lpstr>
      <vt:lpstr>Calibri</vt:lpstr>
      <vt:lpstr>Symbol</vt:lpstr>
      <vt:lpstr>Тема Office</vt:lpstr>
      <vt:lpstr>Презентация PowerPoint</vt:lpstr>
      <vt:lpstr>Презентация PowerPoint</vt:lpstr>
      <vt:lpstr>Зарождение энергосбережения</vt:lpstr>
      <vt:lpstr>Получение воды и холода из вихревых потоков на Великом шёлковом пути</vt:lpstr>
      <vt:lpstr>Анализ потребления топливно-энергетических ресурсов и воды в Тюменской области </vt:lpstr>
      <vt:lpstr>Структура электропотребления  Тюменской области</vt:lpstr>
      <vt:lpstr>Структура выработки электроэнергии электростанциями, находящимися в Тюменской области </vt:lpstr>
      <vt:lpstr> Энергосбережение и повышение энергетической эффективности в  Тюменской области</vt:lpstr>
      <vt:lpstr>ТЕХНОПАРК В ЯНАО</vt:lpstr>
      <vt:lpstr>ЭКОПАРК В НАДЫМЕ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Ученик</dc:creator>
  <cp:lastModifiedBy>Пользователь</cp:lastModifiedBy>
  <cp:revision>36</cp:revision>
  <dcterms:created xsi:type="dcterms:W3CDTF">2016-03-22T06:11:35Z</dcterms:created>
  <dcterms:modified xsi:type="dcterms:W3CDTF">2023-05-17T11:07:03Z</dcterms:modified>
</cp:coreProperties>
</file>