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3" r:id="rId23"/>
    <p:sldId id="276" r:id="rId24"/>
    <p:sldId id="277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E1368C-D303-40C4-9AC3-53F13F307F71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C3A9D8-DC9C-4266-9A45-77BDAF4A32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458200" cy="1222375"/>
          </a:xfrm>
        </p:spPr>
        <p:txBody>
          <a:bodyPr/>
          <a:lstStyle/>
          <a:p>
            <a:r>
              <a:rPr lang="ru-RU" i="1" u="sng" dirty="0">
                <a:effectLst/>
              </a:rPr>
              <a:t>Функции АСОУП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908720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latin typeface="+mj-lt"/>
              </a:rPr>
              <a:t>АСОУП осуществляет:</a:t>
            </a:r>
          </a:p>
          <a:p>
            <a:r>
              <a:rPr lang="ru-RU" sz="3200" dirty="0" smtClean="0">
                <a:latin typeface="+mj-lt"/>
              </a:rPr>
              <a:t>- ввод и обработку информации о поездах, движении поездов на дороге, дислокации локомотивов и вагонов, операциях с вагонами, их состоянии;</a:t>
            </a:r>
          </a:p>
          <a:p>
            <a:r>
              <a:rPr lang="ru-RU" sz="3200" dirty="0" smtClean="0">
                <a:latin typeface="+mj-lt"/>
              </a:rPr>
              <a:t>- ведение баз данных;</a:t>
            </a:r>
          </a:p>
          <a:p>
            <a:r>
              <a:rPr lang="ru-RU" sz="3200" dirty="0" smtClean="0">
                <a:latin typeface="+mj-lt"/>
              </a:rPr>
              <a:t>- сервисное обслуживание пользователей системы;</a:t>
            </a:r>
          </a:p>
          <a:p>
            <a:r>
              <a:rPr lang="ru-RU" sz="3200" dirty="0" smtClean="0">
                <a:latin typeface="+mj-lt"/>
              </a:rPr>
              <a:t>- решение комплексов прикладных задач и выдачу результатов пользователям.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83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7693"/>
            <a:ext cx="8856984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 smtClean="0">
                <a:latin typeface="+mj-lt"/>
              </a:rPr>
              <a:t>Основные информационные сообщения:</a:t>
            </a:r>
          </a:p>
          <a:p>
            <a:endParaRPr lang="ru-RU" sz="2900" dirty="0" smtClean="0">
              <a:latin typeface="+mj-lt"/>
            </a:endParaRPr>
          </a:p>
          <a:p>
            <a:r>
              <a:rPr lang="ru-RU" sz="2900" u="sng" dirty="0" smtClean="0">
                <a:latin typeface="+mj-lt"/>
              </a:rPr>
              <a:t>сообщения о дислокации и состоянии поезда:</a:t>
            </a:r>
          </a:p>
          <a:p>
            <a:r>
              <a:rPr lang="ru-RU" sz="2900" dirty="0" smtClean="0">
                <a:latin typeface="+mj-lt"/>
              </a:rPr>
              <a:t>200 - сообщение об отправлении поезда со станции;</a:t>
            </a:r>
          </a:p>
          <a:p>
            <a:r>
              <a:rPr lang="ru-RU" sz="2900" dirty="0" smtClean="0">
                <a:latin typeface="+mj-lt"/>
              </a:rPr>
              <a:t>201 - о прибытии поезда;</a:t>
            </a:r>
          </a:p>
          <a:p>
            <a:r>
              <a:rPr lang="ru-RU" sz="2900" dirty="0" smtClean="0">
                <a:latin typeface="+mj-lt"/>
              </a:rPr>
              <a:t>202 - о проследовании поезда;</a:t>
            </a:r>
          </a:p>
          <a:p>
            <a:r>
              <a:rPr lang="ru-RU" sz="2900" dirty="0" smtClean="0">
                <a:latin typeface="+mj-lt"/>
              </a:rPr>
              <a:t>203 - о расформировании поезда;</a:t>
            </a:r>
          </a:p>
          <a:p>
            <a:r>
              <a:rPr lang="ru-RU" sz="2900" dirty="0" smtClean="0">
                <a:latin typeface="+mj-lt"/>
              </a:rPr>
              <a:t>204 - о бросании поезда и других задержек поездов в пути следования;</a:t>
            </a:r>
          </a:p>
          <a:p>
            <a:r>
              <a:rPr lang="ru-RU" sz="2900" dirty="0" smtClean="0">
                <a:latin typeface="+mj-lt"/>
              </a:rPr>
              <a:t>205 - о готовности поезда к отправлению;</a:t>
            </a:r>
          </a:p>
          <a:p>
            <a:r>
              <a:rPr lang="ru-RU" sz="2900" dirty="0" smtClean="0">
                <a:latin typeface="+mj-lt"/>
              </a:rPr>
              <a:t>206 - сообщение о движении пассажирских поездов;</a:t>
            </a:r>
          </a:p>
          <a:p>
            <a:r>
              <a:rPr lang="ru-RU" sz="2900" dirty="0" smtClean="0">
                <a:latin typeface="+mj-lt"/>
              </a:rPr>
              <a:t>207 - о составе поезда, не имеющих ТГНЛ;</a:t>
            </a:r>
          </a:p>
          <a:p>
            <a:r>
              <a:rPr lang="ru-RU" sz="2900" dirty="0" smtClean="0">
                <a:latin typeface="+mj-lt"/>
              </a:rPr>
              <a:t>208 - об объединении и разъединении составов поездов;</a:t>
            </a:r>
          </a:p>
          <a:p>
            <a:r>
              <a:rPr lang="ru-RU" sz="2900" dirty="0" smtClean="0">
                <a:latin typeface="+mj-lt"/>
              </a:rPr>
              <a:t>209 - сообщение об изменении индекса поезда.</a:t>
            </a:r>
            <a:endParaRPr lang="ru-RU" sz="29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9416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Сообщения запросы посылают: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- работники аппарата управления;</a:t>
            </a:r>
          </a:p>
          <a:p>
            <a:r>
              <a:rPr lang="ru-RU" sz="3200" dirty="0" smtClean="0">
                <a:latin typeface="+mj-lt"/>
              </a:rPr>
              <a:t>- работники, непосредственно связанные с выполнением технологических операций (они посылают запросы на выдачу первичных документов, например НЛ)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1958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Наиболее часто используются следующие запросы: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Запрос 212 - запрос справок о работе территориальных объектов дороги. Вид справки указывается номером справки.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8730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568952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u="sng" dirty="0" smtClean="0">
                <a:latin typeface="+mj-lt"/>
              </a:rPr>
              <a:t>Сообщение-запрос 212</a:t>
            </a:r>
            <a:r>
              <a:rPr lang="ru-RU" sz="2900" dirty="0" smtClean="0">
                <a:latin typeface="+mj-lt"/>
              </a:rPr>
              <a:t> служит для получения из ЭВМ итоговых документов, содержащих фактическую и прогнозную информацию о работе подразделений железнодорожного транспорта (например,  справок  о переходе  поездов, вагонов и контейнеров через стыковые пункты дороги и регионов, справок о грузовой работе станций, регионов и дороги в целом, справок о нарушении плана формирования, установленных веса и длины  поезда). Он также используется для получения информации о поездном положении, состоянии и дислокации локомотивного парка дороги, о подходе вагонов под выгрузку. </a:t>
            </a:r>
          </a:p>
        </p:txBody>
      </p:sp>
    </p:spTree>
    <p:extLst>
      <p:ext uri="{BB962C8B-B14F-4D97-AF65-F5344CB8AC3E}">
        <p14:creationId xmlns:p14="http://schemas.microsoft.com/office/powerpoint/2010/main" val="462810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u="sng" dirty="0" smtClean="0">
                <a:latin typeface="+mj-lt"/>
              </a:rPr>
              <a:t>Сообщение-запрос 213</a:t>
            </a:r>
            <a:r>
              <a:rPr lang="ru-RU" sz="2900" dirty="0" smtClean="0">
                <a:latin typeface="+mj-lt"/>
              </a:rPr>
              <a:t> служит для получения из ЭВМ технологических документов на поезда. Тип запрашиваемой информации определяется кодом документа. Именем поезда, на который запрашивается необходимая информация, является его индекс. При необходимости в запрос дополнительно включается код объекта, по которому запрашивается информация на определенный поезд</a:t>
            </a:r>
            <a:endParaRPr lang="ru-RU" sz="29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4744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700808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После ввода сообщения в ЭВМ производится его форматный и логический контроль.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6736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Корректирующие сообщения.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Эти сообщения вводятся, если информационные сообщения и сообщения запросы введены с ошибками и в тех случаях, когда с течением времени возникла необходимость в обновлении ранее переданной информации.</a:t>
            </a:r>
          </a:p>
          <a:p>
            <a:endParaRPr lang="ru-RU" sz="3200" dirty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Корректирующее сообщение 555 – вводится для исправления ошибок, обнаруженных в результате форматного и логического контроля информации.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528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437" y="1124744"/>
            <a:ext cx="8784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При форматном контроле ЭВМ проверяет соблюдение структуры сообщения, а именно: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	- число переданных символов в каждом поле сообщения;</a:t>
            </a:r>
          </a:p>
          <a:p>
            <a:r>
              <a:rPr lang="ru-RU" sz="3200" dirty="0" smtClean="0">
                <a:latin typeface="+mj-lt"/>
              </a:rPr>
              <a:t>	- наличие нецифровых символов там, где должны стоять цифровые символы.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3300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92" y="1268760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При логическом контроле ЭВМ проверяет каждый введенный показатель на смысловое содержание. </a:t>
            </a:r>
          </a:p>
          <a:p>
            <a:endParaRPr lang="ru-RU" sz="3200" dirty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Результатом логического контроля сообщения в АСОУП является получение на терминал сообщения-497,состоящего из служебной части и частей двух типов: Ю1 и Ю2.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5105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90364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Служебная часть характеризует информацию, которую абонент ввел в ЭВМ, и имеет следующую структуру: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 (: 497  ИВЦ МСК 09322405  05 12 19 47 001</a:t>
            </a:r>
          </a:p>
          <a:p>
            <a:r>
              <a:rPr lang="ru-RU" sz="3200" dirty="0" smtClean="0">
                <a:latin typeface="+mj-lt"/>
              </a:rPr>
              <a:t>Ю1 0000 1367 001  000:) , где</a:t>
            </a:r>
          </a:p>
          <a:p>
            <a:r>
              <a:rPr lang="ru-RU" sz="3200" dirty="0" smtClean="0">
                <a:latin typeface="+mj-lt"/>
              </a:rPr>
              <a:t>497-код сообщения</a:t>
            </a:r>
          </a:p>
          <a:p>
            <a:r>
              <a:rPr lang="ru-RU" sz="3200" dirty="0" smtClean="0">
                <a:latin typeface="+mj-lt"/>
              </a:rPr>
              <a:t>ИВЦ МСК- код информационного пункта</a:t>
            </a:r>
          </a:p>
          <a:p>
            <a:r>
              <a:rPr lang="ru-RU" sz="3200" dirty="0" smtClean="0">
                <a:latin typeface="+mj-lt"/>
              </a:rPr>
              <a:t>09322405-код абонента </a:t>
            </a:r>
          </a:p>
          <a:p>
            <a:r>
              <a:rPr lang="ru-RU" sz="3200" dirty="0" smtClean="0">
                <a:latin typeface="+mj-lt"/>
              </a:rPr>
              <a:t>05 12 –дата ввода сообщения</a:t>
            </a:r>
          </a:p>
          <a:p>
            <a:r>
              <a:rPr lang="ru-RU" sz="3200" dirty="0" smtClean="0">
                <a:latin typeface="+mj-lt"/>
              </a:rPr>
              <a:t>19 47-время ввода сообщения</a:t>
            </a:r>
          </a:p>
          <a:p>
            <a:r>
              <a:rPr lang="ru-RU" sz="3200" dirty="0" smtClean="0">
                <a:latin typeface="+mj-lt"/>
              </a:rPr>
              <a:t>001-колличество отправленных сообщений 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9262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0953"/>
            <a:ext cx="87849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latin typeface="+mj-lt"/>
              </a:rPr>
              <a:t>АСОУП обеспечивает:</a:t>
            </a:r>
          </a:p>
          <a:p>
            <a:r>
              <a:rPr lang="ru-RU" sz="2800" dirty="0" smtClean="0">
                <a:latin typeface="+mj-lt"/>
              </a:rPr>
              <a:t>	- улучшение оперативного управления поездной и грузовой работой, эффективное использование подвижного состава;</a:t>
            </a:r>
          </a:p>
          <a:p>
            <a:r>
              <a:rPr lang="ru-RU" sz="2800" dirty="0" smtClean="0">
                <a:latin typeface="+mj-lt"/>
              </a:rPr>
              <a:t>	- оперативное информирование грузоотправителей и грузополучателей;</a:t>
            </a:r>
          </a:p>
          <a:p>
            <a:r>
              <a:rPr lang="ru-RU" sz="2800" dirty="0" smtClean="0">
                <a:latin typeface="+mj-lt"/>
              </a:rPr>
              <a:t>	- взаимосвязь АСУСС, АС ЭТРАН, АРМ </a:t>
            </a:r>
            <a:r>
              <a:rPr lang="ru-RU" sz="2800" dirty="0" err="1" smtClean="0">
                <a:latin typeface="+mj-lt"/>
              </a:rPr>
              <a:t>ТехПД</a:t>
            </a:r>
            <a:r>
              <a:rPr lang="ru-RU" sz="2800" dirty="0" smtClean="0">
                <a:latin typeface="+mj-lt"/>
              </a:rPr>
              <a:t> и т.д. с ИВЦ дороги;</a:t>
            </a:r>
          </a:p>
          <a:p>
            <a:r>
              <a:rPr lang="ru-RU" sz="2800" dirty="0" smtClean="0">
                <a:latin typeface="+mj-lt"/>
              </a:rPr>
              <a:t>	- ведение графика исполненного движения для ДНЦ;</a:t>
            </a:r>
          </a:p>
          <a:p>
            <a:r>
              <a:rPr lang="ru-RU" sz="2800" dirty="0" smtClean="0">
                <a:latin typeface="+mj-lt"/>
              </a:rPr>
              <a:t>	- ведение поездной, локомотивной, вагонной, контейнерной и отправочной моделей дороги;</a:t>
            </a:r>
          </a:p>
          <a:p>
            <a:r>
              <a:rPr lang="ru-RU" sz="2800" dirty="0" smtClean="0">
                <a:latin typeface="+mj-lt"/>
              </a:rPr>
              <a:t>	- ведение архива вагонов и поиск вагонов на сети ж. д.;</a:t>
            </a:r>
          </a:p>
          <a:p>
            <a:r>
              <a:rPr lang="ru-RU" sz="2800" dirty="0" smtClean="0">
                <a:latin typeface="+mj-lt"/>
              </a:rPr>
              <a:t>	- информирование работников ВОХР.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911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+mj-lt"/>
              </a:rPr>
              <a:t>Часть Ю1 характеризует качество приема в АСОУП одного сообщения и строится следующим  образом:</a:t>
            </a:r>
          </a:p>
          <a:p>
            <a:r>
              <a:rPr lang="ru-RU" sz="2800" dirty="0" smtClean="0">
                <a:latin typeface="+mj-lt"/>
              </a:rPr>
              <a:t>(:497  ИВЦ МСК  932240  05 12 19 47 001 :</a:t>
            </a:r>
          </a:p>
          <a:p>
            <a:r>
              <a:rPr lang="ru-RU" sz="2800" dirty="0" smtClean="0">
                <a:latin typeface="+mj-lt"/>
              </a:rPr>
              <a:t>Ю1  0001 02 020  003 0600+1981+3200,где</a:t>
            </a:r>
          </a:p>
          <a:p>
            <a:r>
              <a:rPr lang="ru-RU" sz="2800" dirty="0" smtClean="0">
                <a:latin typeface="+mj-lt"/>
              </a:rPr>
              <a:t>0000-принято без ошибок </a:t>
            </a:r>
          </a:p>
          <a:p>
            <a:r>
              <a:rPr lang="ru-RU" sz="2800" dirty="0" smtClean="0">
                <a:latin typeface="+mj-lt"/>
              </a:rPr>
              <a:t>0001-сообщение с ошибками</a:t>
            </a:r>
          </a:p>
          <a:p>
            <a:r>
              <a:rPr lang="ru-RU" sz="2800" dirty="0" smtClean="0">
                <a:latin typeface="+mj-lt"/>
              </a:rPr>
              <a:t>0009-сообщение не принято</a:t>
            </a:r>
          </a:p>
          <a:p>
            <a:r>
              <a:rPr lang="ru-RU" sz="2800" dirty="0" smtClean="0">
                <a:latin typeface="+mj-lt"/>
              </a:rPr>
              <a:t>02-код переданного сообщения</a:t>
            </a:r>
          </a:p>
          <a:p>
            <a:r>
              <a:rPr lang="ru-RU" sz="2800" dirty="0" smtClean="0">
                <a:latin typeface="+mj-lt"/>
              </a:rPr>
              <a:t>020-колличество фраз, принятых в АСОУП</a:t>
            </a:r>
          </a:p>
          <a:p>
            <a:r>
              <a:rPr lang="ru-RU" sz="2800" dirty="0" smtClean="0">
                <a:latin typeface="+mj-lt"/>
              </a:rPr>
              <a:t>003-колличество фраз с ошибками (не принятых в АСОУП)</a:t>
            </a:r>
          </a:p>
          <a:p>
            <a:r>
              <a:rPr lang="ru-RU" sz="2800" dirty="0" smtClean="0">
                <a:latin typeface="+mj-lt"/>
              </a:rPr>
              <a:t>0600+1981+3200-идентификатор сообщения(позволяет выделить его среди других(для сообщения 02 это индекс поезда)).Составляющие идентификатор показатели объединяются знакам «+».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52430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Если сообщение содержало ошибки, то сообщение  497 включает часть Ю2 с информацией о них следующей строкой:</a:t>
            </a:r>
          </a:p>
          <a:p>
            <a:r>
              <a:rPr lang="ru-RU" sz="3200" dirty="0" smtClean="0">
                <a:latin typeface="+mj-lt"/>
              </a:rPr>
              <a:t>(:497 ИВЦ МСК 09322405  05 12 19 47 001</a:t>
            </a:r>
          </a:p>
          <a:p>
            <a:r>
              <a:rPr lang="ru-RU" sz="3200" dirty="0" smtClean="0">
                <a:latin typeface="+mj-lt"/>
              </a:rPr>
              <a:t>Ю1 001 02 020  002 0600+198+3200</a:t>
            </a:r>
          </a:p>
          <a:p>
            <a:r>
              <a:rPr lang="ru-RU" sz="3200" dirty="0" smtClean="0">
                <a:latin typeface="+mj-lt"/>
              </a:rPr>
              <a:t>Ю2 000.09 14.90:</a:t>
            </a:r>
          </a:p>
          <a:p>
            <a:r>
              <a:rPr lang="ru-RU" sz="3200" dirty="0" smtClean="0">
                <a:latin typeface="+mj-lt"/>
              </a:rPr>
              <a:t>003 00 0000000.17 03 01:</a:t>
            </a:r>
          </a:p>
          <a:p>
            <a:r>
              <a:rPr lang="ru-RU" sz="3200" dirty="0" smtClean="0">
                <a:latin typeface="+mj-lt"/>
              </a:rPr>
              <a:t>004 04+4755438.05 00 05:</a:t>
            </a:r>
          </a:p>
          <a:p>
            <a:r>
              <a:rPr lang="ru-RU" sz="3200" dirty="0" smtClean="0">
                <a:latin typeface="+mj-lt"/>
              </a:rPr>
              <a:t>019 19+76962-.17 02 03:</a:t>
            </a:r>
          </a:p>
          <a:p>
            <a:r>
              <a:rPr lang="ru-RU" sz="3200" dirty="0" smtClean="0">
                <a:latin typeface="+mj-lt"/>
              </a:rPr>
              <a:t>022  20+9264749. 04  022  20+9264749.  05 21-23.08 02-04:)</a:t>
            </a:r>
          </a:p>
        </p:txBody>
      </p:sp>
    </p:spTree>
    <p:extLst>
      <p:ext uri="{BB962C8B-B14F-4D97-AF65-F5344CB8AC3E}">
        <p14:creationId xmlns:p14="http://schemas.microsoft.com/office/powerpoint/2010/main" val="9970732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atin typeface="+mj-lt"/>
              </a:rPr>
              <a:t>где:022-машинный номер фразы сообщения (нумерация начинается с 000 номера служебной фразы)</a:t>
            </a:r>
          </a:p>
          <a:p>
            <a:r>
              <a:rPr lang="ru-RU" sz="3000" dirty="0" smtClean="0">
                <a:latin typeface="+mj-lt"/>
              </a:rPr>
              <a:t>20+9264749-идентификатор ошибочной фразы</a:t>
            </a:r>
          </a:p>
          <a:p>
            <a:r>
              <a:rPr lang="ru-RU" sz="3000" dirty="0" smtClean="0">
                <a:latin typeface="+mj-lt"/>
              </a:rPr>
              <a:t>точка отделяет ошибки разного типа</a:t>
            </a:r>
          </a:p>
          <a:p>
            <a:r>
              <a:rPr lang="ru-RU" sz="3000" dirty="0" smtClean="0">
                <a:latin typeface="+mj-lt"/>
              </a:rPr>
              <a:t>04-тип ошибки</a:t>
            </a:r>
          </a:p>
          <a:p>
            <a:r>
              <a:rPr lang="ru-RU" sz="3000" dirty="0" smtClean="0">
                <a:latin typeface="+mj-lt"/>
              </a:rPr>
              <a:t>022-машинный номер ошибочной фразы(только для ошибок 04,05,11)</a:t>
            </a:r>
          </a:p>
          <a:p>
            <a:r>
              <a:rPr lang="ru-RU" sz="3000" dirty="0" smtClean="0">
                <a:latin typeface="+mj-lt"/>
              </a:rPr>
              <a:t>20+92664749-идентификатор ошибочной фразы</a:t>
            </a:r>
          </a:p>
          <a:p>
            <a:r>
              <a:rPr lang="ru-RU" sz="3000" dirty="0" smtClean="0">
                <a:latin typeface="+mj-lt"/>
              </a:rPr>
              <a:t>05 21 -23.08 02-04 –номера показателей фразы, не соответствующие друг другу, или показатель с ошибками .</a:t>
            </a:r>
            <a:endParaRPr lang="ru-RU" sz="3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7989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04864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Показатели, не соответствующие друг другу(код ошибки 08),объединяются знаком «-». 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12988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000" dirty="0" smtClean="0">
              <a:latin typeface="+mj-lt"/>
            </a:endParaRPr>
          </a:p>
          <a:p>
            <a:r>
              <a:rPr lang="ru-RU" sz="3000" dirty="0" smtClean="0">
                <a:latin typeface="+mj-lt"/>
              </a:rPr>
              <a:t>Задачи АСОУП решаются на всех уровнях АСУЖТ – в Главном вычислительном центре (ГВЦ), информационно-вычислительных центрах дорог (ИВЦ), узловых вычислительных центрах (УВЦ) и вычислительных центрах крупных сортировочных станций.</a:t>
            </a:r>
          </a:p>
          <a:p>
            <a:endParaRPr lang="ru-RU" sz="3000" dirty="0" smtClean="0">
              <a:latin typeface="+mj-lt"/>
            </a:endParaRPr>
          </a:p>
          <a:p>
            <a:r>
              <a:rPr lang="ru-RU" sz="3000" dirty="0" smtClean="0">
                <a:latin typeface="+mj-lt"/>
              </a:rPr>
              <a:t> Внедрение АСОУП на сети железных дорог обеспечило построение надежного фундамента вычислительной сети на железных дорогах России</a:t>
            </a:r>
            <a:endParaRPr lang="ru-RU" sz="3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05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280920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 Black" pitchFamily="34" charset="0"/>
              </a:rPr>
              <a:t>Диспетчерское управление движением поездов предусматривает:</a:t>
            </a:r>
          </a:p>
          <a:p>
            <a:r>
              <a:rPr lang="ru-RU" sz="2000" b="1" dirty="0">
                <a:latin typeface="Arial Black" pitchFamily="34" charset="0"/>
              </a:rPr>
              <a:t>  </a:t>
            </a:r>
          </a:p>
          <a:p>
            <a:r>
              <a:rPr lang="ru-RU" sz="2000" b="1" dirty="0">
                <a:latin typeface="Arial Black" pitchFamily="34" charset="0"/>
              </a:rPr>
              <a:t>	концентрацию функций организации и управления перевозочным процессом по всей вертикали управления перевозками от ЦУЭД до станций;</a:t>
            </a:r>
          </a:p>
          <a:p>
            <a:r>
              <a:rPr lang="ru-RU" sz="2000" b="1" dirty="0">
                <a:latin typeface="Arial Black" pitchFamily="34" charset="0"/>
              </a:rPr>
              <a:t>	организацию поездной работы единым парком поездных локомотивов на удлиненных полигонах обращения;</a:t>
            </a:r>
          </a:p>
          <a:p>
            <a:r>
              <a:rPr lang="ru-RU" sz="2000" b="1" dirty="0">
                <a:latin typeface="Arial Black" pitchFamily="34" charset="0"/>
              </a:rPr>
              <a:t>	унификацию веса и длины грузовых поездов на основных направлениях;</a:t>
            </a:r>
          </a:p>
          <a:p>
            <a:r>
              <a:rPr lang="ru-RU" sz="2000" b="1" dirty="0">
                <a:latin typeface="Arial Black" pitchFamily="34" charset="0"/>
              </a:rPr>
              <a:t>	заблаговременное сменно-суточное и текущее планирование предстоящей местной и грузовой работы;</a:t>
            </a:r>
          </a:p>
          <a:p>
            <a:r>
              <a:rPr lang="ru-RU" sz="2000" b="1" dirty="0">
                <a:latin typeface="Arial Black" pitchFamily="34" charset="0"/>
              </a:rPr>
              <a:t>	создание оптимальных условий для эксплуатационной работы;</a:t>
            </a:r>
          </a:p>
          <a:p>
            <a:r>
              <a:rPr lang="ru-RU" sz="2000" b="1" dirty="0">
                <a:latin typeface="Arial Black" pitchFamily="34" charset="0"/>
              </a:rPr>
              <a:t>планирование, непрерывный  контроль  за выполнением графика движения и плана формирования поездов, плановых заданий по объемным и качественным показателям поездной, местной и грузовой работы.</a:t>
            </a:r>
          </a:p>
          <a:p>
            <a:endParaRPr lang="ru-RU" sz="20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7346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 Black" pitchFamily="34" charset="0"/>
              </a:rPr>
              <a:t>Структура диспетчерского управления движением </a:t>
            </a: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поездов</a:t>
            </a:r>
            <a:endParaRPr lang="en-US" sz="2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400" b="1" dirty="0">
              <a:latin typeface="Arial Black" pitchFamily="34" charset="0"/>
            </a:endParaRPr>
          </a:p>
          <a:p>
            <a:r>
              <a:rPr lang="ru-RU" sz="2400" b="1" dirty="0">
                <a:latin typeface="Arial Black" pitchFamily="34" charset="0"/>
              </a:rPr>
              <a:t>На сетевом уровне  ответственность за планирование и оперативную работу возложены на оперативно-распорядительный отдел Центральной дирекции управления движением  </a:t>
            </a:r>
            <a:endParaRPr lang="en-US" sz="2400" b="1" dirty="0" smtClean="0">
              <a:latin typeface="Arial Black" pitchFamily="34" charset="0"/>
            </a:endParaRPr>
          </a:p>
          <a:p>
            <a:endParaRPr lang="en-US" sz="2400" b="1" dirty="0">
              <a:latin typeface="Arial Black" pitchFamily="34" charset="0"/>
            </a:endParaRPr>
          </a:p>
          <a:p>
            <a:r>
              <a:rPr lang="ru-RU" sz="2400" b="1" dirty="0" smtClean="0">
                <a:latin typeface="Arial Black" pitchFamily="34" charset="0"/>
              </a:rPr>
              <a:t>Оперативное </a:t>
            </a:r>
            <a:r>
              <a:rPr lang="ru-RU" sz="2400" b="1" dirty="0">
                <a:latin typeface="Arial Black" pitchFamily="34" charset="0"/>
              </a:rPr>
              <a:t>руководство осуществляет единая диспетчерская смена Центра   управления эксплуатационной деятельностью (ЦУЭД) во главе с главным диспетчером</a:t>
            </a:r>
            <a:r>
              <a:rPr lang="ru-RU" sz="2400" b="1" dirty="0" smtClean="0">
                <a:latin typeface="Arial Black" pitchFamily="34" charset="0"/>
              </a:rPr>
              <a:t>.</a:t>
            </a:r>
            <a:endParaRPr lang="ru-RU" sz="24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67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 Black" pitchFamily="34" charset="0"/>
              </a:rPr>
              <a:t>На уровне региона сети (филиал ОАО РЖД)-диспетчерским аппаратом (ДЦУП) в смене во главе со старшим </a:t>
            </a:r>
            <a:r>
              <a:rPr lang="ru-RU" sz="2800" b="1" dirty="0" smtClean="0">
                <a:latin typeface="Arial Black" pitchFamily="34" charset="0"/>
              </a:rPr>
              <a:t>диспетчером</a:t>
            </a:r>
            <a:endParaRPr lang="en-US" sz="2800" b="1" dirty="0" smtClean="0">
              <a:latin typeface="Arial Black" pitchFamily="34" charset="0"/>
            </a:endParaRPr>
          </a:p>
          <a:p>
            <a:endParaRPr lang="ru-RU" sz="2800" b="1" dirty="0">
              <a:latin typeface="Arial Black" pitchFamily="34" charset="0"/>
            </a:endParaRPr>
          </a:p>
          <a:p>
            <a:r>
              <a:rPr lang="ru-RU" sz="2800" b="1" dirty="0">
                <a:latin typeface="Arial Black" pitchFamily="34" charset="0"/>
              </a:rPr>
              <a:t>В настоящее время на сети применяются сквозные технологии  оперативного планирования, которые охватывают четыре уровня  управления : ОАО РЖД-ДЦУП (филиал ОАО РЖД)-линейные подразделения(станции, локомотивные депо) при использовании единых  информационных баз (ЦД-Д-ДС)</a:t>
            </a:r>
          </a:p>
        </p:txBody>
      </p:sp>
    </p:spTree>
    <p:extLst>
      <p:ext uri="{BB962C8B-B14F-4D97-AF65-F5344CB8AC3E}">
        <p14:creationId xmlns:p14="http://schemas.microsoft.com/office/powerpoint/2010/main" val="66992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Диспетчерское управление на уровне региона</a:t>
            </a:r>
          </a:p>
          <a:p>
            <a:endParaRPr lang="ru-RU" sz="3600" b="1" dirty="0"/>
          </a:p>
          <a:p>
            <a:r>
              <a:rPr lang="ru-RU" sz="3600" b="1" dirty="0"/>
              <a:t>Оперативное управление перевозочным процессом в регионе управления осуществляет единая диспетчерская смена ДЦУП., дорожный диспетчерский  аппарат ( ДЦУП) руководит  перевозками в пределах дороги. Возглавляет работу смены старший дорожный диспетчер- ДГПС.</a:t>
            </a:r>
          </a:p>
        </p:txBody>
      </p:sp>
    </p:spTree>
    <p:extLst>
      <p:ext uri="{BB962C8B-B14F-4D97-AF65-F5344CB8AC3E}">
        <p14:creationId xmlns:p14="http://schemas.microsoft.com/office/powerpoint/2010/main" val="134679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89844"/>
            <a:ext cx="88204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 Black" pitchFamily="34" charset="0"/>
              </a:rPr>
              <a:t>В диспетчерскую смену ДЦУП входят: </a:t>
            </a:r>
          </a:p>
          <a:p>
            <a:endParaRPr lang="ru-RU" sz="2400" b="1" dirty="0">
              <a:latin typeface="Arial Black" pitchFamily="34" charset="0"/>
            </a:endParaRPr>
          </a:p>
          <a:p>
            <a:r>
              <a:rPr lang="ru-RU" sz="2400" b="1" dirty="0">
                <a:latin typeface="Arial Black" pitchFamily="34" charset="0"/>
              </a:rPr>
              <a:t>	старший дорожный диспетчер (руководитель смены), </a:t>
            </a:r>
          </a:p>
          <a:p>
            <a:r>
              <a:rPr lang="ru-RU" sz="2400" b="1" dirty="0">
                <a:latin typeface="Arial Black" pitchFamily="34" charset="0"/>
              </a:rPr>
              <a:t>	диспетчера дорожные (по направлениям);</a:t>
            </a:r>
          </a:p>
          <a:p>
            <a:r>
              <a:rPr lang="ru-RU" sz="2400" b="1" dirty="0">
                <a:latin typeface="Arial Black" pitchFamily="34" charset="0"/>
              </a:rPr>
              <a:t>	диспетчер дорожный локомотивный,</a:t>
            </a:r>
          </a:p>
          <a:p>
            <a:r>
              <a:rPr lang="ru-RU" sz="2400" b="1" dirty="0">
                <a:latin typeface="Arial Black" pitchFamily="34" charset="0"/>
              </a:rPr>
              <a:t>	 диспетчер дорожный (по организации местной работы),</a:t>
            </a:r>
          </a:p>
          <a:p>
            <a:r>
              <a:rPr lang="ru-RU" sz="2400" b="1" dirty="0">
                <a:latin typeface="Arial Black" pitchFamily="34" charset="0"/>
              </a:rPr>
              <a:t>	диспетчер дорожный по управлению пассажирскими перевозками,</a:t>
            </a:r>
          </a:p>
          <a:p>
            <a:r>
              <a:rPr lang="ru-RU" sz="2400" b="1" dirty="0">
                <a:latin typeface="Arial Black" pitchFamily="34" charset="0"/>
              </a:rPr>
              <a:t>	 инженеры (сменные по организации грузовой работы),</a:t>
            </a:r>
          </a:p>
          <a:p>
            <a:r>
              <a:rPr lang="ru-RU" sz="2400" b="1" dirty="0">
                <a:latin typeface="Arial Black" pitchFamily="34" charset="0"/>
              </a:rPr>
              <a:t>	 инженер сменный по организации "окон"</a:t>
            </a:r>
          </a:p>
          <a:p>
            <a:r>
              <a:rPr lang="ru-RU" sz="2400" b="1" dirty="0">
                <a:latin typeface="Arial Black" pitchFamily="34" charset="0"/>
              </a:rPr>
              <a:t>	диспетчерский аппарат районов управления.</a:t>
            </a:r>
          </a:p>
        </p:txBody>
      </p:sp>
    </p:spTree>
    <p:extLst>
      <p:ext uri="{BB962C8B-B14F-4D97-AF65-F5344CB8AC3E}">
        <p14:creationId xmlns:p14="http://schemas.microsoft.com/office/powerpoint/2010/main" val="168355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76328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 Функциональный состав АСОУП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Комплекс задач АСОУП подразделяется на: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	- базовые;</a:t>
            </a:r>
          </a:p>
          <a:p>
            <a:r>
              <a:rPr lang="ru-RU" sz="3200" dirty="0" smtClean="0">
                <a:latin typeface="+mj-lt"/>
              </a:rPr>
              <a:t>	- прикладные;</a:t>
            </a:r>
          </a:p>
          <a:p>
            <a:r>
              <a:rPr lang="ru-RU" sz="3200" dirty="0" smtClean="0">
                <a:latin typeface="+mj-lt"/>
              </a:rPr>
              <a:t>	- локальные.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47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9001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rgbClr val="FF0000"/>
                </a:solidFill>
                <a:latin typeface="Arial Black" pitchFamily="34" charset="0"/>
              </a:rPr>
              <a:t>В диспетчерский аппарат района управления ДЦУП, возглавляемый</a:t>
            </a:r>
          </a:p>
          <a:p>
            <a:r>
              <a:rPr lang="ru-RU" sz="2500" b="1" dirty="0">
                <a:solidFill>
                  <a:srgbClr val="FF0000"/>
                </a:solidFill>
                <a:latin typeface="Arial Black" pitchFamily="34" charset="0"/>
              </a:rPr>
              <a:t>диспетчером дорожным (по району управления), входят :</a:t>
            </a:r>
          </a:p>
          <a:p>
            <a:endParaRPr lang="ru-RU" sz="2500" b="1" dirty="0">
              <a:latin typeface="Arial Black" pitchFamily="34" charset="0"/>
            </a:endParaRPr>
          </a:p>
          <a:p>
            <a:r>
              <a:rPr lang="ru-RU" sz="2500" b="1" dirty="0">
                <a:latin typeface="Arial Black" pitchFamily="34" charset="0"/>
              </a:rPr>
              <a:t>	дорожный диспетчер по району управления</a:t>
            </a:r>
          </a:p>
          <a:p>
            <a:r>
              <a:rPr lang="ru-RU" sz="2500" b="1" dirty="0">
                <a:latin typeface="Arial Black" pitchFamily="34" charset="0"/>
              </a:rPr>
              <a:t>	диспетчеры поездные по участкам управления</a:t>
            </a:r>
          </a:p>
          <a:p>
            <a:r>
              <a:rPr lang="ru-RU" sz="2500" b="1" dirty="0">
                <a:latin typeface="Arial Black" pitchFamily="34" charset="0"/>
              </a:rPr>
              <a:t>	 диспетчеры локомотивные (района управления),</a:t>
            </a:r>
          </a:p>
          <a:p>
            <a:r>
              <a:rPr lang="ru-RU" sz="2500" b="1" dirty="0">
                <a:latin typeface="Arial Black" pitchFamily="34" charset="0"/>
              </a:rPr>
              <a:t>	 диспетчеры по регулированию вагонного парка (по организации местной работы) </a:t>
            </a:r>
          </a:p>
          <a:p>
            <a:r>
              <a:rPr lang="ru-RU" sz="2500" b="1" dirty="0">
                <a:latin typeface="Arial Black" pitchFamily="34" charset="0"/>
              </a:rPr>
              <a:t>	диспетчер по регулированию вагонного парка (по организации перевозок выделенных родов грузов).</a:t>
            </a:r>
          </a:p>
        </p:txBody>
      </p:sp>
    </p:spTree>
    <p:extLst>
      <p:ext uri="{BB962C8B-B14F-4D97-AF65-F5344CB8AC3E}">
        <p14:creationId xmlns:p14="http://schemas.microsoft.com/office/powerpoint/2010/main" val="31688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409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 Black" pitchFamily="34" charset="0"/>
              </a:rPr>
              <a:t>На </a:t>
            </a:r>
            <a:r>
              <a:rPr lang="ru-RU" sz="2400" b="1" dirty="0" err="1">
                <a:solidFill>
                  <a:srgbClr val="FF0000"/>
                </a:solidFill>
                <a:latin typeface="Arial Black" pitchFamily="34" charset="0"/>
              </a:rPr>
              <a:t>ДЦУПы</a:t>
            </a:r>
            <a:r>
              <a:rPr lang="ru-RU" sz="2400" b="1" dirty="0">
                <a:solidFill>
                  <a:srgbClr val="FF0000"/>
                </a:solidFill>
                <a:latin typeface="Arial Black" pitchFamily="34" charset="0"/>
              </a:rPr>
              <a:t> (диспетчерские центры управления) возложены следующие обязанности:</a:t>
            </a:r>
          </a:p>
          <a:p>
            <a:endParaRPr lang="ru-RU" sz="2400" b="1" dirty="0">
              <a:latin typeface="Arial Black" pitchFamily="34" charset="0"/>
            </a:endParaRPr>
          </a:p>
          <a:p>
            <a:r>
              <a:rPr lang="ru-RU" sz="2400" b="1" dirty="0">
                <a:latin typeface="Arial Black" pitchFamily="34" charset="0"/>
              </a:rPr>
              <a:t>•	- разработка и утверждение сменно-суточных и текущих планов местной работы</a:t>
            </a:r>
          </a:p>
          <a:p>
            <a:r>
              <a:rPr lang="ru-RU" sz="2400" b="1" dirty="0">
                <a:latin typeface="Arial Black" pitchFamily="34" charset="0"/>
              </a:rPr>
              <a:t>•	перераспределение парка порожних вагонов при недостаче собственных погрузочных ресурсов</a:t>
            </a:r>
          </a:p>
          <a:p>
            <a:r>
              <a:rPr lang="ru-RU" sz="2400" b="1" dirty="0">
                <a:latin typeface="Arial Black" pitchFamily="34" charset="0"/>
              </a:rPr>
              <a:t>•	планирование и управление выделенными объектами и транспортными потоками, своевременный подвод грузов к портам, пограничным переходам и крупным потребителям</a:t>
            </a:r>
          </a:p>
          <a:p>
            <a:r>
              <a:rPr lang="ru-RU" sz="2400" b="1" dirty="0">
                <a:latin typeface="Arial Black" pitchFamily="34" charset="0"/>
              </a:rPr>
              <a:t>•	организация кольцевых и технологических маршрутов</a:t>
            </a:r>
          </a:p>
          <a:p>
            <a:r>
              <a:rPr lang="ru-RU" sz="2400" b="1" dirty="0">
                <a:latin typeface="Arial Black" pitchFamily="34" charset="0"/>
              </a:rPr>
              <a:t>•	управление продвижением местных поездов по дороге</a:t>
            </a:r>
          </a:p>
        </p:txBody>
      </p:sp>
    </p:spTree>
    <p:extLst>
      <p:ext uri="{BB962C8B-B14F-4D97-AF65-F5344CB8AC3E}">
        <p14:creationId xmlns:p14="http://schemas.microsoft.com/office/powerpoint/2010/main" val="22328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809" y="260648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Диспетчерское управление на сетевом 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уровне</a:t>
            </a:r>
          </a:p>
          <a:p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400" dirty="0">
                <a:latin typeface="Arial Black" pitchFamily="34" charset="0"/>
              </a:rPr>
              <a:t>В диспетчерскую смену ЦУЭД входят:</a:t>
            </a:r>
          </a:p>
          <a:p>
            <a:endParaRPr lang="ru-RU" sz="2400" dirty="0">
              <a:latin typeface="Arial Black" pitchFamily="34" charset="0"/>
            </a:endParaRPr>
          </a:p>
          <a:p>
            <a:r>
              <a:rPr lang="ru-RU" sz="2400" dirty="0">
                <a:latin typeface="Arial Black" pitchFamily="34" charset="0"/>
              </a:rPr>
              <a:t>	главный диспетчер,</a:t>
            </a:r>
          </a:p>
          <a:p>
            <a:r>
              <a:rPr lang="ru-RU" sz="2400" dirty="0">
                <a:latin typeface="Arial Black" pitchFamily="34" charset="0"/>
              </a:rPr>
              <a:t>	диспетчеры по управлению перевозками, </a:t>
            </a:r>
          </a:p>
          <a:p>
            <a:r>
              <a:rPr lang="ru-RU" sz="2400" dirty="0">
                <a:latin typeface="Arial Black" pitchFamily="34" charset="0"/>
              </a:rPr>
              <a:t>	диспетчеры локомотивные,</a:t>
            </a:r>
          </a:p>
          <a:p>
            <a:r>
              <a:rPr lang="ru-RU" sz="2400" dirty="0">
                <a:latin typeface="Arial Black" pitchFamily="34" charset="0"/>
              </a:rPr>
              <a:t>	диспетчеры по регулированию вагонного парка,</a:t>
            </a:r>
          </a:p>
          <a:p>
            <a:r>
              <a:rPr lang="ru-RU" sz="2400" dirty="0">
                <a:latin typeface="Arial Black" pitchFamily="34" charset="0"/>
              </a:rPr>
              <a:t>	 диспетчеры по организации грузовой работы,</a:t>
            </a:r>
          </a:p>
          <a:p>
            <a:r>
              <a:rPr lang="ru-RU" sz="2400" dirty="0">
                <a:latin typeface="Arial Black" pitchFamily="34" charset="0"/>
              </a:rPr>
              <a:t>	 диспетчер по управлению специальными перевозками,</a:t>
            </a:r>
          </a:p>
          <a:p>
            <a:r>
              <a:rPr lang="ru-RU" sz="2400" dirty="0">
                <a:latin typeface="Arial Black" pitchFamily="34" charset="0"/>
              </a:rPr>
              <a:t>	 диспетчер по организации "окон"</a:t>
            </a:r>
          </a:p>
          <a:p>
            <a:r>
              <a:rPr lang="ru-RU" sz="2400" dirty="0">
                <a:latin typeface="Arial Black" pitchFamily="34" charset="0"/>
              </a:rPr>
              <a:t>	диспетчер по управлению пассажирскими перевозками.</a:t>
            </a:r>
          </a:p>
        </p:txBody>
      </p:sp>
    </p:spTree>
    <p:extLst>
      <p:ext uri="{BB962C8B-B14F-4D97-AF65-F5344CB8AC3E}">
        <p14:creationId xmlns:p14="http://schemas.microsoft.com/office/powerpoint/2010/main" val="381273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43592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 Black" pitchFamily="34" charset="0"/>
              </a:rPr>
              <a:t>Диспетчерская смена ЦУЭД взаимодействует с подразделениями Центральной дирекции и аппарата управления ОАО "РЖД", связанными с организацией перевозочного процесса, по следующим вопросам:</a:t>
            </a:r>
          </a:p>
          <a:p>
            <a:r>
              <a:rPr lang="ru-RU" b="1" dirty="0">
                <a:latin typeface="Arial Black" pitchFamily="34" charset="0"/>
              </a:rPr>
              <a:t>	обеспечение бесперебойного перевозочного процесса и безопасности движения поездов;</a:t>
            </a:r>
          </a:p>
          <a:p>
            <a:r>
              <a:rPr lang="ru-RU" b="1" dirty="0">
                <a:latin typeface="Arial Black" pitchFamily="34" charset="0"/>
              </a:rPr>
              <a:t>	эксплуатация технических средств и устройств, в том числе восстановление нормального режима их функционирования при сбоях и отказах;</a:t>
            </a:r>
          </a:p>
          <a:p>
            <a:r>
              <a:rPr lang="ru-RU" b="1" dirty="0">
                <a:latin typeface="Arial Black" pitchFamily="34" charset="0"/>
              </a:rPr>
              <a:t>	согласование предоставления "окон" для выполнения ремонтных и строительно-монтажных работ на пути, контактной сети и сооружениях, устройствах сигнализации, централизации и блокировки, электрификации и электроснабжения;</a:t>
            </a:r>
          </a:p>
          <a:p>
            <a:r>
              <a:rPr lang="ru-RU" b="1" dirty="0">
                <a:latin typeface="Arial Black" pitchFamily="34" charset="0"/>
              </a:rPr>
              <a:t>	 принятие оперативных мер по ликвидации затруднений в эксплуатационной работе, организации восстановления движения поездов в случае нарушения безопасности движения поездов и в других нестандартных ситуациях, обеспечение первоочередного пропуска пассажирских поездов или направление их  </a:t>
            </a:r>
            <a:r>
              <a:rPr lang="ru-RU" b="1" dirty="0" err="1">
                <a:latin typeface="Arial Black" pitchFamily="34" charset="0"/>
              </a:rPr>
              <a:t>кружностью</a:t>
            </a:r>
            <a:r>
              <a:rPr lang="ru-RU" b="1" dirty="0">
                <a:latin typeface="Arial Black" pitchFamily="34" charset="0"/>
              </a:rPr>
              <a:t> в соответствии с решением Департамента пассажирских сообщений;</a:t>
            </a:r>
          </a:p>
          <a:p>
            <a:r>
              <a:rPr lang="ru-RU" b="1" dirty="0">
                <a:latin typeface="Arial Black" pitchFamily="34" charset="0"/>
              </a:rPr>
              <a:t>	</a:t>
            </a:r>
          </a:p>
        </p:txBody>
      </p:sp>
    </p:spTree>
    <p:extLst>
      <p:ext uri="{BB962C8B-B14F-4D97-AF65-F5344CB8AC3E}">
        <p14:creationId xmlns:p14="http://schemas.microsoft.com/office/powerpoint/2010/main" val="325761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400" dirty="0">
                <a:latin typeface="Arial Black" pitchFamily="34" charset="0"/>
              </a:rPr>
              <a:t>информирование в режиме реального времени диспетчерского персонала причастных департаментов, управлений и филиалов ОАО "РЖД" о затруднениях в пропуске поездов из-за отказов в работе технических средств и нарушений безопасности движения поездов;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>
                <a:latin typeface="Arial Black" pitchFamily="34" charset="0"/>
              </a:rPr>
              <a:t>оповещение </a:t>
            </a:r>
            <a:r>
              <a:rPr lang="ru-RU" sz="2400" dirty="0">
                <a:latin typeface="Arial Black" pitchFamily="34" charset="0"/>
              </a:rPr>
              <a:t>специалистов соответствующего территориального управления МЧС России и других причастных служб о возникновении чрезвычайных ситуаций природного и техногенного характера.</a:t>
            </a:r>
          </a:p>
        </p:txBody>
      </p:sp>
    </p:spTree>
    <p:extLst>
      <p:ext uri="{BB962C8B-B14F-4D97-AF65-F5344CB8AC3E}">
        <p14:creationId xmlns:p14="http://schemas.microsoft.com/office/powerpoint/2010/main" val="22789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72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486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37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0896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В состав АСОУП входят технические средства и программное обеспечение с помощью которых обеспечивается :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•	связь и прием сообщений от абонементов ,  постановка сообщения в очередь и последующая их передача в ИВЦ</a:t>
            </a:r>
          </a:p>
          <a:p>
            <a:r>
              <a:rPr lang="ru-RU" sz="3200" dirty="0" smtClean="0">
                <a:latin typeface="+mj-lt"/>
              </a:rPr>
              <a:t>•	подтверждение абонентов ИВЦ о приеме сообщения концентратором или ИВЦ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881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4624"/>
            <a:ext cx="878497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Информационное обеспечение АСОУП (основные сообщения АСОУП)</a:t>
            </a:r>
          </a:p>
          <a:p>
            <a:r>
              <a:rPr lang="ru-RU" sz="3200" dirty="0" smtClean="0">
                <a:latin typeface="+mj-lt"/>
              </a:rPr>
              <a:t>Сообщения, посылаемые в АСОУП подразделяются  на:</a:t>
            </a:r>
          </a:p>
          <a:p>
            <a:r>
              <a:rPr lang="ru-RU" sz="3200" dirty="0" smtClean="0">
                <a:latin typeface="+mj-lt"/>
              </a:rPr>
              <a:t>•	- информационные сообщения, с помощью которых информация заканчивается в БД;</a:t>
            </a:r>
          </a:p>
          <a:p>
            <a:r>
              <a:rPr lang="ru-RU" sz="3200" dirty="0" smtClean="0">
                <a:latin typeface="+mj-lt"/>
              </a:rPr>
              <a:t>•	- корректирующие сообщения для внесения изменений в базе данных;</a:t>
            </a:r>
          </a:p>
          <a:p>
            <a:r>
              <a:rPr lang="ru-RU" sz="3200" dirty="0" smtClean="0">
                <a:latin typeface="+mj-lt"/>
              </a:rPr>
              <a:t>•	- сообщения запросы, которые посылают пользователи в АСОУП для получения какой-либо информации (справок, отчетов, результатов решения каких либо логических задач и т.д.).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3015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Каждое сообщение имеет свою структуру, которая называется макетом сообщения. Макет имеет номер, по которому ЭВМ распознает, с каким сообщением имеет дело. Сообщение состоит из служебного блока (одного) и информационных блоков (одного или нескольких). В служебном блоке содержится общая информация, относящаяся к группе объектов, а в информационном блоке - относящаяся к одному объекту. Сообщение начинается символом (: и заканчивается символом :).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5617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340768"/>
            <a:ext cx="88924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 Служебная информация - она необходима для обеспечения работоспособности АСОУП, например, содержит перечень абонентов АСОУП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759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8847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Информационные сообщения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Они являются источником информации для организации и пополнения БД АСОУП. Их посылают в систему работники, которые непосредственно связаны с технологическими операциями, выполняемыми с поездами, вагонами, грузами и т.п. (операторы </a:t>
            </a:r>
            <a:r>
              <a:rPr lang="ru-RU" sz="3200" dirty="0" err="1" smtClean="0">
                <a:latin typeface="+mj-lt"/>
              </a:rPr>
              <a:t>техконтор</a:t>
            </a:r>
            <a:r>
              <a:rPr lang="ru-RU" sz="3200" dirty="0" smtClean="0">
                <a:latin typeface="+mj-lt"/>
              </a:rPr>
              <a:t>, приемосдатчики, операторы при ДСП и </a:t>
            </a:r>
            <a:r>
              <a:rPr lang="ru-RU" sz="3200" dirty="0" err="1" smtClean="0">
                <a:latin typeface="+mj-lt"/>
              </a:rPr>
              <a:t>др</a:t>
            </a:r>
            <a:r>
              <a:rPr lang="ru-RU" sz="3200" dirty="0" smtClean="0">
                <a:latin typeface="+mj-lt"/>
              </a:rPr>
              <a:t>). 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2251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568952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 smtClean="0">
                <a:latin typeface="+mj-lt"/>
              </a:rPr>
              <a:t>В этих сообщениях работники фиксируют (учитывают) проведенные ими, или под их контролем операции, например, погрузка вагона или выгрузка. Информационные сообщения передаются с выделенных пунктов дороги, т.е. пунктов, имеющих связь с ДВЦ. Ими являются:</a:t>
            </a:r>
          </a:p>
          <a:p>
            <a:r>
              <a:rPr lang="ru-RU" sz="2900" dirty="0" smtClean="0">
                <a:latin typeface="+mj-lt"/>
              </a:rPr>
              <a:t>-все станции, где формируются поезда (сортировочные, участковые, грузовые, промежуточные);</a:t>
            </a:r>
          </a:p>
          <a:p>
            <a:r>
              <a:rPr lang="ru-RU" sz="2900" dirty="0" smtClean="0">
                <a:latin typeface="+mj-lt"/>
              </a:rPr>
              <a:t>-станции смены локомотивов и локомотивных бригад;</a:t>
            </a:r>
          </a:p>
          <a:p>
            <a:r>
              <a:rPr lang="ru-RU" sz="2900" dirty="0" smtClean="0">
                <a:latin typeface="+mj-lt"/>
              </a:rPr>
              <a:t>-границы диспетчерских участков, дорог;</a:t>
            </a:r>
          </a:p>
          <a:p>
            <a:r>
              <a:rPr lang="ru-RU" sz="2900" dirty="0" smtClean="0">
                <a:latin typeface="+mj-lt"/>
              </a:rPr>
              <a:t>-локомотивные и вагонные депо.</a:t>
            </a:r>
            <a:endParaRPr lang="ru-RU" sz="29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335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226</TotalTime>
  <Words>1300</Words>
  <Application>Microsoft Office PowerPoint</Application>
  <PresentationFormat>Экран (4:3)</PresentationFormat>
  <Paragraphs>179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Трек</vt:lpstr>
      <vt:lpstr>Функции АСОУП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Функции АСОУП</dc:title>
  <dc:creator>info-24</dc:creator>
  <cp:lastModifiedBy>info-24</cp:lastModifiedBy>
  <cp:revision>7</cp:revision>
  <dcterms:created xsi:type="dcterms:W3CDTF">2023-03-21T09:14:42Z</dcterms:created>
  <dcterms:modified xsi:type="dcterms:W3CDTF">2023-04-25T09:41:39Z</dcterms:modified>
</cp:coreProperties>
</file>