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65" r:id="rId3"/>
    <p:sldId id="267" r:id="rId4"/>
    <p:sldId id="256" r:id="rId5"/>
    <p:sldId id="257" r:id="rId6"/>
    <p:sldId id="258" r:id="rId7"/>
    <p:sldId id="26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-1.3888888888888947E-2"/>
                  <c:y val="0.31746031746031828"/>
                </c:manualLayout>
              </c:layout>
              <c:tx>
                <c:rich>
                  <a:bodyPr/>
                  <a:lstStyle/>
                  <a:p>
                    <a:r>
                      <a:rPr lang="ru-RU" sz="1600" baseline="0"/>
                      <a:t>2</a:t>
                    </a:r>
                    <a:r>
                      <a:rPr lang="ru-RU"/>
                      <a:t>8605</a:t>
                    </a:r>
                  </a:p>
                  <a:p>
                    <a:r>
                      <a:rPr lang="ru-RU"/>
                      <a:t>руб.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28605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2.3148148148148147E-3"/>
                  <c:y val="0.18650793650793746"/>
                </c:manualLayout>
              </c:layout>
              <c:tx>
                <c:rich>
                  <a:bodyPr/>
                  <a:lstStyle/>
                  <a:p>
                    <a:r>
                      <a:rPr lang="ru-RU" sz="1600" baseline="0"/>
                      <a:t>8</a:t>
                    </a:r>
                    <a:r>
                      <a:rPr lang="ru-RU"/>
                      <a:t>895 руб.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8895</c:v>
                </c:pt>
              </c:numCache>
            </c:numRef>
          </c:val>
        </c:ser>
        <c:axId val="142757248"/>
        <c:axId val="142767232"/>
      </c:barChart>
      <c:catAx>
        <c:axId val="142757248"/>
        <c:scaling>
          <c:orientation val="minMax"/>
        </c:scaling>
        <c:axPos val="b"/>
        <c:numFmt formatCode="General" sourceLinked="1"/>
        <c:tickLblPos val="nextTo"/>
        <c:crossAx val="142767232"/>
        <c:crosses val="autoZero"/>
        <c:auto val="1"/>
        <c:lblAlgn val="ctr"/>
        <c:lblOffset val="100"/>
      </c:catAx>
      <c:valAx>
        <c:axId val="142767232"/>
        <c:scaling>
          <c:orientation val="minMax"/>
        </c:scaling>
        <c:axPos val="l"/>
        <c:majorGridlines/>
        <c:numFmt formatCode="General" sourceLinked="1"/>
        <c:tickLblPos val="nextTo"/>
        <c:crossAx val="1427572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500" baseline="0"/>
                      <a:t>2</a:t>
                    </a:r>
                    <a:r>
                      <a:rPr lang="ru-RU"/>
                      <a:t>0160 руб.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20160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5.7870370370370371E-2"/>
                  <c:y val="-3.5714285714285712E-2"/>
                </c:manualLayout>
              </c:layout>
              <c:tx>
                <c:rich>
                  <a:bodyPr/>
                  <a:lstStyle/>
                  <a:p>
                    <a:r>
                      <a:rPr lang="ru-RU" sz="1500" baseline="0"/>
                      <a:t>1</a:t>
                    </a:r>
                    <a:r>
                      <a:rPr lang="ru-RU"/>
                      <a:t>2528 руб.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12528</c:v>
                </c:pt>
              </c:numCache>
            </c:numRef>
          </c:val>
        </c:ser>
        <c:shape val="cone"/>
        <c:axId val="146360192"/>
        <c:axId val="146361728"/>
        <c:axId val="0"/>
      </c:bar3DChart>
      <c:catAx>
        <c:axId val="146360192"/>
        <c:scaling>
          <c:orientation val="minMax"/>
        </c:scaling>
        <c:axPos val="b"/>
        <c:numFmt formatCode="General" sourceLinked="1"/>
        <c:tickLblPos val="nextTo"/>
        <c:crossAx val="146361728"/>
        <c:crosses val="autoZero"/>
        <c:auto val="1"/>
        <c:lblAlgn val="ctr"/>
        <c:lblOffset val="100"/>
      </c:catAx>
      <c:valAx>
        <c:axId val="146361728"/>
        <c:scaling>
          <c:orientation val="minMax"/>
        </c:scaling>
        <c:axPos val="l"/>
        <c:majorGridlines/>
        <c:numFmt formatCode="General" sourceLinked="1"/>
        <c:tickLblPos val="nextTo"/>
        <c:crossAx val="1463601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7</a:t>
                    </a:r>
                    <a:r>
                      <a:rPr lang="en-US"/>
                      <a:t>1%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2</a:t>
                    </a:r>
                    <a:r>
                      <a:rPr lang="en-US"/>
                      <a:t>9%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принимают участие</c:v>
                </c:pt>
                <c:pt idx="2">
                  <c:v>не принимают участие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71</c:v>
                </c:pt>
                <c:pt idx="2">
                  <c:v>29</c:v>
                </c:pt>
              </c:numCache>
            </c:numRef>
          </c:val>
        </c:ser>
        <c:axId val="156106112"/>
        <c:axId val="156247168"/>
      </c:barChart>
      <c:catAx>
        <c:axId val="1561061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latin typeface="Times New Roman" pitchFamily="18" charset="0"/>
              </a:defRPr>
            </a:pPr>
            <a:endParaRPr lang="ru-RU"/>
          </a:p>
        </c:txPr>
        <c:crossAx val="156247168"/>
        <c:crosses val="autoZero"/>
        <c:auto val="1"/>
        <c:lblAlgn val="ctr"/>
        <c:lblOffset val="100"/>
      </c:catAx>
      <c:valAx>
        <c:axId val="156247168"/>
        <c:scaling>
          <c:orientation val="minMax"/>
        </c:scaling>
        <c:axPos val="l"/>
        <c:majorGridlines/>
        <c:numFmt formatCode="General" sourceLinked="1"/>
        <c:tickLblPos val="nextTo"/>
        <c:crossAx val="156106112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="1" i="0" baseline="0" smtClean="0"/>
                      <a:t>1</a:t>
                    </a:r>
                    <a:r>
                      <a:rPr lang="en-US" sz="1200" b="1" i="0" baseline="0" smtClean="0"/>
                      <a:t>00%</a:t>
                    </a:r>
                    <a:endParaRPr lang="en-US" sz="1200" b="1" i="0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i="0" baseline="0" smtClean="0"/>
                      <a:t>7</a:t>
                    </a:r>
                    <a:r>
                      <a:rPr lang="en-US" sz="1200" b="1" i="0" baseline="0" smtClean="0"/>
                      <a:t>5%</a:t>
                    </a:r>
                    <a:endParaRPr lang="en-US" sz="1200" b="1" i="0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i="0" baseline="0" smtClean="0"/>
                      <a:t>5</a:t>
                    </a:r>
                    <a:r>
                      <a:rPr lang="en-US" sz="1200" b="1" i="0" baseline="0" smtClean="0"/>
                      <a:t>5%</a:t>
                    </a:r>
                    <a:endParaRPr lang="en-US" sz="1200" b="1" i="0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сотовый телефон</c:v>
                </c:pt>
                <c:pt idx="1">
                  <c:v>сладости</c:v>
                </c:pt>
                <c:pt idx="2">
                  <c:v>копилка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75</c:v>
                </c:pt>
                <c:pt idx="2">
                  <c:v>55</c:v>
                </c:pt>
              </c:numCache>
            </c:numRef>
          </c:val>
        </c:ser>
        <c:gapWidth val="100"/>
        <c:axId val="156272896"/>
        <c:axId val="156271360"/>
      </c:barChart>
      <c:valAx>
        <c:axId val="1562713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56272896"/>
        <c:crosses val="autoZero"/>
        <c:crossBetween val="between"/>
      </c:valAx>
      <c:catAx>
        <c:axId val="15627289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 b="1" i="0" baseline="0">
                <a:latin typeface="Times New Roman" pitchFamily="18" charset="0"/>
              </a:defRPr>
            </a:pPr>
            <a:endParaRPr lang="ru-RU"/>
          </a:p>
        </c:txPr>
        <c:crossAx val="156271360"/>
        <c:crosses val="autoZero"/>
        <c:auto val="1"/>
        <c:lblAlgn val="ctr"/>
        <c:lblOffset val="100"/>
      </c:catAx>
    </c:plotArea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59CC7-B777-446B-AAEC-FEA6161B5EAF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2CDC9-DC55-4926-AD6D-B6EB5CE79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2CDC9-DC55-4926-AD6D-B6EB5CE793B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15E8A-8907-4930-A557-8B43AF0DA87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19E2A-42D5-4D28-BDD5-4976A5135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littleone.com/uploads/publication/1481/_1200/article_1481_1452598398551_depositphotos_25290639_m-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3672408" cy="2754306"/>
          </a:xfrm>
          <a:prstGeom prst="rect">
            <a:avLst/>
          </a:prstGeom>
          <a:noFill/>
        </p:spPr>
      </p:pic>
      <p:pic>
        <p:nvPicPr>
          <p:cNvPr id="11276" name="Picture 12" descr="https://catherineasquithgallery.com/uploads/posts/2021-03/1614575645_50-p-kuritsa-na-belom-fone-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29200"/>
            <a:ext cx="2699792" cy="14623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3"/>
            <a:ext cx="74866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Положительное влияние ведения подсобного хозяйства на бюджет семьи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4437113"/>
            <a:ext cx="3707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Масличенко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Наталья Сергеевна,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«Лицей №17» , 8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«А»класс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Научный руководитель: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Евграшина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Наталья Васильевна,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математики МБОУ «Лицей №17»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AutoShape 4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catherineasquithgallery.com/uploads/posts/2021-03/1614575645_50-p-kuritsa-na-belom-fone-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0" name="Picture 16" descr="https://www.coloringcity.net/wp-content/uploads/2016/10/ilustra%C3%83%C2%A7%C3%83%C2%A3o_dos_desenhos_animados_de_legumes_alimentos_objeto_grupo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66082" y="4869160"/>
            <a:ext cx="3111703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630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43204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Выращивание свёклы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620688"/>
          <a:ext cx="8640961" cy="1016000"/>
        </p:xfrm>
        <a:graphic>
          <a:graphicData uri="http://schemas.openxmlformats.org/drawingml/2006/table">
            <a:tbl>
              <a:tblPr/>
              <a:tblGrid>
                <a:gridCol w="2393285"/>
                <a:gridCol w="1728380"/>
                <a:gridCol w="1860611"/>
                <a:gridCol w="2658685"/>
              </a:tblGrid>
              <a:tr h="497205">
                <a:tc>
                  <a:txBody>
                    <a:bodyPr/>
                    <a:lstStyle/>
                    <a:p>
                      <a:pPr marL="69850" marR="65405" indent="12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9850" marR="65405" indent="12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Кол-во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материала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/стоимость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83820" marR="79375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 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Урожайность</a:t>
                      </a:r>
                      <a:r>
                        <a:rPr lang="en-US" sz="1800" spc="10" dirty="0" smtClean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кг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Цена</a:t>
                      </a:r>
                      <a:r>
                        <a:rPr lang="ru-RU" sz="1800" spc="-1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кг</a:t>
                      </a:r>
                    </a:p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 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1195" marR="113665" indent="-54165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1195" marR="113665" indent="-54165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Прибыль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экономия</a:t>
                      </a:r>
                      <a:r>
                        <a:rPr lang="en-US" sz="1800" spc="-285" dirty="0" smtClean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71195" marR="113665" indent="-54165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(р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уб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28511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28511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116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0" marR="2165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222250" marR="2165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38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955" marR="1416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147955" marR="1416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1024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735123"/>
            <a:ext cx="914400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свеклу не реализуем, всю закладываем на хранение. Прибыль составила 1258 рублей.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276872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Выращивание томатов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2996952"/>
          <a:ext cx="8496943" cy="1155700"/>
        </p:xfrm>
        <a:graphic>
          <a:graphicData uri="http://schemas.openxmlformats.org/drawingml/2006/table">
            <a:tbl>
              <a:tblPr/>
              <a:tblGrid>
                <a:gridCol w="1566950"/>
                <a:gridCol w="1354342"/>
                <a:gridCol w="1991237"/>
                <a:gridCol w="1351530"/>
                <a:gridCol w="2232884"/>
              </a:tblGrid>
              <a:tr h="710714">
                <a:tc>
                  <a:txBody>
                    <a:bodyPr/>
                    <a:lstStyle/>
                    <a:p>
                      <a:pPr marL="179705" marR="175895" indent="6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79705" marR="175895" indent="6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Затраты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</a:t>
                      </a:r>
                      <a:r>
                        <a:rPr lang="ru-RU" sz="1800" spc="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посевной</a:t>
                      </a:r>
                      <a:r>
                        <a:rPr lang="ru-RU" sz="1800" spc="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</a:t>
                      </a:r>
                    </a:p>
                    <a:p>
                      <a:pPr marL="179705" marR="175895" indent="6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spc="-4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310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Затраты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</a:t>
                      </a:r>
                      <a:r>
                        <a:rPr lang="ru-RU" sz="1800" spc="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покупку</a:t>
                      </a:r>
                      <a:r>
                        <a:rPr lang="ru-RU" sz="1800" spc="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удобрений</a:t>
                      </a:r>
                      <a:r>
                        <a:rPr lang="ru-RU" sz="1800" spc="-4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7995" marR="153670" indent="-30035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67995" marR="153670" indent="-30035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Урожайность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67995" marR="153670" indent="-30035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кг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040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Цена</a:t>
                      </a:r>
                      <a:r>
                        <a:rPr lang="en-US" sz="1800" spc="-15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</a:t>
                      </a:r>
                      <a:r>
                        <a:rPr lang="en-US" sz="1800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кг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040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6740" marR="52070" indent="-52006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586740" marR="52070" indent="-52006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Прибыль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586740" marR="52070" indent="-52006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821">
                <a:tc>
                  <a:txBody>
                    <a:bodyPr/>
                    <a:lstStyle/>
                    <a:p>
                      <a:pPr marL="29718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9718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3*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636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6995" marR="8636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5405" marR="660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1490" marR="49022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91490" marR="49022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9784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4191103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Расчёт выращивания огурцов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9" y="4869160"/>
          <a:ext cx="8496942" cy="1334135"/>
        </p:xfrm>
        <a:graphic>
          <a:graphicData uri="http://schemas.openxmlformats.org/drawingml/2006/table">
            <a:tbl>
              <a:tblPr/>
              <a:tblGrid>
                <a:gridCol w="1520996"/>
                <a:gridCol w="1707645"/>
                <a:gridCol w="1849424"/>
                <a:gridCol w="1276021"/>
                <a:gridCol w="2142856"/>
              </a:tblGrid>
              <a:tr h="678815">
                <a:tc>
                  <a:txBody>
                    <a:bodyPr/>
                    <a:lstStyle/>
                    <a:p>
                      <a:pPr marL="67945" marR="2851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marR="2851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Затраты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посевной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материал</a:t>
                      </a:r>
                    </a:p>
                    <a:p>
                      <a:pPr marL="67945" marR="2851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800" spc="-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marR="6032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 marR="6032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Затраты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покупку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удобрений</a:t>
                      </a:r>
                      <a:r>
                        <a:rPr lang="ru-RU" sz="1800" spc="-35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6675" marR="6032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 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2540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310" marR="2540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Урожайность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7310" marR="2540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кг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540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Цена</a:t>
                      </a:r>
                      <a:r>
                        <a:rPr lang="en-US" sz="1800" spc="-1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en-US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кг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540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800" spc="-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marR="520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 marR="520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Прибыль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экономия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6675" marR="520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руб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35">
                <a:tc>
                  <a:txBody>
                    <a:bodyPr/>
                    <a:lstStyle/>
                    <a:p>
                      <a:pPr marL="6794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3*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48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=1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150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23368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spc="-5" dirty="0" smtClean="0">
                        <a:latin typeface="Times New Roman"/>
                        <a:ea typeface="Times New Roman"/>
                      </a:endParaRPr>
                    </a:p>
                    <a:p>
                      <a:pPr marL="67310" marR="23368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spc="-5" dirty="0" smtClean="0"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540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2586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Прибыль от урожая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424937" cy="2476500"/>
        </p:xfrm>
        <a:graphic>
          <a:graphicData uri="http://schemas.openxmlformats.org/drawingml/2006/table">
            <a:tbl>
              <a:tblPr/>
              <a:tblGrid>
                <a:gridCol w="1787408"/>
                <a:gridCol w="1787408"/>
                <a:gridCol w="1787408"/>
                <a:gridCol w="1787408"/>
                <a:gridCol w="1275305"/>
              </a:tblGrid>
              <a:tr h="319769">
                <a:tc>
                  <a:txBody>
                    <a:bodyPr/>
                    <a:lstStyle/>
                    <a:p>
                      <a:pPr marL="6794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Прибыль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spc="-3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spc="-3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Доход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spc="-3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spc="-3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39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Картофель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39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Морковь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568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Томаты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9784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9784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339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Свекла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339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Огурцы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2586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2586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568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23634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66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23634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4200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97039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 прибыль от ведения ЛПХ за год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3429000"/>
          <a:ext cx="8568953" cy="1934210"/>
        </p:xfrm>
        <a:graphic>
          <a:graphicData uri="http://schemas.openxmlformats.org/drawingml/2006/table">
            <a:tbl>
              <a:tblPr/>
              <a:tblGrid>
                <a:gridCol w="1881103"/>
                <a:gridCol w="1389035"/>
                <a:gridCol w="1641021"/>
                <a:gridCol w="1641021"/>
                <a:gridCol w="2016773"/>
              </a:tblGrid>
              <a:tr h="1009015">
                <a:tc>
                  <a:txBody>
                    <a:bodyPr/>
                    <a:lstStyle/>
                    <a:p>
                      <a:pPr marL="66675" marR="6032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 marR="6032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Экономия</a:t>
                      </a:r>
                      <a:r>
                        <a:rPr lang="ru-RU" sz="18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бюджета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при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выращиван</a:t>
                      </a:r>
                      <a:r>
                        <a:rPr lang="ru-RU" sz="1800" spc="-2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ии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овощных</a:t>
                      </a:r>
                    </a:p>
                    <a:p>
                      <a:pPr marL="66675" marR="10604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en-US" sz="1800" spc="-5" dirty="0" err="1">
                          <a:latin typeface="Times New Roman"/>
                          <a:ea typeface="Times New Roman"/>
                        </a:rPr>
                        <a:t>ультур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6675" marR="10604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spc="-5" dirty="0">
                          <a:latin typeface="Times New Roman"/>
                          <a:ea typeface="Times New Roman"/>
                        </a:rPr>
                        <a:t>(р</a:t>
                      </a:r>
                      <a:r>
                        <a:rPr lang="ru-RU" sz="1800" spc="-5" dirty="0" err="1">
                          <a:latin typeface="Times New Roman"/>
                          <a:ea typeface="Times New Roman"/>
                        </a:rPr>
                        <a:t>уб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800" spc="-5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1327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marR="1327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Прибыль</a:t>
                      </a:r>
                      <a:r>
                        <a:rPr lang="ru-RU" sz="1800" spc="-285" dirty="0" smtClean="0">
                          <a:latin typeface="Times New Roman"/>
                          <a:ea typeface="Times New Roman"/>
                        </a:rPr>
                        <a:t>         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от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продажи</a:t>
                      </a:r>
                      <a:r>
                        <a:rPr lang="ru-RU" sz="1800" spc="-2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овощных</a:t>
                      </a:r>
                    </a:p>
                    <a:p>
                      <a:pPr marL="67945" marR="21336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культур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67945" marR="21336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 marR="62865" algn="ctr">
                        <a:lnSpc>
                          <a:spcPts val="1340"/>
                        </a:lnSpc>
                        <a:spcAft>
                          <a:spcPts val="0"/>
                        </a:spcAft>
                        <a:tabLst>
                          <a:tab pos="513715" algn="l"/>
                        </a:tabLs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040" marR="62865" algn="ctr">
                        <a:lnSpc>
                          <a:spcPts val="1340"/>
                        </a:lnSpc>
                        <a:spcAft>
                          <a:spcPts val="0"/>
                        </a:spcAft>
                        <a:tabLst>
                          <a:tab pos="513715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Экономия</a:t>
                      </a:r>
                      <a:r>
                        <a:rPr lang="ru-RU" sz="1800" spc="-28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бюджета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при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выращива</a:t>
                      </a:r>
                      <a:r>
                        <a:rPr lang="ru-RU" sz="1800" spc="-2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нии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кур -</a:t>
                      </a:r>
                      <a:r>
                        <a:rPr lang="ru-RU" sz="1800" spc="-2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несушек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Прибыль</a:t>
                      </a:r>
                      <a:r>
                        <a:rPr lang="ru-RU" sz="18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от</a:t>
                      </a:r>
                      <a:r>
                        <a:rPr lang="ru-RU" sz="1800" spc="6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продажи </a:t>
                      </a:r>
                      <a:r>
                        <a:rPr lang="ru-RU" sz="1800" spc="-285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яиц</a:t>
                      </a:r>
                    </a:p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Прибыль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от продажи цыплят</a:t>
                      </a:r>
                    </a:p>
                    <a:p>
                      <a:pPr marL="67945" marR="5969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23634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2700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212529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6604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212529"/>
                          </a:solidFill>
                          <a:latin typeface="Times New Roman"/>
                          <a:ea typeface="Times New Roman"/>
                        </a:rPr>
                        <a:t>7632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10000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28605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Итого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: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72571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5536" y="5445224"/>
            <a:ext cx="842493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проведя данное исследование можно сказать, что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 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нашего личного подсобного хозяйства составил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72571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рубль.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того, на приусадебном участке мы выращиваем овощи, которые экономят наш бюджет и являются экологически чистым продуктом.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одноклассников в планировании семейного бюджета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1124744"/>
          <a:ext cx="3848100" cy="2259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7" y="3244334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Карманные расходы одноклассников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67544" y="4437112"/>
          <a:ext cx="3724275" cy="187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7117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провести анализ ведения подсобного хозяйства можно убедиться, что бюджет семьи будет увеличен.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используя математические расчёты показать выгоду ведения подсобного хозяйства для семейного бюджета.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литературы о ведении подсобного хозяйства, семейного бюджета;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расчёт доходов и затрат;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расчёт рентабельности ведения личного подсобного хозяйства.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97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5722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личное подсобное хозяйство.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рентабельность содержания личного подсобного хозяйства.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Новизна: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такой анализ не проводился, создание буклета по ведению ЛПХ.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и обработка данных, систематизация, анализ и синтез собранного материала.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данные расчеты помогут в работе для планирования дальнейшей деятельности по ведению личного подсобного хозяйства.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содержащиеся выводы и рекомендации представляют практический интерес для других жителей, заинтересованных в улучшении бюджета семьи, а математические и экономические расчеты помогут в отработке вычислительных навыков.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15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1"/>
            <a:ext cx="7342584" cy="648071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семьи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908720"/>
          <a:ext cx="7200800" cy="2702560"/>
        </p:xfrm>
        <a:graphic>
          <a:graphicData uri="http://schemas.openxmlformats.org/drawingml/2006/table">
            <a:tbl>
              <a:tblPr/>
              <a:tblGrid>
                <a:gridCol w="3104313"/>
                <a:gridCol w="865937"/>
                <a:gridCol w="2476274"/>
                <a:gridCol w="754276"/>
              </a:tblGrid>
              <a:tr h="410845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Доходная часть </a:t>
                      </a:r>
                      <a:r>
                        <a:rPr lang="en-US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800" b="1" kern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руб.)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Расходная часть </a:t>
                      </a:r>
                      <a:r>
                        <a:rPr lang="en-US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800" b="1" kern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руб.)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220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Пенсии</a:t>
                      </a: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38000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Обязательные расходы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9000</a:t>
                      </a: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15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15000</a:t>
                      </a: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Предметы гардероба,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отдых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5000</a:t>
                      </a: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20"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 доходов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38000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 расходов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29000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130" marR="241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3933055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исследуя расход и доход пенсионеров, я пришла к выводу, что доходная часть преобладает над расходами, что говорит о правильном распределении семейных средств. Еще остается резерв 9000 рублей (24%).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Выдержка куриного яйца в инкубаторе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1196752"/>
          <a:ext cx="7776865" cy="2734310"/>
        </p:xfrm>
        <a:graphic>
          <a:graphicData uri="http://schemas.openxmlformats.org/drawingml/2006/table">
            <a:tbl>
              <a:tblPr/>
              <a:tblGrid>
                <a:gridCol w="2491795"/>
                <a:gridCol w="2106351"/>
                <a:gridCol w="3178719"/>
              </a:tblGrid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До выведения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Вылупление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Продолжительность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1-17 дней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18-21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Температура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37,8°C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37,0 °C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Относительная влажность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80%(20-21 день)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Поворот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 раза в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Яйцо на решётках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горизонтально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рядом друг с другом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Просвечивание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 и 17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при перекладывании на 17 или 18 день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850" marR="7112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https://inkubator-nest.ru/wp-content/uploads/2019/08/inkubator-nest-5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AutoShape 2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static.vecteezy.com/system/resources/previews/000/299/838/original/vector-chicken-and-eggs-in-bas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Затраты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содержание цыплят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348880"/>
          <a:ext cx="8389442" cy="1283090"/>
        </p:xfrm>
        <a:graphic>
          <a:graphicData uri="http://schemas.openxmlformats.org/drawingml/2006/table">
            <a:tbl>
              <a:tblPr/>
              <a:tblGrid>
                <a:gridCol w="1269612"/>
                <a:gridCol w="1575303"/>
                <a:gridCol w="1191005"/>
                <a:gridCol w="1475258"/>
                <a:gridCol w="1440323"/>
                <a:gridCol w="143794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Цена на корм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Цена за витамины </a:t>
                      </a: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бензин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Электроэнергия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от продажи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8*100=800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8895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476672"/>
          <a:ext cx="8064896" cy="1261872"/>
        </p:xfrm>
        <a:graphic>
          <a:graphicData uri="http://schemas.openxmlformats.org/drawingml/2006/table">
            <a:tbl>
              <a:tblPr/>
              <a:tblGrid>
                <a:gridCol w="2015961"/>
                <a:gridCol w="2015961"/>
                <a:gridCol w="2015961"/>
                <a:gridCol w="2017013"/>
              </a:tblGrid>
              <a:tr h="541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электроэнергию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(кВтч)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Цена за 1 кВтч (руб.)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63688" y="0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Затраты на электроэнергию за 21 день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/>
        </p:nvGraphicFramePr>
        <p:xfrm>
          <a:off x="395536" y="4365104"/>
          <a:ext cx="8064896" cy="1065147"/>
        </p:xfrm>
        <a:graphic>
          <a:graphicData uri="http://schemas.openxmlformats.org/drawingml/2006/table">
            <a:tbl>
              <a:tblPr/>
              <a:tblGrid>
                <a:gridCol w="4376451"/>
                <a:gridCol w="3688445"/>
              </a:tblGrid>
              <a:tr h="700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цыплят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(штук)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 от продажи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(руб.)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37500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195736" y="3645024"/>
            <a:ext cx="5012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Прибыль от продажи цыплят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544522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разница между суммой, полученной от продажи, и расходами на содержание цыплят составила 28605 рублей, что значительно повысило бюджет семьи. Это и есть рентабельность.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Соотношение доходов   и расходов</a:t>
            </a:r>
            <a:r>
              <a:rPr lang="ru-RU" sz="2800" dirty="0" smtClean="0"/>
              <a:t> 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71600" y="1700808"/>
          <a:ext cx="5510014" cy="3357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544522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разница между суммой, полученной от продажи, и расходами на содержание цыплят составила 28605 рублей, что значительно повысило бюджет семьи. Это и есть рентабельность.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l"/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курицы несушки в месяц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6805264" cy="1311275"/>
        </p:xfrm>
        <a:graphic>
          <a:graphicData uri="http://schemas.openxmlformats.org/drawingml/2006/table">
            <a:tbl>
              <a:tblPr/>
              <a:tblGrid>
                <a:gridCol w="1656467"/>
                <a:gridCol w="1656467"/>
                <a:gridCol w="1933411"/>
                <a:gridCol w="1558919"/>
              </a:tblGrid>
              <a:tr h="0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кур-несушек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(штук)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корма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(кг)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Цена за 1 мешок 50 кг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Затраты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1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3,72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74,4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37,2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2204864"/>
            <a:ext cx="78488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куриц - несушек в 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2708920"/>
          <a:ext cx="6912770" cy="1338580"/>
        </p:xfrm>
        <a:graphic>
          <a:graphicData uri="http://schemas.openxmlformats.org/drawingml/2006/table">
            <a:tbl>
              <a:tblPr/>
              <a:tblGrid>
                <a:gridCol w="1382554"/>
                <a:gridCol w="1382554"/>
                <a:gridCol w="1382554"/>
                <a:gridCol w="989352"/>
                <a:gridCol w="1775756"/>
              </a:tblGrid>
              <a:tr h="0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кур-несушек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(штук)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корма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(кг)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Затраты на электроэнергию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Затраты на корм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Общие затраты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446,4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3600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8928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12528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1" y="4581128"/>
          <a:ext cx="4968553" cy="1385275"/>
        </p:xfrm>
        <a:graphic>
          <a:graphicData uri="http://schemas.openxmlformats.org/drawingml/2006/table">
            <a:tbl>
              <a:tblPr/>
              <a:tblGrid>
                <a:gridCol w="1118583"/>
                <a:gridCol w="1545714"/>
                <a:gridCol w="1152128"/>
                <a:gridCol w="1152128"/>
              </a:tblGrid>
              <a:tr h="600241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кур-несушек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(штук)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Яйценоскость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(штук)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Цена за 10 яиц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Доход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99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2880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20160</a:t>
                      </a: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7" y="4131459"/>
            <a:ext cx="460851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Яйценоскость за год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148064" y="4797152"/>
          <a:ext cx="3816424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436096" y="4077072"/>
            <a:ext cx="3707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и расходы на содержание кур-несушек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2474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Экономические расчёты выращивания картофеля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124744"/>
          <a:ext cx="8064895" cy="1270000"/>
        </p:xfrm>
        <a:graphic>
          <a:graphicData uri="http://schemas.openxmlformats.org/drawingml/2006/table">
            <a:tbl>
              <a:tblPr/>
              <a:tblGrid>
                <a:gridCol w="1391894"/>
                <a:gridCol w="2640553"/>
                <a:gridCol w="2016224"/>
                <a:gridCol w="2016224"/>
              </a:tblGrid>
              <a:tr h="349885">
                <a:tc>
                  <a:txBody>
                    <a:bodyPr/>
                    <a:lstStyle/>
                    <a:p>
                      <a:pPr marL="83820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83820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(ведра)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645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0645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Кол-во</a:t>
                      </a:r>
                      <a:r>
                        <a:rPr lang="ru-RU" sz="1800" spc="25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картофеля</a:t>
                      </a:r>
                    </a:p>
                    <a:p>
                      <a:pPr marL="80645" marR="793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(ведра)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87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87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</a:rPr>
                        <a:t>Урожайность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83820" marR="787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(ведра)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68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68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Цена</a:t>
                      </a:r>
                      <a:r>
                        <a:rPr lang="ru-RU" sz="1800" spc="-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ведро картофеля</a:t>
                      </a:r>
                    </a:p>
                    <a:p>
                      <a:pPr marL="83820" marR="7683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(руб.)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83820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280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1280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915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1915" marR="7937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810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810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300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marL="83820" marR="7683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83820" marR="7683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Times New Roman"/>
                          <a:ea typeface="Times New Roman"/>
                        </a:rPr>
                        <a:t>Прибыль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67945" marR="60960" algn="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67945" marR="60960" algn="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9000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3274531"/>
            <a:ext cx="914400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Экономические расчёты выращивания моркови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4365104"/>
          <a:ext cx="8496943" cy="1074927"/>
        </p:xfrm>
        <a:graphic>
          <a:graphicData uri="http://schemas.openxmlformats.org/drawingml/2006/table">
            <a:tbl>
              <a:tblPr/>
              <a:tblGrid>
                <a:gridCol w="2216971"/>
                <a:gridCol w="1940719"/>
                <a:gridCol w="2078846"/>
                <a:gridCol w="2260407"/>
              </a:tblGrid>
              <a:tr h="707816">
                <a:tc>
                  <a:txBody>
                    <a:bodyPr/>
                    <a:lstStyle/>
                    <a:p>
                      <a:pPr marL="69850" marR="65405" indent="12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9850" marR="65405" indent="127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материала</a:t>
                      </a:r>
                      <a:r>
                        <a:rPr lang="ru-RU" sz="18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/стоимость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820" marR="79375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Урожайность</a:t>
                      </a:r>
                      <a:r>
                        <a:rPr lang="en-US" sz="1800" spc="1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820" marR="7874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кг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820" marR="793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руб.)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1195" marR="113665" indent="-54165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71195" marR="113665" indent="-54165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Прибыль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18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экономия</a:t>
                      </a:r>
                      <a:r>
                        <a:rPr lang="en-US" sz="1800" spc="-285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уб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111">
                <a:tc>
                  <a:txBody>
                    <a:bodyPr/>
                    <a:lstStyle/>
                    <a:p>
                      <a:pPr marL="31813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1813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280" marR="793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1280" marR="793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marR="793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3185" marR="793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7305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67544" y="5519171"/>
            <a:ext cx="8208912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прибыль, полученная от урожая моркови, составила 1258 рублей. Продукции хватает до следующего года. И что очень важно, получен экологически чистый продукт, который хорошо хранится в погребе, так как не применяются химические добавки и удобрения.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11560" y="2475856"/>
            <a:ext cx="7920880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весь урожай картофеля остается в семье, его не реализуют для продажи. Выращенной продукции хватает до следующего года и остается на посадку.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974</Words>
  <Application>Microsoft Office PowerPoint</Application>
  <PresentationFormat>Экран (4:3)</PresentationFormat>
  <Paragraphs>370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Положительное влияние ведения подсобного хозяйства на бюджет семьи  </vt:lpstr>
      <vt:lpstr>Слайд 2</vt:lpstr>
      <vt:lpstr>Слайд 3</vt:lpstr>
      <vt:lpstr>Бюджет семьи</vt:lpstr>
      <vt:lpstr>Выдержка куриного яйца в инкубаторе </vt:lpstr>
      <vt:lpstr>         Затраты на содержание цыплят</vt:lpstr>
      <vt:lpstr>Соотношение доходов   и расходов </vt:lpstr>
      <vt:lpstr>Содержание курицы несушки в месяц </vt:lpstr>
      <vt:lpstr>Экономические расчёты выращивания картофеля</vt:lpstr>
      <vt:lpstr>Выращивание свёклы </vt:lpstr>
      <vt:lpstr>Прибыль от урожая</vt:lpstr>
      <vt:lpstr>Участие одноклассников в планировании семейного бюджета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семьи</dc:title>
  <dc:creator>Natalya</dc:creator>
  <cp:lastModifiedBy>Natalya</cp:lastModifiedBy>
  <cp:revision>35</cp:revision>
  <dcterms:created xsi:type="dcterms:W3CDTF">2023-04-11T12:16:56Z</dcterms:created>
  <dcterms:modified xsi:type="dcterms:W3CDTF">2023-04-22T13:13:48Z</dcterms:modified>
</cp:coreProperties>
</file>