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46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med"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214312" y="785812"/>
            <a:ext cx="8786812" cy="2786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800"/>
              <a:buFont typeface="Times New Roman"/>
              <a:buNone/>
            </a:pPr>
            <a:r>
              <a:rPr lang="en-US" sz="4800" b="1" i="1" u="none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«Спортивные игры </a:t>
            </a:r>
            <a:br>
              <a:rPr lang="en-US" sz="4800" b="1" i="1" u="none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4800" b="1" i="1" u="none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упражнения</a:t>
            </a:r>
            <a:br>
              <a:rPr lang="en-US" sz="4800" b="1" i="1" u="none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4800" b="1" i="1" u="none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дошкольном  учреждении»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2857500" y="3857625"/>
            <a:ext cx="4714875" cy="1857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83763"/>
              </a:buClr>
              <a:buSzPts val="2400"/>
              <a:buNone/>
            </a:pPr>
            <a:r>
              <a:rPr lang="en-US" sz="2400" b="0" i="0" u="none" dirty="0" err="1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Подготовил</a:t>
            </a:r>
            <a:r>
              <a:rPr lang="en-US" sz="2400" b="0" i="0" u="none" dirty="0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dirty="0"/>
          </a:p>
          <a:p>
            <a:pPr marL="0" lvl="0" indent="0" algn="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083763"/>
              </a:buClr>
              <a:buSzPts val="2400"/>
              <a:buNone/>
            </a:pPr>
            <a:r>
              <a:rPr lang="en-US" sz="2400" b="0" i="0" u="none" dirty="0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0" i="0" u="none" dirty="0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</a:t>
            </a:r>
            <a:r>
              <a:rPr lang="en-US" sz="2400" b="0" i="0" u="none" dirty="0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ru-RU" sz="2400" b="0" i="0" u="none" dirty="0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</a:t>
            </a:r>
            <a:r>
              <a:rPr lang="en-US" sz="2400" b="0" i="0" u="none" dirty="0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ru-RU" sz="2400" b="0" i="0" u="none" dirty="0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Юрченко</a:t>
            </a:r>
            <a:r>
              <a:rPr lang="en-US" sz="2400" b="0" i="0" u="none" dirty="0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/>
          </a:p>
          <a:p>
            <a:pPr marL="0" lvl="0" indent="0" algn="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083763"/>
              </a:buClr>
              <a:buSzPts val="2400"/>
              <a:buNone/>
            </a:pPr>
            <a:r>
              <a:rPr lang="ru-RU" sz="2400" b="0" i="0" u="none" dirty="0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Инструктор по физической культуре</a:t>
            </a:r>
            <a:r>
              <a:rPr lang="en-US" sz="2400" b="0" i="0" u="none" dirty="0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endParaRPr dirty="0"/>
          </a:p>
          <a:p>
            <a:pPr marL="0" lvl="0" indent="0" algn="r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083763"/>
              </a:buClr>
              <a:buSzPts val="2400"/>
              <a:buNone/>
            </a:pPr>
            <a:r>
              <a:rPr lang="ru-RU" sz="2400" b="1" i="0" u="none" dirty="0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Детский сад № 55</a:t>
            </a:r>
            <a:r>
              <a:rPr lang="en-US" sz="2400" b="1" i="0" u="none" dirty="0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xfrm>
            <a:off x="468312" y="260350"/>
            <a:ext cx="8229600" cy="1431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000"/>
              <a:buFont typeface="Times New Roman"/>
              <a:buNone/>
            </a:pPr>
            <a:br>
              <a:rPr lang="en-US" sz="4000" b="1" i="1" u="non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4000" b="1" i="1" u="none">
                <a:solidFill>
                  <a:srgbClr val="7030A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СПОРТИВНЫЕ ИГРЫ ПОДБИРАЮТСЯ  С  УЧЁТОМ</a:t>
            </a:r>
            <a:r>
              <a:rPr lang="en-US" sz="4000" b="1" i="1" u="none">
                <a:solidFill>
                  <a:srgbClr val="00206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:</a:t>
            </a:r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1835150" y="2289175"/>
            <a:ext cx="6851650" cy="4568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200"/>
              <a:buFont typeface="Arial"/>
              <a:buChar char="•"/>
            </a:pPr>
            <a:r>
              <a:rPr lang="en-US" sz="3200" b="1" i="1" u="none" strike="noStrike" cap="none">
                <a:solidFill>
                  <a:srgbClr val="0070C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возраста дошкольников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70C0"/>
              </a:buClr>
              <a:buSzPts val="3200"/>
              <a:buFont typeface="Arial"/>
              <a:buChar char="•"/>
            </a:pPr>
            <a:r>
              <a:rPr lang="en-US" sz="3200" b="1" i="1" u="none" strike="noStrike" cap="none">
                <a:solidFill>
                  <a:srgbClr val="0070C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группы здоровья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70C0"/>
              </a:buClr>
              <a:buSzPts val="3200"/>
              <a:buFont typeface="Arial"/>
              <a:buChar char="•"/>
            </a:pPr>
            <a:r>
              <a:rPr lang="en-US" sz="3200" b="1" i="1" u="none" strike="noStrike" cap="none">
                <a:solidFill>
                  <a:srgbClr val="0070C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индивидуальных способностей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70C0"/>
              </a:buClr>
              <a:buSzPts val="3200"/>
              <a:buFont typeface="Arial"/>
              <a:buChar char="•"/>
            </a:pPr>
            <a:r>
              <a:rPr lang="en-US" sz="3200" b="1" i="1" u="none" strike="noStrike" cap="none">
                <a:solidFill>
                  <a:srgbClr val="0070C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склонностей и интересов детей.</a:t>
            </a:r>
            <a:endParaRPr/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000"/>
              <a:buFont typeface="Bookman Old Style"/>
              <a:buNone/>
            </a:pPr>
            <a:r>
              <a:rPr lang="en-US" sz="4000" b="1" i="1" u="none">
                <a:solidFill>
                  <a:srgbClr val="7030A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ЗНАЧЕНИЕ  СПОРТИВНЫХ  ИГР:</a:t>
            </a:r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body" idx="1"/>
          </p:nvPr>
        </p:nvSpPr>
        <p:spPr>
          <a:xfrm>
            <a:off x="2357437" y="1643062"/>
            <a:ext cx="5686425" cy="445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5"/>
              </a:buClr>
              <a:buSzPts val="3200"/>
              <a:buFont typeface="Noto Sans Symbols"/>
              <a:buChar char="⮚"/>
            </a:pPr>
            <a:r>
              <a:rPr lang="en-US" sz="3200" b="1" i="1" u="none" strike="noStrike" cap="none">
                <a:solidFill>
                  <a:srgbClr val="0B5395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Физическое развитие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B5395"/>
              </a:buClr>
              <a:buSzPts val="3200"/>
              <a:buFont typeface="Noto Sans Symbols"/>
              <a:buChar char="⮚"/>
            </a:pPr>
            <a:r>
              <a:rPr lang="en-US" sz="3200" b="1" i="1" u="none" strike="noStrike" cap="none">
                <a:solidFill>
                  <a:srgbClr val="0B5395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Умственное развитие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B5395"/>
              </a:buClr>
              <a:buSzPts val="3200"/>
              <a:buFont typeface="Noto Sans Symbols"/>
              <a:buChar char="⮚"/>
            </a:pPr>
            <a:r>
              <a:rPr lang="en-US" sz="3200" b="1" i="1" u="none" strike="noStrike" cap="none">
                <a:solidFill>
                  <a:srgbClr val="0B5395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Коммуникативные способности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B5395"/>
              </a:buClr>
              <a:buSzPts val="3200"/>
              <a:buFont typeface="Noto Sans Symbols"/>
              <a:buChar char="⮚"/>
            </a:pPr>
            <a:r>
              <a:rPr lang="en-US" sz="3200" b="1" i="1" u="none" strike="noStrike" cap="none">
                <a:solidFill>
                  <a:srgbClr val="0B5395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Нравственно-волевые черты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000"/>
              <a:buFont typeface="Bookman Old Style"/>
              <a:buNone/>
            </a:pPr>
            <a:r>
              <a:rPr lang="en-US" sz="4000" b="1" i="1" u="none">
                <a:solidFill>
                  <a:srgbClr val="7030A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ЗНАЧЕНИЕ  СПОРТИВНЫХ  ИГР:</a:t>
            </a:r>
            <a:endParaRPr/>
          </a:p>
        </p:txBody>
      </p:sp>
      <p:pic>
        <p:nvPicPr>
          <p:cNvPr id="105" name="Google Shape;105;p16" descr="image023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14312" y="1473200"/>
            <a:ext cx="4572000" cy="4170362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6"/>
          <p:cNvSpPr txBox="1"/>
          <p:nvPr/>
        </p:nvSpPr>
        <p:spPr>
          <a:xfrm>
            <a:off x="5143500" y="1357312"/>
            <a:ext cx="4000500" cy="544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83763"/>
              </a:buClr>
              <a:buSzPts val="2200"/>
              <a:buFont typeface="Noto Sans Symbols"/>
              <a:buChar char="⮚"/>
            </a:pPr>
            <a:r>
              <a:rPr lang="en-US" sz="2200" b="1" i="1" u="none" strike="noStrike" cap="none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укрепление крупных групп мышц;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endParaRPr sz="2200" b="1" i="1" u="none" strike="noStrike" cap="none">
              <a:solidFill>
                <a:srgbClr val="08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83763"/>
              </a:buClr>
              <a:buSzPts val="2200"/>
              <a:buFont typeface="Noto Sans Symbols"/>
              <a:buChar char="⮚"/>
            </a:pPr>
            <a:r>
              <a:rPr lang="en-US" sz="2200" b="1" i="1" u="none" strike="noStrike" cap="none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развитие психофизических качеств детей;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endParaRPr sz="2200" b="1" i="1" u="none" strike="noStrike" cap="none">
              <a:solidFill>
                <a:srgbClr val="08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83763"/>
              </a:buClr>
              <a:buSzPts val="2200"/>
              <a:buFont typeface="Noto Sans Symbols"/>
              <a:buChar char="⮚"/>
            </a:pPr>
            <a:r>
              <a:rPr lang="en-US" sz="2200" b="1" i="1" u="none" strike="noStrike" cap="none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повышение умственной активности, развитие мышления;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1" i="1" u="none" strike="noStrike" cap="none">
              <a:solidFill>
                <a:srgbClr val="08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83763"/>
              </a:buClr>
              <a:buSzPts val="2200"/>
              <a:buFont typeface="Noto Sans Symbols"/>
              <a:buChar char="⮚"/>
            </a:pPr>
            <a:r>
              <a:rPr lang="en-US" sz="2200" b="1" i="1" u="none" strike="noStrike" cap="none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обогащение сенсомоторного опыта, развитие творчества детей;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1" i="1" u="none" strike="noStrike" cap="none">
              <a:solidFill>
                <a:srgbClr val="08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1" i="1" u="none" strike="noStrike" cap="none">
              <a:solidFill>
                <a:srgbClr val="08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b="1" i="1" u="none">
              <a:solidFill>
                <a:srgbClr val="08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7" name="Google Shape;107;p16"/>
          <p:cNvSpPr txBox="1"/>
          <p:nvPr/>
        </p:nvSpPr>
        <p:spPr>
          <a:xfrm>
            <a:off x="2286000" y="5857875"/>
            <a:ext cx="6286500" cy="769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83763"/>
              </a:buClr>
              <a:buSzPts val="2200"/>
              <a:buFont typeface="Noto Sans Symbols"/>
              <a:buChar char="⮚"/>
            </a:pPr>
            <a:r>
              <a:rPr lang="en-US" sz="2200" b="1" i="1" u="none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воспитание сдержанности, самообладания, ответственности, воли и решительности.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17" descr="4 (1)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15175" y="1357312"/>
            <a:ext cx="2028825" cy="1520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7" descr="1386643335_1600_1200_20100116095020403095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67500" y="5000625"/>
            <a:ext cx="2476500" cy="18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7" descr="a-vector-illustration-of-kids-playing-basketball-in-a-playground_152875685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29062" y="1928812"/>
            <a:ext cx="1611312" cy="2500312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7"/>
          <p:cNvSpPr txBox="1">
            <a:spLocks noGrp="1"/>
          </p:cNvSpPr>
          <p:nvPr>
            <p:ph type="title"/>
          </p:nvPr>
        </p:nvSpPr>
        <p:spPr>
          <a:xfrm>
            <a:off x="642937" y="214312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3600"/>
              <a:buFont typeface="Times New Roman"/>
              <a:buNone/>
            </a:pPr>
            <a:r>
              <a:rPr lang="en-US" sz="3600" b="1" i="1" u="none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Спортивные игры и упражнения, организуемые в дошкольном учреждении:</a:t>
            </a:r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body" idx="1"/>
          </p:nvPr>
        </p:nvSpPr>
        <p:spPr>
          <a:xfrm>
            <a:off x="1190625" y="2143125"/>
            <a:ext cx="2952750" cy="2686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5"/>
              </a:buClr>
              <a:buSzPts val="2400"/>
              <a:buFont typeface="Noto Sans Symbols"/>
              <a:buChar char="⮚"/>
            </a:pPr>
            <a:r>
              <a:rPr lang="en-US" sz="2400" b="1" i="1" u="none" strike="noStrike" cap="none">
                <a:solidFill>
                  <a:srgbClr val="0B5395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Хоккей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B5395"/>
              </a:buClr>
              <a:buSzPts val="2400"/>
              <a:buFont typeface="Noto Sans Symbols"/>
              <a:buChar char="⮚"/>
            </a:pPr>
            <a:r>
              <a:rPr lang="en-US" sz="2400" b="1" i="1" u="none" strike="noStrike" cap="none">
                <a:solidFill>
                  <a:srgbClr val="0B5395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Баскетбол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B5395"/>
              </a:buClr>
              <a:buSzPts val="2400"/>
              <a:buFont typeface="Noto Sans Symbols"/>
              <a:buChar char="⮚"/>
            </a:pPr>
            <a:r>
              <a:rPr lang="en-US" sz="2400" b="1" i="1" u="none" strike="noStrike" cap="none">
                <a:solidFill>
                  <a:srgbClr val="0B5395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Настольный теннис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B5395"/>
              </a:buClr>
              <a:buSzPts val="2400"/>
              <a:buFont typeface="Noto Sans Symbols"/>
              <a:buChar char="⮚"/>
            </a:pPr>
            <a:r>
              <a:rPr lang="en-US" sz="2400" b="1" i="1" u="none" strike="noStrike" cap="none">
                <a:solidFill>
                  <a:srgbClr val="0B5395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Плавание</a:t>
            </a:r>
            <a:endParaRPr/>
          </a:p>
        </p:txBody>
      </p:sp>
      <p:sp>
        <p:nvSpPr>
          <p:cNvPr id="117" name="Google Shape;117;p17"/>
          <p:cNvSpPr txBox="1">
            <a:spLocks noGrp="1"/>
          </p:cNvSpPr>
          <p:nvPr>
            <p:ph type="body" idx="2"/>
          </p:nvPr>
        </p:nvSpPr>
        <p:spPr>
          <a:xfrm>
            <a:off x="5429250" y="2143125"/>
            <a:ext cx="3538537" cy="2686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5"/>
              </a:buClr>
              <a:buSzPts val="2400"/>
              <a:buFont typeface="Noto Sans Symbols"/>
              <a:buChar char="⮚"/>
            </a:pPr>
            <a:r>
              <a:rPr lang="en-US" sz="2400" b="1" i="1" u="none" strike="noStrike" cap="none">
                <a:solidFill>
                  <a:srgbClr val="0B5395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Футбол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B5395"/>
              </a:buClr>
              <a:buSzPts val="2400"/>
              <a:buFont typeface="Noto Sans Symbols"/>
              <a:buChar char="⮚"/>
            </a:pPr>
            <a:r>
              <a:rPr lang="en-US" sz="2400" b="1" i="1" u="none" strike="noStrike" cap="none">
                <a:solidFill>
                  <a:srgbClr val="0B5395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Городки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B5395"/>
              </a:buClr>
              <a:buSzPts val="2400"/>
              <a:buFont typeface="Noto Sans Symbols"/>
              <a:buChar char="⮚"/>
            </a:pPr>
            <a:r>
              <a:rPr lang="en-US" sz="2400" b="1" i="1" u="none" strike="noStrike" cap="none">
                <a:solidFill>
                  <a:srgbClr val="0B5395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Бадминтон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B5395"/>
              </a:buClr>
              <a:buSzPts val="2400"/>
              <a:buFont typeface="Noto Sans Symbols"/>
              <a:buChar char="⮚"/>
            </a:pPr>
            <a:r>
              <a:rPr lang="en-US" sz="2400" b="1" i="1" u="none" strike="noStrike" cap="none">
                <a:solidFill>
                  <a:srgbClr val="0B5395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Скольжение по ледяной дорожке</a:t>
            </a:r>
            <a:endParaRPr/>
          </a:p>
        </p:txBody>
      </p:sp>
      <p:sp>
        <p:nvSpPr>
          <p:cNvPr id="118" name="Google Shape;118;p17"/>
          <p:cNvSpPr txBox="1"/>
          <p:nvPr/>
        </p:nvSpPr>
        <p:spPr>
          <a:xfrm>
            <a:off x="2500312" y="5143500"/>
            <a:ext cx="4500562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5"/>
              </a:buClr>
              <a:buSzPts val="2400"/>
              <a:buFont typeface="Noto Sans Symbols"/>
              <a:buChar char="⮚"/>
            </a:pPr>
            <a:r>
              <a:rPr lang="en-US" sz="2400" b="1" i="1" u="none">
                <a:solidFill>
                  <a:srgbClr val="0B5395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Катание на санках, велосипеде и самокате, лыжах и коньках</a:t>
            </a:r>
            <a:endParaRPr/>
          </a:p>
        </p:txBody>
      </p:sp>
      <p:pic>
        <p:nvPicPr>
          <p:cNvPr id="119" name="Google Shape;119;p17" descr="4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5072062"/>
            <a:ext cx="2381250" cy="17859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>
            <a:spLocks noGrp="1"/>
          </p:cNvSpPr>
          <p:nvPr>
            <p:ph type="title"/>
          </p:nvPr>
        </p:nvSpPr>
        <p:spPr>
          <a:xfrm>
            <a:off x="914400" y="2857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83763"/>
              </a:buClr>
              <a:buSzPts val="3600"/>
              <a:buFont typeface="Bookman Old Style"/>
              <a:buNone/>
            </a:pPr>
            <a:r>
              <a:rPr lang="en-US" sz="3600" b="1" i="1" u="none">
                <a:solidFill>
                  <a:srgbClr val="083763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Программа  детского сада определяет:</a:t>
            </a:r>
            <a:endParaRPr/>
          </a:p>
        </p:txBody>
      </p:sp>
      <p:sp>
        <p:nvSpPr>
          <p:cNvPr id="125" name="Google Shape;125;p18"/>
          <p:cNvSpPr txBox="1">
            <a:spLocks noGrp="1"/>
          </p:cNvSpPr>
          <p:nvPr>
            <p:ph type="body" idx="1"/>
          </p:nvPr>
        </p:nvSpPr>
        <p:spPr>
          <a:xfrm>
            <a:off x="5715000" y="1714500"/>
            <a:ext cx="3038475" cy="4740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400"/>
              <a:buFont typeface="Arial"/>
              <a:buNone/>
            </a:pPr>
            <a:r>
              <a:rPr lang="en-US" sz="2400" b="1" i="1" u="none" strike="noStrike" cap="none">
                <a:solidFill>
                  <a:srgbClr val="7030A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Методы: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83763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наглядные;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83763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словесные;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83763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практические.</a:t>
            </a:r>
            <a:endParaRPr/>
          </a:p>
        </p:txBody>
      </p:sp>
      <p:sp>
        <p:nvSpPr>
          <p:cNvPr id="126" name="Google Shape;126;p18"/>
          <p:cNvSpPr txBox="1">
            <a:spLocks noGrp="1"/>
          </p:cNvSpPr>
          <p:nvPr>
            <p:ph type="body" idx="2"/>
          </p:nvPr>
        </p:nvSpPr>
        <p:spPr>
          <a:xfrm>
            <a:off x="1500187" y="1714500"/>
            <a:ext cx="3929062" cy="4740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Arial"/>
              <a:buNone/>
            </a:pPr>
            <a:r>
              <a:rPr lang="en-US" sz="2800" b="1" i="1" u="none" strike="noStrike" cap="none">
                <a:solidFill>
                  <a:srgbClr val="7030A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Задачи:</a:t>
            </a:r>
            <a:endParaRPr/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83763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учить элементам спортивных игр;</a:t>
            </a:r>
            <a:endParaRPr/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83763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поддерживать интерес к различным видам спорта;</a:t>
            </a:r>
            <a:endParaRPr/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83763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научить самостоятельно следить за состоянием спортивного инвентаря, спортивной  формы.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1" i="1" u="none" strike="noStrike" cap="none">
              <a:solidFill>
                <a:srgbClr val="7030A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1" i="1" u="none" strike="noStrike" cap="none">
              <a:solidFill>
                <a:srgbClr val="7030A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1" i="1" u="none">
              <a:solidFill>
                <a:srgbClr val="7030A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 txBox="1">
            <a:spLocks noGrp="1"/>
          </p:cNvSpPr>
          <p:nvPr>
            <p:ph type="title"/>
          </p:nvPr>
        </p:nvSpPr>
        <p:spPr>
          <a:xfrm>
            <a:off x="571500" y="214312"/>
            <a:ext cx="8072437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83763"/>
              </a:buClr>
              <a:buSzPts val="3200"/>
              <a:buFont typeface="Bookman Old Style"/>
              <a:buNone/>
            </a:pPr>
            <a:r>
              <a:rPr lang="en-US" sz="3200" b="1" i="1" u="none">
                <a:solidFill>
                  <a:srgbClr val="083763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Методика обучения  спортивным играм на занятии:</a:t>
            </a:r>
            <a:endParaRPr/>
          </a:p>
        </p:txBody>
      </p:sp>
      <p:sp>
        <p:nvSpPr>
          <p:cNvPr id="168" name="Google Shape;168;p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I. ВВОДНАЯ ЧАСТЬ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83763"/>
              </a:buClr>
              <a:buSzPts val="2800"/>
              <a:buFont typeface="Arial"/>
              <a:buNone/>
            </a:pPr>
            <a:r>
              <a:rPr lang="en-US" sz="2800" b="0" i="0" u="none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разминка, развитие интереса у детей                    к предстоящим движениям.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II. ОСНОВНАЯ ЧАСТЬ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83763"/>
              </a:buClr>
              <a:buSzPts val="2800"/>
              <a:buFont typeface="Arial"/>
              <a:buNone/>
            </a:pPr>
            <a:r>
              <a:rPr lang="en-US" sz="2800" b="0" i="0" u="none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ознакомление детей с новым материалом, повторение и закрепление уже известного.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III. ЗАКЛЮЧИТЕЛЬНАЯ ЧАСТЬ</a:t>
            </a:r>
            <a:br>
              <a:rPr lang="en-US" sz="2800" b="0" i="0" u="none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800" b="0" i="0" u="none">
                <a:solidFill>
                  <a:srgbClr val="08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снижение общей возбудимости функций организма.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22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4"/>
          <p:cNvSpPr txBox="1">
            <a:spLocks noGrp="1"/>
          </p:cNvSpPr>
          <p:nvPr>
            <p:ph type="title"/>
          </p:nvPr>
        </p:nvSpPr>
        <p:spPr>
          <a:xfrm>
            <a:off x="1571625" y="274637"/>
            <a:ext cx="7115175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400"/>
              <a:buFont typeface="Times New Roman"/>
              <a:buNone/>
            </a:pPr>
            <a:r>
              <a:rPr lang="en-US" sz="4400" b="1" i="1" u="none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Требования к проведению занятий:</a:t>
            </a:r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body" idx="1"/>
          </p:nvPr>
        </p:nvSpPr>
        <p:spPr>
          <a:xfrm>
            <a:off x="1835150" y="2060575"/>
            <a:ext cx="6829425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Noto Sans Symbols"/>
              <a:buChar char="⮚"/>
            </a:pPr>
            <a:r>
              <a:rPr lang="en-US" sz="2400" b="1" i="1" u="non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ЭМОЦИОНАЛЬНОСТЬ; </a:t>
            </a:r>
            <a:endParaRPr/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Noto Sans Symbols"/>
              <a:buChar char="⮚"/>
            </a:pPr>
            <a:r>
              <a:rPr lang="en-US" sz="2400" b="1" i="1" u="non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ИГРОВАЯ ФОРМА;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Noto Sans Symbols"/>
              <a:buChar char="⮚"/>
            </a:pPr>
            <a:r>
              <a:rPr lang="en-US" sz="2400" b="1" i="1" u="non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УЧЕТ    ОБЩЕДИДАКТИЧЕСКИХ ПРИНЦИПОВ ;</a:t>
            </a:r>
            <a:endParaRPr sz="2400" b="1" i="1" u="non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Noto Sans Symbols"/>
              <a:buChar char="⮚"/>
            </a:pPr>
            <a:r>
              <a:rPr lang="en-US" sz="2400" b="1" i="1" u="non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СЕЗОННОСТЬ СПОРТИВНЫХ ИГР;</a:t>
            </a:r>
            <a:endParaRPr/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Noto Sans Symbols"/>
              <a:buChar char="⮚"/>
            </a:pPr>
            <a:r>
              <a:rPr lang="en-US" sz="2400" b="1" i="1" u="non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УЧЁТ ИНТЕРЕСОВ ДЕТЕЙ;</a:t>
            </a:r>
            <a:endParaRPr/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Noto Sans Symbols"/>
              <a:buChar char="⮚"/>
            </a:pPr>
            <a:r>
              <a:rPr lang="en-US" sz="2400" b="1" i="1" u="non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СОСТОЯНИЕ МАТЕРИАЛЬНОЙ БАЗЫ ДОУ.</a:t>
            </a:r>
            <a:endParaRPr/>
          </a:p>
          <a:p>
            <a:pPr marL="342900" marR="0" lvl="0" indent="-1651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sz="2800" b="1" i="1" u="none">
              <a:solidFill>
                <a:srgbClr val="08376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1" i="1" u="none">
              <a:solidFill>
                <a:srgbClr val="08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250</Words>
  <Application>Microsoft Office PowerPoint</Application>
  <PresentationFormat>Экран (4:3)</PresentationFormat>
  <Paragraphs>58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Bookman Old Style</vt:lpstr>
      <vt:lpstr>Calibri</vt:lpstr>
      <vt:lpstr>Noto Sans Symbols</vt:lpstr>
      <vt:lpstr>Times New Roman</vt:lpstr>
      <vt:lpstr>Тема Office</vt:lpstr>
      <vt:lpstr>«Спортивные игры  и упражнения  в дошкольном  учреждении»</vt:lpstr>
      <vt:lpstr> СПОРТИВНЫЕ ИГРЫ ПОДБИРАЮТСЯ  С  УЧЁТОМ:</vt:lpstr>
      <vt:lpstr>ЗНАЧЕНИЕ  СПОРТИВНЫХ  ИГР:</vt:lpstr>
      <vt:lpstr>ЗНАЧЕНИЕ  СПОРТИВНЫХ  ИГР:</vt:lpstr>
      <vt:lpstr>Спортивные игры и упражнения, организуемые в дошкольном учреждении:</vt:lpstr>
      <vt:lpstr>Программа  детского сада определяет:</vt:lpstr>
      <vt:lpstr>Методика обучения  спортивным играм на занятии:</vt:lpstr>
      <vt:lpstr>Требования к проведению занятий: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«Спортивные игры  и упражнения  в дошкольном  учреждении»</dc:title>
  <cp:lastModifiedBy>Ира Юрченко</cp:lastModifiedBy>
  <cp:revision>4</cp:revision>
  <dcterms:modified xsi:type="dcterms:W3CDTF">2023-05-17T05:24:12Z</dcterms:modified>
</cp:coreProperties>
</file>