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59" r:id="rId4"/>
    <p:sldId id="283" r:id="rId5"/>
    <p:sldId id="281" r:id="rId6"/>
    <p:sldId id="270" r:id="rId7"/>
    <p:sldId id="282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2" r:id="rId19"/>
    <p:sldId id="273" r:id="rId20"/>
    <p:sldId id="279" r:id="rId21"/>
    <p:sldId id="280" r:id="rId22"/>
    <p:sldId id="274" r:id="rId23"/>
    <p:sldId id="276" r:id="rId24"/>
    <p:sldId id="277" r:id="rId25"/>
    <p:sldId id="284" r:id="rId26"/>
    <p:sldId id="278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9" autoAdjust="0"/>
    <p:restoredTop sz="94660"/>
  </p:normalViewPr>
  <p:slideViewPr>
    <p:cSldViewPr>
      <p:cViewPr varScale="1">
        <p:scale>
          <a:sx n="105" d="100"/>
          <a:sy n="105" d="100"/>
        </p:scale>
        <p:origin x="18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репетиторство по математике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-5.8361391694725186E-2"/>
                  <c:y val="9.6618357487922704E-2"/>
                </c:manualLayout>
              </c:layout>
              <c:tx>
                <c:rich>
                  <a:bodyPr/>
                  <a:lstStyle/>
                  <a:p>
                    <a:r>
                      <a:rPr lang="en-US" sz="1800" baseline="0"/>
                      <a:t>6</a:t>
                    </a:r>
                    <a:r>
                      <a:rPr lang="en-US" sz="1800"/>
                      <a:t>0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9.9688473520250058E-3"/>
                  <c:y val="5.2173913043478543E-2"/>
                </c:manualLayout>
              </c:layout>
              <c:tx>
                <c:rich>
                  <a:bodyPr/>
                  <a:lstStyle/>
                  <a:p>
                    <a:r>
                      <a:rPr lang="en-US" sz="1800" baseline="0"/>
                      <a:t>3</a:t>
                    </a:r>
                    <a:r>
                      <a:rPr lang="en-US" sz="1800"/>
                      <a:t>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время(мин.)</c:v>
                </c:pt>
                <c:pt idx="1">
                  <c:v>цена(руб.)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60</c:v>
                </c:pt>
                <c:pt idx="1">
                  <c:v>300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репетиторство по английскому языку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-5.3309784875021853E-2"/>
                  <c:y val="5.1207577313705406E-2"/>
                </c:manualLayout>
              </c:layout>
              <c:tx>
                <c:rich>
                  <a:bodyPr/>
                  <a:lstStyle/>
                  <a:p>
                    <a:r>
                      <a:rPr lang="en-US" sz="1800" baseline="0"/>
                      <a:t>6</a:t>
                    </a:r>
                    <a:r>
                      <a:rPr lang="en-US" sz="1800"/>
                      <a:t>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7542087542087532E-2"/>
                  <c:y val="0.10144927536231886"/>
                </c:manualLayout>
              </c:layout>
              <c:tx>
                <c:rich>
                  <a:bodyPr/>
                  <a:lstStyle/>
                  <a:p>
                    <a:r>
                      <a:rPr lang="en-US" sz="1800" baseline="0"/>
                      <a:t>3</a:t>
                    </a:r>
                    <a:r>
                      <a:rPr lang="en-US" sz="1800"/>
                      <a:t>50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время(мин.)</c:v>
                </c:pt>
                <c:pt idx="1">
                  <c:v>цена(руб.)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60</c:v>
                </c:pt>
                <c:pt idx="1">
                  <c:v>350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329488968"/>
        <c:axId val="329484656"/>
        <c:axId val="240570976"/>
      </c:bar3DChart>
      <c:catAx>
        <c:axId val="329488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aseline="0">
                <a:latin typeface="Times New Roman" pitchFamily="18" charset="0"/>
              </a:defRPr>
            </a:pPr>
            <a:endParaRPr lang="ru-RU"/>
          </a:p>
        </c:txPr>
        <c:crossAx val="329484656"/>
        <c:crosses val="autoZero"/>
        <c:auto val="1"/>
        <c:lblAlgn val="ctr"/>
        <c:lblOffset val="100"/>
        <c:noMultiLvlLbl val="0"/>
      </c:catAx>
      <c:valAx>
        <c:axId val="329484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329488968"/>
        <c:crosses val="autoZero"/>
        <c:crossBetween val="between"/>
      </c:valAx>
      <c:serAx>
        <c:axId val="240570976"/>
        <c:scaling>
          <c:orientation val="minMax"/>
        </c:scaling>
        <c:delete val="1"/>
        <c:axPos val="b"/>
        <c:majorTickMark val="out"/>
        <c:minorTickMark val="none"/>
        <c:tickLblPos val="none"/>
        <c:crossAx val="329484656"/>
        <c:crosses val="autoZero"/>
      </c:serAx>
    </c:plotArea>
    <c:legend>
      <c:legendPos val="r"/>
      <c:layout>
        <c:manualLayout>
          <c:xMode val="edge"/>
          <c:yMode val="edge"/>
          <c:x val="0.64925914353706771"/>
          <c:y val="0.37815699292700156"/>
          <c:w val="0.34860286403445589"/>
          <c:h val="0.51607272224658274"/>
        </c:manualLayout>
      </c:layout>
      <c:overlay val="0"/>
      <c:txPr>
        <a:bodyPr/>
        <a:lstStyle/>
        <a:p>
          <a:pPr>
            <a:defRPr sz="180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5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репетиторство по математике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3.4722222222222224E-2"/>
                  <c:y val="3.9682539682539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7777777777778078E-2"/>
                  <c:y val="3.9682539682539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количество занятий в месяц</c:v>
                </c:pt>
                <c:pt idx="1">
                  <c:v>количество занятий в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</c:v>
                </c:pt>
                <c:pt idx="1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репетиторство по английскому языку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4.1666666666666761E-2"/>
                  <c:y val="-1.58730158730158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3240740740740797E-2"/>
                  <c:y val="-1.19047619047619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количество занятий в месяц</c:v>
                </c:pt>
                <c:pt idx="1">
                  <c:v>количество занятий в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240</c:v>
                </c:pt>
                <c:pt idx="1">
                  <c:v>240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9489360"/>
        <c:axId val="329489752"/>
        <c:axId val="0"/>
      </c:bar3DChart>
      <c:catAx>
        <c:axId val="32948936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aseline="0">
                <a:latin typeface="Times New Roman" pitchFamily="18" charset="0"/>
              </a:defRPr>
            </a:pPr>
            <a:endParaRPr lang="ru-RU"/>
          </a:p>
        </c:txPr>
        <c:crossAx val="329489752"/>
        <c:crosses val="autoZero"/>
        <c:auto val="1"/>
        <c:lblAlgn val="ctr"/>
        <c:lblOffset val="100"/>
        <c:noMultiLvlLbl val="0"/>
      </c:catAx>
      <c:valAx>
        <c:axId val="32948975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32948936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репетиторство по математике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0046200365305223E-2"/>
                  <c:y val="-2.9788276465441819E-2"/>
                </c:manualLayout>
              </c:layout>
              <c:spPr/>
              <c:txPr>
                <a:bodyPr/>
                <a:lstStyle/>
                <a:p>
                  <a:pPr>
                    <a:defRPr sz="1800" b="1" i="0" baseline="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2229155317849441E-2"/>
                  <c:y val="-1.5873015873015879E-2"/>
                </c:manualLayout>
              </c:layout>
              <c:spPr/>
              <c:txPr>
                <a:bodyPr/>
                <a:lstStyle/>
                <a:p>
                  <a:pPr>
                    <a:defRPr sz="1800" b="1" i="0" baseline="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доход в месяц</c:v>
                </c:pt>
                <c:pt idx="1">
                  <c:v>доход за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6000</c:v>
                </c:pt>
                <c:pt idx="1">
                  <c:v>72000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репетиторство по английскому языку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642063433659581E-3"/>
                  <c:y val="-5.2381014873141098E-2"/>
                </c:manualLayout>
              </c:layout>
              <c:tx>
                <c:rich>
                  <a:bodyPr/>
                  <a:lstStyle/>
                  <a:p>
                    <a:r>
                      <a:rPr lang="en-US" sz="1800"/>
                      <a:t>7000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5996762086982294E-3"/>
                  <c:y val="-3.0158792650918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доход в месяц</c:v>
                </c:pt>
                <c:pt idx="1">
                  <c:v>доход за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7000</c:v>
                </c:pt>
                <c:pt idx="1">
                  <c:v>84000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9492888"/>
        <c:axId val="329490144"/>
        <c:axId val="0"/>
      </c:bar3DChart>
      <c:catAx>
        <c:axId val="3294928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aseline="0">
                <a:latin typeface="Times New Roman" pitchFamily="18" charset="0"/>
              </a:defRPr>
            </a:pPr>
            <a:endParaRPr lang="ru-RU"/>
          </a:p>
        </c:txPr>
        <c:crossAx val="329490144"/>
        <c:crosses val="autoZero"/>
        <c:auto val="1"/>
        <c:lblAlgn val="ctr"/>
        <c:lblOffset val="100"/>
        <c:noMultiLvlLbl val="0"/>
      </c:catAx>
      <c:valAx>
        <c:axId val="329490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32949288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5A3DF8-A8AB-4CAE-BEB8-FCDB8ABC6112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BBBEBB-C6F7-4858-BAB2-738BD918D43D}">
      <dgm:prSet phldrT="[Текст]"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18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Подростковый бизнес</a:t>
          </a:r>
        </a:p>
      </dgm:t>
    </dgm:pt>
    <dgm:pt modelId="{096D84A0-4809-4DA6-BAC6-745E3810218A}" type="parTrans" cxnId="{9EBC97C4-4BE1-48F5-AF2A-F15D70D65CC0}">
      <dgm:prSet/>
      <dgm:spPr/>
      <dgm:t>
        <a:bodyPr/>
        <a:lstStyle/>
        <a:p>
          <a:endParaRPr lang="ru-RU"/>
        </a:p>
      </dgm:t>
    </dgm:pt>
    <dgm:pt modelId="{38D34F15-E536-4772-BD7E-4B4933B13719}" type="sibTrans" cxnId="{9EBC97C4-4BE1-48F5-AF2A-F15D70D65CC0}">
      <dgm:prSet/>
      <dgm:spPr/>
      <dgm:t>
        <a:bodyPr/>
        <a:lstStyle/>
        <a:p>
          <a:endParaRPr lang="ru-RU"/>
        </a:p>
      </dgm:t>
    </dgm:pt>
    <dgm:pt modelId="{E05B9FB4-ED0E-450D-B938-CEF4DAC47CF4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 algn="ctr"/>
          <a:r>
            <a:rPr lang="ru-RU" sz="18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Няня на час</a:t>
          </a:r>
        </a:p>
      </dgm:t>
    </dgm:pt>
    <dgm:pt modelId="{F0BF9BE8-4B71-47AA-8DCD-25BF2DE3C81D}" type="parTrans" cxnId="{593B0768-E2EB-459A-A9F1-4873AC5B5FDB}">
      <dgm:prSet/>
      <dgm:spPr/>
      <dgm:t>
        <a:bodyPr/>
        <a:lstStyle/>
        <a:p>
          <a:endParaRPr lang="ru-RU"/>
        </a:p>
      </dgm:t>
    </dgm:pt>
    <dgm:pt modelId="{FD2C6540-863D-4800-B53F-AE8EBD34B0E4}" type="sibTrans" cxnId="{593B0768-E2EB-459A-A9F1-4873AC5B5FDB}">
      <dgm:prSet/>
      <dgm:spPr/>
      <dgm:t>
        <a:bodyPr/>
        <a:lstStyle/>
        <a:p>
          <a:endParaRPr lang="ru-RU"/>
        </a:p>
      </dgm:t>
    </dgm:pt>
    <dgm:pt modelId="{799E4A3C-5AC7-4267-88B5-CC55DB847065}">
      <dgm:prSet/>
      <dgm:spPr/>
      <dgm:t>
        <a:bodyPr/>
        <a:lstStyle/>
        <a:p>
          <a:endParaRPr lang="ru-RU"/>
        </a:p>
      </dgm:t>
    </dgm:pt>
    <dgm:pt modelId="{CA60302F-9653-496E-B45C-BECD223A587C}" type="parTrans" cxnId="{004C6668-B83D-4C56-B499-9D7D8A42C945}">
      <dgm:prSet/>
      <dgm:spPr/>
      <dgm:t>
        <a:bodyPr/>
        <a:lstStyle/>
        <a:p>
          <a:endParaRPr lang="ru-RU"/>
        </a:p>
      </dgm:t>
    </dgm:pt>
    <dgm:pt modelId="{6978F8BC-5319-42D6-A01D-571972420B63}" type="sibTrans" cxnId="{004C6668-B83D-4C56-B499-9D7D8A42C945}">
      <dgm:prSet/>
      <dgm:spPr/>
      <dgm:t>
        <a:bodyPr/>
        <a:lstStyle/>
        <a:p>
          <a:endParaRPr lang="ru-RU"/>
        </a:p>
      </dgm:t>
    </dgm:pt>
    <dgm:pt modelId="{191230A2-5B4E-4591-B3D6-EAE2795B248D}">
      <dgm:prSet/>
      <dgm:spPr/>
      <dgm:t>
        <a:bodyPr/>
        <a:lstStyle/>
        <a:p>
          <a:endParaRPr lang="ru-RU"/>
        </a:p>
      </dgm:t>
    </dgm:pt>
    <dgm:pt modelId="{37AC03CF-BD3A-4EE7-B710-541B92EAF883}" type="parTrans" cxnId="{0286A2A3-EA23-481B-9177-A37F79135DB1}">
      <dgm:prSet/>
      <dgm:spPr/>
      <dgm:t>
        <a:bodyPr/>
        <a:lstStyle/>
        <a:p>
          <a:endParaRPr lang="ru-RU"/>
        </a:p>
      </dgm:t>
    </dgm:pt>
    <dgm:pt modelId="{C93B3E81-0F2F-4922-BA3A-EFE4A9036879}" type="sibTrans" cxnId="{0286A2A3-EA23-481B-9177-A37F79135DB1}">
      <dgm:prSet/>
      <dgm:spPr/>
      <dgm:t>
        <a:bodyPr/>
        <a:lstStyle/>
        <a:p>
          <a:endParaRPr lang="ru-RU"/>
        </a:p>
      </dgm:t>
    </dgm:pt>
    <dgm:pt modelId="{C14F6784-6851-4094-B474-464F43C073FC}">
      <dgm:prSet/>
      <dgm:spPr/>
      <dgm:t>
        <a:bodyPr/>
        <a:lstStyle/>
        <a:p>
          <a:endParaRPr lang="ru-RU"/>
        </a:p>
      </dgm:t>
    </dgm:pt>
    <dgm:pt modelId="{9294DA10-1552-4568-889C-547C8E349646}" type="parTrans" cxnId="{F6054190-D462-42F2-B164-A44E12ACAFF6}">
      <dgm:prSet/>
      <dgm:spPr/>
      <dgm:t>
        <a:bodyPr/>
        <a:lstStyle/>
        <a:p>
          <a:endParaRPr lang="ru-RU"/>
        </a:p>
      </dgm:t>
    </dgm:pt>
    <dgm:pt modelId="{BEAF407B-1A61-4196-BC72-3CB77208DF9D}" type="sibTrans" cxnId="{F6054190-D462-42F2-B164-A44E12ACAFF6}">
      <dgm:prSet/>
      <dgm:spPr/>
      <dgm:t>
        <a:bodyPr/>
        <a:lstStyle/>
        <a:p>
          <a:endParaRPr lang="ru-RU"/>
        </a:p>
      </dgm:t>
    </dgm:pt>
    <dgm:pt modelId="{5A7063AB-CDA6-4D00-A7C6-FE318B6A2812}">
      <dgm:prSet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8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Курьер</a:t>
          </a:r>
        </a:p>
      </dgm:t>
    </dgm:pt>
    <dgm:pt modelId="{0453D45F-11A3-443E-A759-7498E535D901}" type="parTrans" cxnId="{090F9AF5-E6D2-469F-A766-E664DB5F14CC}">
      <dgm:prSet/>
      <dgm:spPr/>
      <dgm:t>
        <a:bodyPr/>
        <a:lstStyle/>
        <a:p>
          <a:endParaRPr lang="ru-RU"/>
        </a:p>
      </dgm:t>
    </dgm:pt>
    <dgm:pt modelId="{7EB35A06-D9EF-4A74-B76F-7E4D898F3AA4}" type="sibTrans" cxnId="{090F9AF5-E6D2-469F-A766-E664DB5F14CC}">
      <dgm:prSet/>
      <dgm:spPr/>
      <dgm:t>
        <a:bodyPr/>
        <a:lstStyle/>
        <a:p>
          <a:endParaRPr lang="ru-RU"/>
        </a:p>
      </dgm:t>
    </dgm:pt>
    <dgm:pt modelId="{B9F6ABCD-E876-4258-9501-16409E5266E6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800" b="1" dirty="0" err="1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Промоутер</a:t>
          </a:r>
          <a:endParaRPr lang="ru-RU" sz="18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9284DC3-45A4-4C51-8742-81D0C95993F8}" type="parTrans" cxnId="{59C22CB2-78D5-4CC7-9E34-719152019FB6}">
      <dgm:prSet/>
      <dgm:spPr/>
      <dgm:t>
        <a:bodyPr/>
        <a:lstStyle/>
        <a:p>
          <a:endParaRPr lang="ru-RU"/>
        </a:p>
      </dgm:t>
    </dgm:pt>
    <dgm:pt modelId="{F8D65D1A-6F92-4DC2-9E14-6DC2F741DD1D}" type="sibTrans" cxnId="{59C22CB2-78D5-4CC7-9E34-719152019FB6}">
      <dgm:prSet/>
      <dgm:spPr/>
      <dgm:t>
        <a:bodyPr/>
        <a:lstStyle/>
        <a:p>
          <a:endParaRPr lang="ru-RU"/>
        </a:p>
      </dgm:t>
    </dgm:pt>
    <dgm:pt modelId="{78C61AB0-3D12-49FF-ABD7-DE9CADCF23C1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8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Репетиторство</a:t>
          </a:r>
        </a:p>
      </dgm:t>
    </dgm:pt>
    <dgm:pt modelId="{985A4A9B-5921-4521-ABEE-E4C0D501FA14}" type="parTrans" cxnId="{D91E2603-FC35-4C34-BD9E-CCC758C009D1}">
      <dgm:prSet/>
      <dgm:spPr/>
      <dgm:t>
        <a:bodyPr/>
        <a:lstStyle/>
        <a:p>
          <a:endParaRPr lang="ru-RU"/>
        </a:p>
      </dgm:t>
    </dgm:pt>
    <dgm:pt modelId="{49DE33F2-4AAB-4859-8890-E19D396CADB5}" type="sibTrans" cxnId="{D91E2603-FC35-4C34-BD9E-CCC758C009D1}">
      <dgm:prSet/>
      <dgm:spPr/>
      <dgm:t>
        <a:bodyPr/>
        <a:lstStyle/>
        <a:p>
          <a:endParaRPr lang="ru-RU"/>
        </a:p>
      </dgm:t>
    </dgm:pt>
    <dgm:pt modelId="{2995FA5F-51AD-4566-9C3E-250333B914CE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ru-RU" sz="18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Продажа  своих умений и талантов</a:t>
          </a:r>
        </a:p>
      </dgm:t>
    </dgm:pt>
    <dgm:pt modelId="{7071AC7D-F3A2-464F-9C53-43CFCF31B22D}" type="parTrans" cxnId="{D594661C-555E-4CA5-B3BA-036FF49421C3}">
      <dgm:prSet/>
      <dgm:spPr/>
      <dgm:t>
        <a:bodyPr/>
        <a:lstStyle/>
        <a:p>
          <a:endParaRPr lang="ru-RU"/>
        </a:p>
      </dgm:t>
    </dgm:pt>
    <dgm:pt modelId="{E50E2069-874A-4038-B085-7CDBCDD7F4D3}" type="sibTrans" cxnId="{D594661C-555E-4CA5-B3BA-036FF49421C3}">
      <dgm:prSet/>
      <dgm:spPr/>
      <dgm:t>
        <a:bodyPr/>
        <a:lstStyle/>
        <a:p>
          <a:endParaRPr lang="ru-RU"/>
        </a:p>
      </dgm:t>
    </dgm:pt>
    <dgm:pt modelId="{1AADC65A-27FD-46C5-B656-5C348573CAD6}">
      <dgm:prSet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u-RU" sz="18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Расклейщик </a:t>
          </a:r>
          <a:r>
            <a:rPr lang="ru-RU" sz="1800" b="1" dirty="0" err="1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обьявлений</a:t>
          </a:r>
          <a:endParaRPr lang="ru-RU" sz="18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D14067D-33A0-4233-9CE3-AE816FD15CF0}" type="parTrans" cxnId="{DA5451D7-A6FA-4200-AE93-13436DB13822}">
      <dgm:prSet/>
      <dgm:spPr/>
      <dgm:t>
        <a:bodyPr/>
        <a:lstStyle/>
        <a:p>
          <a:endParaRPr lang="ru-RU"/>
        </a:p>
      </dgm:t>
    </dgm:pt>
    <dgm:pt modelId="{E8012F89-8A3C-44B2-B17D-2BBC532A9018}" type="sibTrans" cxnId="{DA5451D7-A6FA-4200-AE93-13436DB13822}">
      <dgm:prSet/>
      <dgm:spPr/>
      <dgm:t>
        <a:bodyPr/>
        <a:lstStyle/>
        <a:p>
          <a:endParaRPr lang="ru-RU"/>
        </a:p>
      </dgm:t>
    </dgm:pt>
    <dgm:pt modelId="{F5EAD0AA-EA74-407E-B54E-CCCFD1E8D51C}">
      <dgm:prSet/>
      <dgm:spPr/>
      <dgm:t>
        <a:bodyPr/>
        <a:lstStyle/>
        <a:p>
          <a:endParaRPr lang="ru-RU"/>
        </a:p>
      </dgm:t>
    </dgm:pt>
    <dgm:pt modelId="{3A9D7006-E500-4180-8A30-463B6532467E}" type="parTrans" cxnId="{3A23F62A-3DE2-4039-AAA6-FAFDE4B5BCBB}">
      <dgm:prSet/>
      <dgm:spPr/>
      <dgm:t>
        <a:bodyPr/>
        <a:lstStyle/>
        <a:p>
          <a:endParaRPr lang="ru-RU"/>
        </a:p>
      </dgm:t>
    </dgm:pt>
    <dgm:pt modelId="{D3658018-75CE-47BB-A764-03BA984BC945}" type="sibTrans" cxnId="{3A23F62A-3DE2-4039-AAA6-FAFDE4B5BCBB}">
      <dgm:prSet/>
      <dgm:spPr/>
      <dgm:t>
        <a:bodyPr/>
        <a:lstStyle/>
        <a:p>
          <a:endParaRPr lang="ru-RU"/>
        </a:p>
      </dgm:t>
    </dgm:pt>
    <dgm:pt modelId="{8DC32B7F-26A6-43D4-BB03-F228C1C6CE19}">
      <dgm:prSet/>
      <dgm:spPr/>
      <dgm:t>
        <a:bodyPr/>
        <a:lstStyle/>
        <a:p>
          <a:endParaRPr lang="ru-RU"/>
        </a:p>
      </dgm:t>
    </dgm:pt>
    <dgm:pt modelId="{3BA1A9C0-DED7-4B07-B0E6-607ECFB1CB91}" type="parTrans" cxnId="{ADF09B66-46AE-4F04-B18B-1C398C332B92}">
      <dgm:prSet/>
      <dgm:spPr/>
      <dgm:t>
        <a:bodyPr/>
        <a:lstStyle/>
        <a:p>
          <a:endParaRPr lang="ru-RU"/>
        </a:p>
      </dgm:t>
    </dgm:pt>
    <dgm:pt modelId="{A5707405-1626-4B89-9E65-B3D6821B9E53}" type="sibTrans" cxnId="{ADF09B66-46AE-4F04-B18B-1C398C332B92}">
      <dgm:prSet/>
      <dgm:spPr/>
      <dgm:t>
        <a:bodyPr/>
        <a:lstStyle/>
        <a:p>
          <a:endParaRPr lang="ru-RU"/>
        </a:p>
      </dgm:t>
    </dgm:pt>
    <dgm:pt modelId="{2A287823-3317-4856-BF67-4FAA89E05296}">
      <dgm:prSet/>
      <dgm:spPr/>
      <dgm:t>
        <a:bodyPr/>
        <a:lstStyle/>
        <a:p>
          <a:endParaRPr lang="ru-RU"/>
        </a:p>
      </dgm:t>
    </dgm:pt>
    <dgm:pt modelId="{83B10C1B-ED0E-4622-8FAF-CDDECC81FAB3}" type="parTrans" cxnId="{A4AF9C67-8BD8-40A5-AB87-9D197BF4A130}">
      <dgm:prSet/>
      <dgm:spPr/>
      <dgm:t>
        <a:bodyPr/>
        <a:lstStyle/>
        <a:p>
          <a:endParaRPr lang="ru-RU"/>
        </a:p>
      </dgm:t>
    </dgm:pt>
    <dgm:pt modelId="{C090BBAC-FD9D-4D93-8919-FEFD1C8A17F2}" type="sibTrans" cxnId="{A4AF9C67-8BD8-40A5-AB87-9D197BF4A130}">
      <dgm:prSet/>
      <dgm:spPr/>
      <dgm:t>
        <a:bodyPr/>
        <a:lstStyle/>
        <a:p>
          <a:endParaRPr lang="ru-RU"/>
        </a:p>
      </dgm:t>
    </dgm:pt>
    <dgm:pt modelId="{BB5C07B0-A731-4273-828C-13378F3DFD7D}">
      <dgm:prSet/>
      <dgm:spPr/>
      <dgm:t>
        <a:bodyPr/>
        <a:lstStyle/>
        <a:p>
          <a:endParaRPr lang="ru-RU"/>
        </a:p>
      </dgm:t>
    </dgm:pt>
    <dgm:pt modelId="{EC40B6A8-52DE-4056-B689-3FAF0358D671}" type="parTrans" cxnId="{5481FBE6-3500-4621-A701-6D530B84C4C7}">
      <dgm:prSet/>
      <dgm:spPr/>
      <dgm:t>
        <a:bodyPr/>
        <a:lstStyle/>
        <a:p>
          <a:endParaRPr lang="ru-RU"/>
        </a:p>
      </dgm:t>
    </dgm:pt>
    <dgm:pt modelId="{18D28069-20AE-4BEF-924B-BFAA66F5EB22}" type="sibTrans" cxnId="{5481FBE6-3500-4621-A701-6D530B84C4C7}">
      <dgm:prSet/>
      <dgm:spPr/>
      <dgm:t>
        <a:bodyPr/>
        <a:lstStyle/>
        <a:p>
          <a:endParaRPr lang="ru-RU"/>
        </a:p>
      </dgm:t>
    </dgm:pt>
    <dgm:pt modelId="{20689518-E426-440E-8143-E95F1D5A7525}">
      <dgm:prSet/>
      <dgm:spPr/>
      <dgm:t>
        <a:bodyPr/>
        <a:lstStyle/>
        <a:p>
          <a:endParaRPr lang="ru-RU"/>
        </a:p>
      </dgm:t>
    </dgm:pt>
    <dgm:pt modelId="{7800BAC9-6EEA-4DC0-A173-D205C6604C96}" type="parTrans" cxnId="{20AA9762-A0A7-49AA-A3B0-E6D1AC494525}">
      <dgm:prSet/>
      <dgm:spPr/>
      <dgm:t>
        <a:bodyPr/>
        <a:lstStyle/>
        <a:p>
          <a:endParaRPr lang="ru-RU"/>
        </a:p>
      </dgm:t>
    </dgm:pt>
    <dgm:pt modelId="{E429AF9E-DC93-4983-BE89-06027EC6C0BC}" type="sibTrans" cxnId="{20AA9762-A0A7-49AA-A3B0-E6D1AC494525}">
      <dgm:prSet/>
      <dgm:spPr/>
      <dgm:t>
        <a:bodyPr/>
        <a:lstStyle/>
        <a:p>
          <a:endParaRPr lang="ru-RU"/>
        </a:p>
      </dgm:t>
    </dgm:pt>
    <dgm:pt modelId="{2DEDDC9C-05DA-456D-BDAE-FAE87863E09F}" type="pres">
      <dgm:prSet presAssocID="{065A3DF8-A8AB-4CAE-BEB8-FCDB8ABC611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8873622-1BB4-49CE-915D-7C46EECBD662}" type="pres">
      <dgm:prSet presAssocID="{2FBBBEBB-C6F7-4858-BAB2-738BD918D43D}" presName="centerShape" presStyleLbl="node0" presStyleIdx="0" presStyleCnt="1" custScaleX="157092" custScaleY="119702" custLinFactNeighborX="3379" custLinFactNeighborY="-763"/>
      <dgm:spPr/>
      <dgm:t>
        <a:bodyPr/>
        <a:lstStyle/>
        <a:p>
          <a:endParaRPr lang="ru-RU"/>
        </a:p>
      </dgm:t>
    </dgm:pt>
    <dgm:pt modelId="{4CC556FF-5D02-4300-B523-8BA4A365D7FE}" type="pres">
      <dgm:prSet presAssocID="{E05B9FB4-ED0E-450D-B938-CEF4DAC47CF4}" presName="node" presStyleLbl="node1" presStyleIdx="0" presStyleCnt="6" custScaleX="193291" custScaleY="122977" custRadScaleRad="112874" custRadScaleInc="266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CD809B-D4A9-4D59-BBEB-29B75CFA2B0D}" type="pres">
      <dgm:prSet presAssocID="{E05B9FB4-ED0E-450D-B938-CEF4DAC47CF4}" presName="dummy" presStyleCnt="0"/>
      <dgm:spPr/>
    </dgm:pt>
    <dgm:pt modelId="{67976C32-1D2B-42FD-9D16-94204E1C4046}" type="pres">
      <dgm:prSet presAssocID="{FD2C6540-863D-4800-B53F-AE8EBD34B0E4}" presName="sibTrans" presStyleLbl="sibTrans2D1" presStyleIdx="0" presStyleCnt="6" custScaleX="103824" custScaleY="97100"/>
      <dgm:spPr/>
      <dgm:t>
        <a:bodyPr/>
        <a:lstStyle/>
        <a:p>
          <a:endParaRPr lang="ru-RU"/>
        </a:p>
      </dgm:t>
    </dgm:pt>
    <dgm:pt modelId="{DAE64FAB-41FB-4F8E-923D-EF6CD71827B7}" type="pres">
      <dgm:prSet presAssocID="{B9F6ABCD-E876-4258-9501-16409E5266E6}" presName="node" presStyleLbl="node1" presStyleIdx="1" presStyleCnt="6" custScaleX="187360" custScaleY="155342" custRadScaleRad="135510" custRadScaleInc="27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D45440-93BE-415F-91A2-B1B1A7F7AC10}" type="pres">
      <dgm:prSet presAssocID="{B9F6ABCD-E876-4258-9501-16409E5266E6}" presName="dummy" presStyleCnt="0"/>
      <dgm:spPr/>
    </dgm:pt>
    <dgm:pt modelId="{69A9554D-C32C-4970-AED5-10F4F1668463}" type="pres">
      <dgm:prSet presAssocID="{F8D65D1A-6F92-4DC2-9E14-6DC2F741DD1D}" presName="sibTrans" presStyleLbl="sibTrans2D1" presStyleIdx="1" presStyleCnt="6" custScaleX="111583" custScaleY="105246"/>
      <dgm:spPr/>
      <dgm:t>
        <a:bodyPr/>
        <a:lstStyle/>
        <a:p>
          <a:endParaRPr lang="ru-RU"/>
        </a:p>
      </dgm:t>
    </dgm:pt>
    <dgm:pt modelId="{FCC4D25B-4467-4497-A3DB-45078883DF6B}" type="pres">
      <dgm:prSet presAssocID="{5A7063AB-CDA6-4D00-A7C6-FE318B6A2812}" presName="node" presStyleLbl="node1" presStyleIdx="2" presStyleCnt="6" custScaleX="173039" custScaleY="149126" custRadScaleRad="122901" custRadScaleInc="-54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74FD05-FF69-4024-A5A2-47E140FDB767}" type="pres">
      <dgm:prSet presAssocID="{5A7063AB-CDA6-4D00-A7C6-FE318B6A2812}" presName="dummy" presStyleCnt="0"/>
      <dgm:spPr/>
    </dgm:pt>
    <dgm:pt modelId="{95347759-4A81-46F9-AC7B-7A68B7E81A0B}" type="pres">
      <dgm:prSet presAssocID="{7EB35A06-D9EF-4A74-B76F-7E4D898F3AA4}" presName="sibTrans" presStyleLbl="sibTrans2D1" presStyleIdx="2" presStyleCnt="6" custScaleX="101132" custScaleY="79633"/>
      <dgm:spPr/>
      <dgm:t>
        <a:bodyPr/>
        <a:lstStyle/>
        <a:p>
          <a:endParaRPr lang="ru-RU"/>
        </a:p>
      </dgm:t>
    </dgm:pt>
    <dgm:pt modelId="{37C4834D-CF39-4403-8888-65C2705F8408}" type="pres">
      <dgm:prSet presAssocID="{1AADC65A-27FD-46C5-B656-5C348573CAD6}" presName="node" presStyleLbl="node1" presStyleIdx="3" presStyleCnt="6" custScaleX="201617" custScaleY="149162" custRadScaleRad="124560" custRadScaleInc="-18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F63905-013D-4BDE-9CB6-19F533E9598B}" type="pres">
      <dgm:prSet presAssocID="{1AADC65A-27FD-46C5-B656-5C348573CAD6}" presName="dummy" presStyleCnt="0"/>
      <dgm:spPr/>
    </dgm:pt>
    <dgm:pt modelId="{F09BB90B-AEF7-4D04-A43C-A5B55730E8EB}" type="pres">
      <dgm:prSet presAssocID="{E8012F89-8A3C-44B2-B17D-2BBC532A9018}" presName="sibTrans" presStyleLbl="sibTrans2D1" presStyleIdx="3" presStyleCnt="6" custScaleX="131832" custScaleY="119033" custLinFactNeighborX="10339" custLinFactNeighborY="-5048"/>
      <dgm:spPr/>
      <dgm:t>
        <a:bodyPr/>
        <a:lstStyle/>
        <a:p>
          <a:endParaRPr lang="ru-RU"/>
        </a:p>
      </dgm:t>
    </dgm:pt>
    <dgm:pt modelId="{ED0B099A-C08E-4289-8C75-7C86CEB48618}" type="pres">
      <dgm:prSet presAssocID="{2995FA5F-51AD-4566-9C3E-250333B914CE}" presName="node" presStyleLbl="node1" presStyleIdx="4" presStyleCnt="6" custScaleX="193438" custScaleY="156316" custRadScaleRad="119913" custRadScaleInc="37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20CAF-D220-4124-81FA-F6F911EB0AA0}" type="pres">
      <dgm:prSet presAssocID="{2995FA5F-51AD-4566-9C3E-250333B914CE}" presName="dummy" presStyleCnt="0"/>
      <dgm:spPr/>
    </dgm:pt>
    <dgm:pt modelId="{236A759F-E349-4B4D-B4BE-764FD7149D42}" type="pres">
      <dgm:prSet presAssocID="{E50E2069-874A-4038-B085-7CDBCDD7F4D3}" presName="sibTrans" presStyleLbl="sibTrans2D1" presStyleIdx="4" presStyleCnt="6" custScaleX="131832" custScaleY="119033" custLinFactNeighborX="10339" custLinFactNeighborY="-5048"/>
      <dgm:spPr/>
      <dgm:t>
        <a:bodyPr/>
        <a:lstStyle/>
        <a:p>
          <a:endParaRPr lang="ru-RU"/>
        </a:p>
      </dgm:t>
    </dgm:pt>
    <dgm:pt modelId="{557595C1-0859-4070-AF41-A0D874E4FA97}" type="pres">
      <dgm:prSet presAssocID="{78C61AB0-3D12-49FF-ABD7-DE9CADCF23C1}" presName="node" presStyleLbl="node1" presStyleIdx="5" presStyleCnt="6" custScaleX="184427" custScaleY="144707" custRadScaleRad="118696" custRadScaleInc="-134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410422-C030-47A8-9AB8-D4065CA7F62D}" type="pres">
      <dgm:prSet presAssocID="{78C61AB0-3D12-49FF-ABD7-DE9CADCF23C1}" presName="dummy" presStyleCnt="0"/>
      <dgm:spPr/>
    </dgm:pt>
    <dgm:pt modelId="{4966FB1C-E62B-4735-B704-83B9D8EFDECF}" type="pres">
      <dgm:prSet presAssocID="{49DE33F2-4AAB-4859-8890-E19D396CADB5}" presName="sibTrans" presStyleLbl="sibTrans2D1" presStyleIdx="5" presStyleCnt="6" custScaleX="100340" custScaleY="98483"/>
      <dgm:spPr/>
      <dgm:t>
        <a:bodyPr/>
        <a:lstStyle/>
        <a:p>
          <a:endParaRPr lang="ru-RU"/>
        </a:p>
      </dgm:t>
    </dgm:pt>
  </dgm:ptLst>
  <dgm:cxnLst>
    <dgm:cxn modelId="{3A23F62A-3DE2-4039-AAA6-FAFDE4B5BCBB}" srcId="{065A3DF8-A8AB-4CAE-BEB8-FCDB8ABC6112}" destId="{F5EAD0AA-EA74-407E-B54E-CCCFD1E8D51C}" srcOrd="4" destOrd="0" parTransId="{3A9D7006-E500-4180-8A30-463B6532467E}" sibTransId="{D3658018-75CE-47BB-A764-03BA984BC945}"/>
    <dgm:cxn modelId="{F6054190-D462-42F2-B164-A44E12ACAFF6}" srcId="{065A3DF8-A8AB-4CAE-BEB8-FCDB8ABC6112}" destId="{C14F6784-6851-4094-B474-464F43C073FC}" srcOrd="1" destOrd="0" parTransId="{9294DA10-1552-4568-889C-547C8E349646}" sibTransId="{BEAF407B-1A61-4196-BC72-3CB77208DF9D}"/>
    <dgm:cxn modelId="{593B0768-E2EB-459A-A9F1-4873AC5B5FDB}" srcId="{2FBBBEBB-C6F7-4858-BAB2-738BD918D43D}" destId="{E05B9FB4-ED0E-450D-B938-CEF4DAC47CF4}" srcOrd="0" destOrd="0" parTransId="{F0BF9BE8-4B71-47AA-8DCD-25BF2DE3C81D}" sibTransId="{FD2C6540-863D-4800-B53F-AE8EBD34B0E4}"/>
    <dgm:cxn modelId="{5481FBE6-3500-4621-A701-6D530B84C4C7}" srcId="{065A3DF8-A8AB-4CAE-BEB8-FCDB8ABC6112}" destId="{BB5C07B0-A731-4273-828C-13378F3DFD7D}" srcOrd="7" destOrd="0" parTransId="{EC40B6A8-52DE-4056-B689-3FAF0358D671}" sibTransId="{18D28069-20AE-4BEF-924B-BFAA66F5EB22}"/>
    <dgm:cxn modelId="{D594661C-555E-4CA5-B3BA-036FF49421C3}" srcId="{2FBBBEBB-C6F7-4858-BAB2-738BD918D43D}" destId="{2995FA5F-51AD-4566-9C3E-250333B914CE}" srcOrd="4" destOrd="0" parTransId="{7071AC7D-F3A2-464F-9C53-43CFCF31B22D}" sibTransId="{E50E2069-874A-4038-B085-7CDBCDD7F4D3}"/>
    <dgm:cxn modelId="{20AA9762-A0A7-49AA-A3B0-E6D1AC494525}" srcId="{065A3DF8-A8AB-4CAE-BEB8-FCDB8ABC6112}" destId="{20689518-E426-440E-8143-E95F1D5A7525}" srcOrd="8" destOrd="0" parTransId="{7800BAC9-6EEA-4DC0-A173-D205C6604C96}" sibTransId="{E429AF9E-DC93-4983-BE89-06027EC6C0BC}"/>
    <dgm:cxn modelId="{B7C2D731-CBC7-4FFE-897F-D0A61D7ED468}" type="presOf" srcId="{B9F6ABCD-E876-4258-9501-16409E5266E6}" destId="{DAE64FAB-41FB-4F8E-923D-EF6CD71827B7}" srcOrd="0" destOrd="0" presId="urn:microsoft.com/office/officeart/2005/8/layout/radial6"/>
    <dgm:cxn modelId="{090F9AF5-E6D2-469F-A766-E664DB5F14CC}" srcId="{2FBBBEBB-C6F7-4858-BAB2-738BD918D43D}" destId="{5A7063AB-CDA6-4D00-A7C6-FE318B6A2812}" srcOrd="2" destOrd="0" parTransId="{0453D45F-11A3-443E-A759-7498E535D901}" sibTransId="{7EB35A06-D9EF-4A74-B76F-7E4D898F3AA4}"/>
    <dgm:cxn modelId="{ADF09B66-46AE-4F04-B18B-1C398C332B92}" srcId="{065A3DF8-A8AB-4CAE-BEB8-FCDB8ABC6112}" destId="{8DC32B7F-26A6-43D4-BB03-F228C1C6CE19}" srcOrd="5" destOrd="0" parTransId="{3BA1A9C0-DED7-4B07-B0E6-607ECFB1CB91}" sibTransId="{A5707405-1626-4B89-9E65-B3D6821B9E53}"/>
    <dgm:cxn modelId="{FE9BB94C-9F9B-40B6-86D2-790BE06E9A67}" type="presOf" srcId="{49DE33F2-4AAB-4859-8890-E19D396CADB5}" destId="{4966FB1C-E62B-4735-B704-83B9D8EFDECF}" srcOrd="0" destOrd="0" presId="urn:microsoft.com/office/officeart/2005/8/layout/radial6"/>
    <dgm:cxn modelId="{93141955-BF3C-420D-ADCA-AEFD92323CBE}" type="presOf" srcId="{E50E2069-874A-4038-B085-7CDBCDD7F4D3}" destId="{236A759F-E349-4B4D-B4BE-764FD7149D42}" srcOrd="0" destOrd="0" presId="urn:microsoft.com/office/officeart/2005/8/layout/radial6"/>
    <dgm:cxn modelId="{0286A2A3-EA23-481B-9177-A37F79135DB1}" srcId="{065A3DF8-A8AB-4CAE-BEB8-FCDB8ABC6112}" destId="{191230A2-5B4E-4591-B3D6-EAE2795B248D}" srcOrd="2" destOrd="0" parTransId="{37AC03CF-BD3A-4EE7-B710-541B92EAF883}" sibTransId="{C93B3E81-0F2F-4922-BA3A-EFE4A9036879}"/>
    <dgm:cxn modelId="{2502E198-CC8D-4E8C-8485-F48ACD49376A}" type="presOf" srcId="{1AADC65A-27FD-46C5-B656-5C348573CAD6}" destId="{37C4834D-CF39-4403-8888-65C2705F8408}" srcOrd="0" destOrd="0" presId="urn:microsoft.com/office/officeart/2005/8/layout/radial6"/>
    <dgm:cxn modelId="{365461B4-0D61-4DFF-BDA5-546C606CFC53}" type="presOf" srcId="{E8012F89-8A3C-44B2-B17D-2BBC532A9018}" destId="{F09BB90B-AEF7-4D04-A43C-A5B55730E8EB}" srcOrd="0" destOrd="0" presId="urn:microsoft.com/office/officeart/2005/8/layout/radial6"/>
    <dgm:cxn modelId="{A2AA5F35-C8B8-4339-B7A0-79D6C788FFD4}" type="presOf" srcId="{78C61AB0-3D12-49FF-ABD7-DE9CADCF23C1}" destId="{557595C1-0859-4070-AF41-A0D874E4FA97}" srcOrd="0" destOrd="0" presId="urn:microsoft.com/office/officeart/2005/8/layout/radial6"/>
    <dgm:cxn modelId="{DA5451D7-A6FA-4200-AE93-13436DB13822}" srcId="{2FBBBEBB-C6F7-4858-BAB2-738BD918D43D}" destId="{1AADC65A-27FD-46C5-B656-5C348573CAD6}" srcOrd="3" destOrd="0" parTransId="{0D14067D-33A0-4233-9CE3-AE816FD15CF0}" sibTransId="{E8012F89-8A3C-44B2-B17D-2BBC532A9018}"/>
    <dgm:cxn modelId="{3166A2F4-C386-43B8-A6AF-2F96BFE2D81C}" type="presOf" srcId="{7EB35A06-D9EF-4A74-B76F-7E4D898F3AA4}" destId="{95347759-4A81-46F9-AC7B-7A68B7E81A0B}" srcOrd="0" destOrd="0" presId="urn:microsoft.com/office/officeart/2005/8/layout/radial6"/>
    <dgm:cxn modelId="{B7F7CC86-16D0-4CA8-B48E-153D906A4EB4}" type="presOf" srcId="{2995FA5F-51AD-4566-9C3E-250333B914CE}" destId="{ED0B099A-C08E-4289-8C75-7C86CEB48618}" srcOrd="0" destOrd="0" presId="urn:microsoft.com/office/officeart/2005/8/layout/radial6"/>
    <dgm:cxn modelId="{59C22CB2-78D5-4CC7-9E34-719152019FB6}" srcId="{2FBBBEBB-C6F7-4858-BAB2-738BD918D43D}" destId="{B9F6ABCD-E876-4258-9501-16409E5266E6}" srcOrd="1" destOrd="0" parTransId="{A9284DC3-45A4-4C51-8742-81D0C95993F8}" sibTransId="{F8D65D1A-6F92-4DC2-9E14-6DC2F741DD1D}"/>
    <dgm:cxn modelId="{89050C8A-2222-4604-8FB8-E3A9CBDA1799}" type="presOf" srcId="{E05B9FB4-ED0E-450D-B938-CEF4DAC47CF4}" destId="{4CC556FF-5D02-4300-B523-8BA4A365D7FE}" srcOrd="0" destOrd="0" presId="urn:microsoft.com/office/officeart/2005/8/layout/radial6"/>
    <dgm:cxn modelId="{9EBC97C4-4BE1-48F5-AF2A-F15D70D65CC0}" srcId="{065A3DF8-A8AB-4CAE-BEB8-FCDB8ABC6112}" destId="{2FBBBEBB-C6F7-4858-BAB2-738BD918D43D}" srcOrd="0" destOrd="0" parTransId="{096D84A0-4809-4DA6-BAC6-745E3810218A}" sibTransId="{38D34F15-E536-4772-BD7E-4B4933B13719}"/>
    <dgm:cxn modelId="{F59FF11D-A97E-4546-B1D7-9E09E76CEF88}" type="presOf" srcId="{FD2C6540-863D-4800-B53F-AE8EBD34B0E4}" destId="{67976C32-1D2B-42FD-9D16-94204E1C4046}" srcOrd="0" destOrd="0" presId="urn:microsoft.com/office/officeart/2005/8/layout/radial6"/>
    <dgm:cxn modelId="{8D32F5F3-92D8-4493-A3AB-C35A6DC5C9E0}" type="presOf" srcId="{065A3DF8-A8AB-4CAE-BEB8-FCDB8ABC6112}" destId="{2DEDDC9C-05DA-456D-BDAE-FAE87863E09F}" srcOrd="0" destOrd="0" presId="urn:microsoft.com/office/officeart/2005/8/layout/radial6"/>
    <dgm:cxn modelId="{D91E2603-FC35-4C34-BD9E-CCC758C009D1}" srcId="{2FBBBEBB-C6F7-4858-BAB2-738BD918D43D}" destId="{78C61AB0-3D12-49FF-ABD7-DE9CADCF23C1}" srcOrd="5" destOrd="0" parTransId="{985A4A9B-5921-4521-ABEE-E4C0D501FA14}" sibTransId="{49DE33F2-4AAB-4859-8890-E19D396CADB5}"/>
    <dgm:cxn modelId="{004C6668-B83D-4C56-B499-9D7D8A42C945}" srcId="{065A3DF8-A8AB-4CAE-BEB8-FCDB8ABC6112}" destId="{799E4A3C-5AC7-4267-88B5-CC55DB847065}" srcOrd="3" destOrd="0" parTransId="{CA60302F-9653-496E-B45C-BECD223A587C}" sibTransId="{6978F8BC-5319-42D6-A01D-571972420B63}"/>
    <dgm:cxn modelId="{E5493405-7BE6-493B-9C44-E7CB2DBEFE16}" type="presOf" srcId="{2FBBBEBB-C6F7-4858-BAB2-738BD918D43D}" destId="{58873622-1BB4-49CE-915D-7C46EECBD662}" srcOrd="0" destOrd="0" presId="urn:microsoft.com/office/officeart/2005/8/layout/radial6"/>
    <dgm:cxn modelId="{A4AF9C67-8BD8-40A5-AB87-9D197BF4A130}" srcId="{065A3DF8-A8AB-4CAE-BEB8-FCDB8ABC6112}" destId="{2A287823-3317-4856-BF67-4FAA89E05296}" srcOrd="6" destOrd="0" parTransId="{83B10C1B-ED0E-4622-8FAF-CDDECC81FAB3}" sibTransId="{C090BBAC-FD9D-4D93-8919-FEFD1C8A17F2}"/>
    <dgm:cxn modelId="{624A3AD8-E8C1-412D-8DC0-85E156F9D1DE}" type="presOf" srcId="{5A7063AB-CDA6-4D00-A7C6-FE318B6A2812}" destId="{FCC4D25B-4467-4497-A3DB-45078883DF6B}" srcOrd="0" destOrd="0" presId="urn:microsoft.com/office/officeart/2005/8/layout/radial6"/>
    <dgm:cxn modelId="{3707FA33-5FBB-4F71-B4DD-9CB53A4AAD0A}" type="presOf" srcId="{F8D65D1A-6F92-4DC2-9E14-6DC2F741DD1D}" destId="{69A9554D-C32C-4970-AED5-10F4F1668463}" srcOrd="0" destOrd="0" presId="urn:microsoft.com/office/officeart/2005/8/layout/radial6"/>
    <dgm:cxn modelId="{F6D7E981-41A5-4452-A2E2-EEEE1BD7B9D5}" type="presParOf" srcId="{2DEDDC9C-05DA-456D-BDAE-FAE87863E09F}" destId="{58873622-1BB4-49CE-915D-7C46EECBD662}" srcOrd="0" destOrd="0" presId="urn:microsoft.com/office/officeart/2005/8/layout/radial6"/>
    <dgm:cxn modelId="{4DA0F92A-2054-4E7D-820E-F660A969481A}" type="presParOf" srcId="{2DEDDC9C-05DA-456D-BDAE-FAE87863E09F}" destId="{4CC556FF-5D02-4300-B523-8BA4A365D7FE}" srcOrd="1" destOrd="0" presId="urn:microsoft.com/office/officeart/2005/8/layout/radial6"/>
    <dgm:cxn modelId="{7D93EAD0-069C-44E4-B17F-A399814AB902}" type="presParOf" srcId="{2DEDDC9C-05DA-456D-BDAE-FAE87863E09F}" destId="{E3CD809B-D4A9-4D59-BBEB-29B75CFA2B0D}" srcOrd="2" destOrd="0" presId="urn:microsoft.com/office/officeart/2005/8/layout/radial6"/>
    <dgm:cxn modelId="{225BC3C7-018E-4C64-A71E-63C1A2BF3991}" type="presParOf" srcId="{2DEDDC9C-05DA-456D-BDAE-FAE87863E09F}" destId="{67976C32-1D2B-42FD-9D16-94204E1C4046}" srcOrd="3" destOrd="0" presId="urn:microsoft.com/office/officeart/2005/8/layout/radial6"/>
    <dgm:cxn modelId="{78F19401-4926-4FE2-801B-C60EF5ED3B93}" type="presParOf" srcId="{2DEDDC9C-05DA-456D-BDAE-FAE87863E09F}" destId="{DAE64FAB-41FB-4F8E-923D-EF6CD71827B7}" srcOrd="4" destOrd="0" presId="urn:microsoft.com/office/officeart/2005/8/layout/radial6"/>
    <dgm:cxn modelId="{97D7ECF6-8ADA-48CB-A8CD-05C91D1F6D05}" type="presParOf" srcId="{2DEDDC9C-05DA-456D-BDAE-FAE87863E09F}" destId="{7FD45440-93BE-415F-91A2-B1B1A7F7AC10}" srcOrd="5" destOrd="0" presId="urn:microsoft.com/office/officeart/2005/8/layout/radial6"/>
    <dgm:cxn modelId="{10DD2832-2491-4100-88B4-874A4EE2D8EC}" type="presParOf" srcId="{2DEDDC9C-05DA-456D-BDAE-FAE87863E09F}" destId="{69A9554D-C32C-4970-AED5-10F4F1668463}" srcOrd="6" destOrd="0" presId="urn:microsoft.com/office/officeart/2005/8/layout/radial6"/>
    <dgm:cxn modelId="{85BB4967-3E75-4CA6-8276-57A3249E8C12}" type="presParOf" srcId="{2DEDDC9C-05DA-456D-BDAE-FAE87863E09F}" destId="{FCC4D25B-4467-4497-A3DB-45078883DF6B}" srcOrd="7" destOrd="0" presId="urn:microsoft.com/office/officeart/2005/8/layout/radial6"/>
    <dgm:cxn modelId="{546B3673-6360-4001-84C4-1D741BED15DB}" type="presParOf" srcId="{2DEDDC9C-05DA-456D-BDAE-FAE87863E09F}" destId="{4174FD05-FF69-4024-A5A2-47E140FDB767}" srcOrd="8" destOrd="0" presId="urn:microsoft.com/office/officeart/2005/8/layout/radial6"/>
    <dgm:cxn modelId="{F07E5BD7-9787-49A1-A52C-CD4C2CA08989}" type="presParOf" srcId="{2DEDDC9C-05DA-456D-BDAE-FAE87863E09F}" destId="{95347759-4A81-46F9-AC7B-7A68B7E81A0B}" srcOrd="9" destOrd="0" presId="urn:microsoft.com/office/officeart/2005/8/layout/radial6"/>
    <dgm:cxn modelId="{6284C071-EAC7-4B2B-AE87-AA76CD80D331}" type="presParOf" srcId="{2DEDDC9C-05DA-456D-BDAE-FAE87863E09F}" destId="{37C4834D-CF39-4403-8888-65C2705F8408}" srcOrd="10" destOrd="0" presId="urn:microsoft.com/office/officeart/2005/8/layout/radial6"/>
    <dgm:cxn modelId="{94CAD2A3-8C72-480D-8768-CC5EFCCFD4E7}" type="presParOf" srcId="{2DEDDC9C-05DA-456D-BDAE-FAE87863E09F}" destId="{90F63905-013D-4BDE-9CB6-19F533E9598B}" srcOrd="11" destOrd="0" presId="urn:microsoft.com/office/officeart/2005/8/layout/radial6"/>
    <dgm:cxn modelId="{74F6DB12-BF22-4F46-97E4-D50FFAFB1952}" type="presParOf" srcId="{2DEDDC9C-05DA-456D-BDAE-FAE87863E09F}" destId="{F09BB90B-AEF7-4D04-A43C-A5B55730E8EB}" srcOrd="12" destOrd="0" presId="urn:microsoft.com/office/officeart/2005/8/layout/radial6"/>
    <dgm:cxn modelId="{4EC57B3D-155C-468D-B311-0BA4F37897AB}" type="presParOf" srcId="{2DEDDC9C-05DA-456D-BDAE-FAE87863E09F}" destId="{ED0B099A-C08E-4289-8C75-7C86CEB48618}" srcOrd="13" destOrd="0" presId="urn:microsoft.com/office/officeart/2005/8/layout/radial6"/>
    <dgm:cxn modelId="{B26A2E43-E7C7-4E15-B729-7136780F0B17}" type="presParOf" srcId="{2DEDDC9C-05DA-456D-BDAE-FAE87863E09F}" destId="{A9120CAF-D220-4124-81FA-F6F911EB0AA0}" srcOrd="14" destOrd="0" presId="urn:microsoft.com/office/officeart/2005/8/layout/radial6"/>
    <dgm:cxn modelId="{8BE42762-FCB4-43B3-A45D-D4195345313A}" type="presParOf" srcId="{2DEDDC9C-05DA-456D-BDAE-FAE87863E09F}" destId="{236A759F-E349-4B4D-B4BE-764FD7149D42}" srcOrd="15" destOrd="0" presId="urn:microsoft.com/office/officeart/2005/8/layout/radial6"/>
    <dgm:cxn modelId="{6B8410FC-190D-405B-94F8-BE7FF1E337B0}" type="presParOf" srcId="{2DEDDC9C-05DA-456D-BDAE-FAE87863E09F}" destId="{557595C1-0859-4070-AF41-A0D874E4FA97}" srcOrd="16" destOrd="0" presId="urn:microsoft.com/office/officeart/2005/8/layout/radial6"/>
    <dgm:cxn modelId="{67370917-9BBB-4218-8DAA-A8205D04833A}" type="presParOf" srcId="{2DEDDC9C-05DA-456D-BDAE-FAE87863E09F}" destId="{26410422-C030-47A8-9AB8-D4065CA7F62D}" srcOrd="17" destOrd="0" presId="urn:microsoft.com/office/officeart/2005/8/layout/radial6"/>
    <dgm:cxn modelId="{36883A5C-305E-43E2-A365-BE036A41DCF9}" type="presParOf" srcId="{2DEDDC9C-05DA-456D-BDAE-FAE87863E09F}" destId="{4966FB1C-E62B-4735-B704-83B9D8EFDECF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66FB1C-E62B-4735-B704-83B9D8EFDECF}">
      <dsp:nvSpPr>
        <dsp:cNvPr id="0" name=""/>
        <dsp:cNvSpPr/>
      </dsp:nvSpPr>
      <dsp:spPr>
        <a:xfrm>
          <a:off x="1454646" y="542140"/>
          <a:ext cx="4882717" cy="4792352"/>
        </a:xfrm>
        <a:prstGeom prst="blockArc">
          <a:avLst>
            <a:gd name="adj1" fmla="val 12601900"/>
            <a:gd name="adj2" fmla="val 17225184"/>
            <a:gd name="adj3" fmla="val 45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6A759F-E349-4B4D-B4BE-764FD7149D42}">
      <dsp:nvSpPr>
        <dsp:cNvPr id="0" name=""/>
        <dsp:cNvSpPr/>
      </dsp:nvSpPr>
      <dsp:spPr>
        <a:xfrm>
          <a:off x="1122829" y="-91875"/>
          <a:ext cx="6415172" cy="5792351"/>
        </a:xfrm>
        <a:prstGeom prst="blockArc">
          <a:avLst>
            <a:gd name="adj1" fmla="val 9177159"/>
            <a:gd name="adj2" fmla="val 12791406"/>
            <a:gd name="adj3" fmla="val 45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9BB90B-AEF7-4D04-A43C-A5B55730E8EB}">
      <dsp:nvSpPr>
        <dsp:cNvPr id="0" name=""/>
        <dsp:cNvSpPr/>
      </dsp:nvSpPr>
      <dsp:spPr>
        <a:xfrm>
          <a:off x="1165282" y="-4350"/>
          <a:ext cx="6415172" cy="5792351"/>
        </a:xfrm>
        <a:prstGeom prst="blockArc">
          <a:avLst>
            <a:gd name="adj1" fmla="val 4429222"/>
            <a:gd name="adj2" fmla="val 9317791"/>
            <a:gd name="adj3" fmla="val 45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347759-4A81-46F9-AC7B-7A68B7E81A0B}">
      <dsp:nvSpPr>
        <dsp:cNvPr id="0" name=""/>
        <dsp:cNvSpPr/>
      </dsp:nvSpPr>
      <dsp:spPr>
        <a:xfrm>
          <a:off x="2455409" y="1136886"/>
          <a:ext cx="4921257" cy="3875079"/>
        </a:xfrm>
        <a:prstGeom prst="blockArc">
          <a:avLst>
            <a:gd name="adj1" fmla="val 1368742"/>
            <a:gd name="adj2" fmla="val 5956999"/>
            <a:gd name="adj3" fmla="val 45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A9554D-C32C-4970-AED5-10F4F1668463}">
      <dsp:nvSpPr>
        <dsp:cNvPr id="0" name=""/>
        <dsp:cNvSpPr/>
      </dsp:nvSpPr>
      <dsp:spPr>
        <a:xfrm>
          <a:off x="2364518" y="194852"/>
          <a:ext cx="5429821" cy="5121452"/>
        </a:xfrm>
        <a:prstGeom prst="blockArc">
          <a:avLst>
            <a:gd name="adj1" fmla="val 20027559"/>
            <a:gd name="adj2" fmla="val 1887151"/>
            <a:gd name="adj3" fmla="val 45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976C32-1D2B-42FD-9D16-94204E1C4046}">
      <dsp:nvSpPr>
        <dsp:cNvPr id="0" name=""/>
        <dsp:cNvSpPr/>
      </dsp:nvSpPr>
      <dsp:spPr>
        <a:xfrm>
          <a:off x="2670390" y="603348"/>
          <a:ext cx="5052255" cy="4725053"/>
        </a:xfrm>
        <a:prstGeom prst="blockArc">
          <a:avLst>
            <a:gd name="adj1" fmla="val 15320489"/>
            <a:gd name="adj2" fmla="val 19679462"/>
            <a:gd name="adj3" fmla="val 45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873622-1BB4-49CE-915D-7C46EECBD662}">
      <dsp:nvSpPr>
        <dsp:cNvPr id="0" name=""/>
        <dsp:cNvSpPr/>
      </dsp:nvSpPr>
      <dsp:spPr>
        <a:xfrm>
          <a:off x="2791966" y="1700979"/>
          <a:ext cx="3427909" cy="2612020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Подростковый бизнес</a:t>
          </a:r>
        </a:p>
      </dsp:txBody>
      <dsp:txXfrm>
        <a:off x="3293972" y="2083500"/>
        <a:ext cx="2423897" cy="1846978"/>
      </dsp:txXfrm>
    </dsp:sp>
    <dsp:sp modelId="{4CC556FF-5D02-4300-B523-8BA4A365D7FE}">
      <dsp:nvSpPr>
        <dsp:cNvPr id="0" name=""/>
        <dsp:cNvSpPr/>
      </dsp:nvSpPr>
      <dsp:spPr>
        <a:xfrm>
          <a:off x="3118489" y="-274037"/>
          <a:ext cx="2952466" cy="1878439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Няня на час</a:t>
          </a:r>
        </a:p>
      </dsp:txBody>
      <dsp:txXfrm>
        <a:off x="3550868" y="1054"/>
        <a:ext cx="2087708" cy="1328257"/>
      </dsp:txXfrm>
    </dsp:sp>
    <dsp:sp modelId="{DAE64FAB-41FB-4F8E-923D-EF6CD71827B7}">
      <dsp:nvSpPr>
        <dsp:cNvPr id="0" name=""/>
        <dsp:cNvSpPr/>
      </dsp:nvSpPr>
      <dsp:spPr>
        <a:xfrm>
          <a:off x="5782126" y="518957"/>
          <a:ext cx="2861871" cy="2372805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Промоутер</a:t>
          </a:r>
          <a:endParaRPr lang="ru-RU" sz="1800" b="1" kern="1200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201237" y="866446"/>
        <a:ext cx="2023649" cy="1677827"/>
      </dsp:txXfrm>
    </dsp:sp>
    <dsp:sp modelId="{FCC4D25B-4467-4497-A3DB-45078883DF6B}">
      <dsp:nvSpPr>
        <dsp:cNvPr id="0" name=""/>
        <dsp:cNvSpPr/>
      </dsp:nvSpPr>
      <dsp:spPr>
        <a:xfrm>
          <a:off x="5786558" y="2857520"/>
          <a:ext cx="2643122" cy="2277858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Курьер</a:t>
          </a:r>
        </a:p>
      </dsp:txBody>
      <dsp:txXfrm>
        <a:off x="6173634" y="3191105"/>
        <a:ext cx="1868970" cy="1610688"/>
      </dsp:txXfrm>
    </dsp:sp>
    <dsp:sp modelId="{37C4834D-CF39-4403-8888-65C2705F8408}">
      <dsp:nvSpPr>
        <dsp:cNvPr id="0" name=""/>
        <dsp:cNvSpPr/>
      </dsp:nvSpPr>
      <dsp:spPr>
        <a:xfrm>
          <a:off x="2992590" y="4282173"/>
          <a:ext cx="3079643" cy="2278407"/>
        </a:xfrm>
        <a:prstGeom prst="ellipse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Расклейщик </a:t>
          </a:r>
          <a:r>
            <a:rPr lang="ru-RU" sz="1800" b="1" kern="1200" dirty="0" err="1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обьявлений</a:t>
          </a:r>
          <a:endParaRPr lang="ru-RU" sz="1800" b="1" kern="1200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43593" y="4615838"/>
        <a:ext cx="2177637" cy="1611077"/>
      </dsp:txXfrm>
    </dsp:sp>
    <dsp:sp modelId="{ED0B099A-C08E-4289-8C75-7C86CEB48618}">
      <dsp:nvSpPr>
        <dsp:cNvPr id="0" name=""/>
        <dsp:cNvSpPr/>
      </dsp:nvSpPr>
      <dsp:spPr>
        <a:xfrm>
          <a:off x="231938" y="2937487"/>
          <a:ext cx="2954711" cy="2387683"/>
        </a:xfrm>
        <a:prstGeom prst="ellipse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Продажа  своих умений и талантов</a:t>
          </a:r>
        </a:p>
      </dsp:txBody>
      <dsp:txXfrm>
        <a:off x="664645" y="3287155"/>
        <a:ext cx="2089297" cy="1688347"/>
      </dsp:txXfrm>
    </dsp:sp>
    <dsp:sp modelId="{557595C1-0859-4070-AF41-A0D874E4FA97}">
      <dsp:nvSpPr>
        <dsp:cNvPr id="0" name=""/>
        <dsp:cNvSpPr/>
      </dsp:nvSpPr>
      <dsp:spPr>
        <a:xfrm>
          <a:off x="428634" y="642950"/>
          <a:ext cx="2817070" cy="2210359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Репетиторство</a:t>
          </a:r>
        </a:p>
      </dsp:txBody>
      <dsp:txXfrm>
        <a:off x="841184" y="966650"/>
        <a:ext cx="1991970" cy="15629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048660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E88D7-BA7E-4A2C-8A6B-8B9A2A8B097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048661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1048662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3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048664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1643C-1A93-4773-B1F6-67B35F530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882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7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04862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3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5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6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1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04861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1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9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04859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59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2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04863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3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7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8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04864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04864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04861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1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048651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52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4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5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04865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5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1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22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2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04862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2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2458D-32E6-4DF1-BCEB-99D600591D23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ma"/><Relationship Id="rId1" Type="http://schemas.microsoft.com/office/2007/relationships/media" Target="../media/media3.wma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ru.wikipedia.org/wiki/%D0%9F%D1%80%D0%B5%D0%B4%D0%BF%D1%80%D0%B8%D0%BD%D0%B8%D0%BC%D0%B0%D1%82%D0%B5%D0%BB%D1%8C%D1%81%D1%82%D0%B2%D0%BE" TargetMode="External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6" Type="http://schemas.openxmlformats.org/officeDocument/2006/relationships/hyperlink" Target="https://ru.wikipedia.org/wiki/%D0%9F%D1%80%D0%B8%D0%B1%D1%8B%D0%BB%D1%8C" TargetMode="External"/><Relationship Id="rId5" Type="http://schemas.openxmlformats.org/officeDocument/2006/relationships/hyperlink" Target="https://ru.wikipedia.org/wiki/%D0%A4%D1%80%D0%B0%D0%BD%D1%86%D1%83%D0%B7%D1%81%D0%BA%D0%B8%D0%B9_%D1%8F%D0%B7%D1%8B%D0%BA" TargetMode="External"/><Relationship Id="rId4" Type="http://schemas.openxmlformats.org/officeDocument/2006/relationships/hyperlink" Target="https://ru.wikipedia.org/wiki/%D0%90%D0%BD%D0%B3%D0%BB%D0%B8%D0%B9%D1%81%D0%BA%D0%B8%D0%B9_%D1%8F%D0%B7%D1%8B%D0%BA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Rectangle 1"/>
          <p:cNvSpPr>
            <a:spLocks noChangeArrowheads="1"/>
          </p:cNvSpPr>
          <p:nvPr/>
        </p:nvSpPr>
        <p:spPr bwMode="auto">
          <a:xfrm>
            <a:off x="928662" y="2285992"/>
            <a:ext cx="8215338" cy="70788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4000" b="1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587" name="Rectangle 2"/>
          <p:cNvSpPr>
            <a:spLocks noChangeArrowheads="1"/>
          </p:cNvSpPr>
          <p:nvPr/>
        </p:nvSpPr>
        <p:spPr bwMode="auto">
          <a:xfrm>
            <a:off x="4572000" y="4365104"/>
            <a:ext cx="4572000" cy="163121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Маслакова Арина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</a:t>
            </a:r>
            <a:r>
              <a:rPr kumimoji="0" lang="ru-RU" sz="2000" b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«а» класс 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МБОУ «Лицей №17».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Научный 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уководитель: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Евграшина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Н.В.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588" name="Rectangle 1"/>
          <p:cNvSpPr>
            <a:spLocks noChangeArrowheads="1"/>
          </p:cNvSpPr>
          <p:nvPr/>
        </p:nvSpPr>
        <p:spPr bwMode="auto">
          <a:xfrm>
            <a:off x="611560" y="1271706"/>
            <a:ext cx="820891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Предпринимательская деятельность подростков и её экономическое содержание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158"/>
    </mc:Choice>
    <mc:Fallback>
      <p:transition spd="slow" advTm="81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688" y="214291"/>
          <a:ext cx="8858312" cy="6339836"/>
        </p:xfrm>
        <a:graphic>
          <a:graphicData uri="http://schemas.openxmlformats.org/drawingml/2006/table">
            <a:tbl>
              <a:tblPr/>
              <a:tblGrid>
                <a:gridCol w="1705394"/>
                <a:gridCol w="3702818"/>
                <a:gridCol w="3450100"/>
              </a:tblGrid>
              <a:tr h="256302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Транскрибация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возможность зарабатывать деньги, не имея образования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мотивация для освоения слепого метода печати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развивает память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развивает внимательность, усидчивость и терпение к монотонной работе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повышает грамотность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 на дому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низкая оплата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некачественные источники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монотонная работа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52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Дизайнер одежды или создатель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возможность воплощать в действительность свои творческие порывы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участие в интересных проектах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престижность и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востребованность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возможность получать высокие гонорары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возможность для постоянного развития и профессионального роста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тяжелый физический труд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невозможность выходить за определенные рамки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высокая конкуренция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постоянные поиски рынков сбыта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отсутствие гарантий получения огромных гонораров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128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Написание текстов в Интернете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бесконечны простор для творчества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 на дому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отсутствие посредничества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неограниченный доход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постоянное саморазвитие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постоянная работа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конкуренция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отсутствие пассивного дохода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низкий доход на старте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монотонная работа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7504" y="116633"/>
          <a:ext cx="8893652" cy="6752321"/>
        </p:xfrm>
        <a:graphic>
          <a:graphicData uri="http://schemas.openxmlformats.org/drawingml/2006/table">
            <a:tbl>
              <a:tblPr/>
              <a:tblGrid>
                <a:gridCol w="1667539"/>
                <a:gridCol w="3762250"/>
                <a:gridCol w="3463863"/>
              </a:tblGrid>
              <a:tr h="943463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Переводчик с иностранного языка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большой заработок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постоянная работа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постоянное развитие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 на дому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высокая конкуренция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сложно начать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всегда интересно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39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Ведение собственного канала на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YouTube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возможность солидного заработка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широкий охват аудитории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контакт со зрителями в комментариях и в прямых эфирах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большой выбор свободных ниш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бесплатное создание и условно-бесплатное продвижение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контента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точная аналитика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необходимость больших затрат времени на создание видеороликов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материальные вложения на продвижения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контента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всегда удается найти удачную нишу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большая ответственность – ведение собственного канала требует тщательной проверки информации, выдаваемой в видеороликах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0881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Писательство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возможность общаться с совершенно разными людьми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автор может видеть процесс от создания книги до ее реализации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саморазвитие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творческая реализация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удаленная работа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интернете проще найти своего читателя 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автор имеет возможность писать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сценарий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многозадачность 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публикация книги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трудности договоров с издательствами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нестабильный уровень дохода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недостаток времени для написания книги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сложно защитить авторские права в интернете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снизилась популярность книг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может наступить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кризис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85918" y="142852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Домашняя кондитерская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0034" y="714356"/>
          <a:ext cx="8215370" cy="2289279"/>
        </p:xfrm>
        <a:graphic>
          <a:graphicData uri="http://schemas.openxmlformats.org/drawingml/2006/table">
            <a:tbl>
              <a:tblPr/>
              <a:tblGrid>
                <a:gridCol w="2545039"/>
                <a:gridCol w="1970796"/>
                <a:gridCol w="1930453"/>
                <a:gridCol w="1769082"/>
              </a:tblGrid>
              <a:tr h="64335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Оборудование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Стоимость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507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Печь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шт.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30 000</a:t>
                      </a:r>
                      <a:endParaRPr lang="ru-RU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88 000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507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Миксер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шт.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3000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507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Холодильник</a:t>
                      </a:r>
                      <a:endParaRPr lang="ru-RU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шт.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30 000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507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Стол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шт.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25 000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-785842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71472" y="3212976"/>
          <a:ext cx="8215370" cy="3136384"/>
        </p:xfrm>
        <a:graphic>
          <a:graphicData uri="http://schemas.openxmlformats.org/drawingml/2006/table">
            <a:tbl>
              <a:tblPr/>
              <a:tblGrid>
                <a:gridCol w="2107276"/>
                <a:gridCol w="2143326"/>
                <a:gridCol w="2013714"/>
                <a:gridCol w="1951054"/>
              </a:tblGrid>
              <a:tr h="57606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Инвентарь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Стоимость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Итого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0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Скалка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 шт.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2 500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0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Сито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 шт.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40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Лопатка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 шт.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40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Форма для выпечки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 шт.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40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Кондитерские мешки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 набор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40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Весы кухонные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 шт.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40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Венчик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 шт.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714349" y="622023"/>
            <a:ext cx="7929618" cy="5078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19275" algn="l"/>
              </a:tabLst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Няня на час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192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Затраты только  на рекламу (но это можно сделать и бесплатно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соцсетях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192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не смотря на то, что для работы няни не нужно много затрат, няня должна обладать многими умениями: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1927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19275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Терпение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19275" algn="l"/>
              </a:tabLst>
            </a:pP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Стрессоустойчивость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19275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Добросовестность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19275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Ответственность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19275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Аккуратность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19275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Коммуникабельность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19275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Навыки организатора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19275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Внимательность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19275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Воспитанность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19275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Умение разрешать конфликтные ситуации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71472" y="363915"/>
            <a:ext cx="8358246" cy="60016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Продажа </a:t>
            </a:r>
            <a:r>
              <a:rPr kumimoji="0" lang="en-US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hand-made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Затраты на одно изделие могут влиять и на цену этого изделия. Затраты будут зависеть от размера изделия и материалов, которые будут использоваться. Поэтому точные затраты произвести не возможно.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Продажа игровых </a:t>
            </a:r>
            <a:r>
              <a:rPr kumimoji="0" lang="ru-RU" sz="2400" b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аккаунтов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Нужен хороший игровой компьютер цена, которого составляет около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0 000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рублей.</a:t>
            </a:r>
          </a:p>
          <a:p>
            <a:pPr algn="ctr" fontAlgn="base"/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Транскрибация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Нужен ноутбук или компьютер.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Самый дешевый вариант – ноутбук за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20 000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pPr algn="ctr" fontAlgn="base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Написание текстов в Интернете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Нужен компьютер или ноутбук-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20 000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pPr algn="ctr" fontAlgn="base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Переводчик с иностранного языка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Ноутбук-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20 000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Словари – от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100- 2000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pPr fontAlgn="base"/>
            <a:endParaRPr lang="ru-RU" sz="20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1285859"/>
          <a:ext cx="8215370" cy="3981192"/>
        </p:xfrm>
        <a:graphic>
          <a:graphicData uri="http://schemas.openxmlformats.org/drawingml/2006/table">
            <a:tbl>
              <a:tblPr/>
              <a:tblGrid>
                <a:gridCol w="3046909"/>
                <a:gridCol w="2092038"/>
                <a:gridCol w="3076423"/>
              </a:tblGrid>
              <a:tr h="70298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Оборудование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(шт.)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Стоимость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(руб.)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63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Камера с исправным аккумулятором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шт.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200 000</a:t>
                      </a:r>
                      <a:endParaRPr lang="ru-RU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316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Объектив</a:t>
                      </a:r>
                      <a:endParaRPr lang="ru-RU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шт.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20 000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316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Карта памяти</a:t>
                      </a:r>
                      <a:endParaRPr lang="ru-RU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шт.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316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Штатив</a:t>
                      </a:r>
                      <a:endParaRPr lang="ru-RU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шт.</a:t>
                      </a:r>
                      <a:endParaRPr lang="ru-RU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2000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316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Компьютер или ноутбук</a:t>
                      </a:r>
                      <a:endParaRPr lang="ru-RU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шт.</a:t>
                      </a:r>
                      <a:endParaRPr lang="ru-RU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70 000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316"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  <a:endParaRPr lang="ru-RU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293 000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57224" y="580833"/>
            <a:ext cx="7358114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Фотосъемка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28596" y="5715016"/>
            <a:ext cx="8286808" cy="9233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старта нужно почти 300 000, а такие деньги найдутся не у всех подростков. К этим затратам можно добавить аренду студии и рекламу. Получается, что фотосъемка не самый выгодный бизнес.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928670"/>
          <a:ext cx="8215369" cy="4204488"/>
        </p:xfrm>
        <a:graphic>
          <a:graphicData uri="http://schemas.openxmlformats.org/drawingml/2006/table">
            <a:tbl>
              <a:tblPr/>
              <a:tblGrid>
                <a:gridCol w="3296963"/>
                <a:gridCol w="2658343"/>
                <a:gridCol w="2260063"/>
              </a:tblGrid>
              <a:tr h="893322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Материалы и инструменты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Примерная стоимость материалов и инструментов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40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Ткани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100-10 000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31 700-44 100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40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Пуговицы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300  за набор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40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Нитки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От 200-500 за набор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40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Швейная машинка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10 000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40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Манекен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1000-3000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40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Иглы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100-300 за набор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6802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Ножницы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Манекен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1000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20 000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71472" y="370366"/>
            <a:ext cx="8143932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Дизайнер одежды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00034" y="5454536"/>
            <a:ext cx="8286808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дизайнером стать достаточно тяжело, так как придумывать новую одежду и шить ее дело затратное. Но это только часть процесса. Нужны модели для показа одежды и реклама, поэтому расчеты условные.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00034" y="5072074"/>
            <a:ext cx="59293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462803"/>
          <a:ext cx="8605465" cy="5428601"/>
        </p:xfrm>
        <a:graphic>
          <a:graphicData uri="http://schemas.openxmlformats.org/drawingml/2006/table">
            <a:tbl>
              <a:tblPr/>
              <a:tblGrid>
                <a:gridCol w="1555580"/>
                <a:gridCol w="2510527"/>
                <a:gridCol w="1554737"/>
                <a:gridCol w="1554737"/>
                <a:gridCol w="1429884"/>
              </a:tblGrid>
              <a:tr h="496687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Тип 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блогера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Оборудование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Стоимость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(доллар)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Стоимость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Итого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031">
                <a:tc>
                  <a:txBody>
                    <a:bodyPr/>
                    <a:lstStyle/>
                    <a:p>
                      <a:pPr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Любитель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Портативный компьютер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200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12 000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12 000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 000 – 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126 000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110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 400 – 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188 400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2802">
                <a:tc>
                  <a:txBody>
                    <a:bodyPr/>
                    <a:lstStyle/>
                    <a:p>
                      <a:pPr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Плюс к работе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Модернизированный компьютер (ноутбук)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Смартфон с камерой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Наушники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600-2000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40/месяц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35 000-120 000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 2 400/месяц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3 600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11081">
                <a:tc>
                  <a:txBody>
                    <a:bodyPr/>
                    <a:lstStyle/>
                    <a:p>
                      <a:pPr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Профессионал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Быстрый, надежный ноутбук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  Смартфон с камерой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Наушники с шумоподавлением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Высококачественный микрофон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1300-2600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90/месяц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78 000-156 000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5 400/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мес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18 000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9000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Введения своего канала на </a:t>
            </a:r>
            <a:r>
              <a:rPr kumimoji="0" lang="ru-RU" sz="2400" b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YouTube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0" y="5977979"/>
            <a:ext cx="9144000" cy="9233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блогерство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достаточно популярно среди подростков и это очень неплохой заработок. Компьютер вообще не обязателен, видео можно снимать с телефона. Но проблема найти аудиторию и свою нишу.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21" y="1357300"/>
          <a:ext cx="8358246" cy="4142611"/>
        </p:xfrm>
        <a:graphic>
          <a:graphicData uri="http://schemas.openxmlformats.org/drawingml/2006/table">
            <a:tbl>
              <a:tblPr/>
              <a:tblGrid>
                <a:gridCol w="3748154"/>
                <a:gridCol w="2385825"/>
                <a:gridCol w="2224267"/>
              </a:tblGrid>
              <a:tr h="87183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Услуги для печати книги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Стоимость услуг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58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Печать книги в мягком переплете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7023 рубля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от 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20 000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до 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50 000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58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Печать книги в твердом переплете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12 751 рубль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858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Оформление книги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10- 12 тысяч рублей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858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Корректор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За 40 тысяч знаков 1100 рублей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858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Продвижение книги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8-23 тысячи рублей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85720" y="347284"/>
            <a:ext cx="8286808" cy="76944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Писательство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Затраты могут быть если автор решит напечатать книгу платно.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428596" y="5491838"/>
            <a:ext cx="8286808" cy="13234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исательство – самая неустойчивая предпринимательская деятельность. Можно написать книгу, проделать все услуги, но не получить желаемого гонорара. А если оправлять в издательство, то оно может тебе отказать.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42910" y="831003"/>
            <a:ext cx="8015720" cy="40010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Бизнес проект «Академический наставник»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Клиентская база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Ученики школ в возрасте от 10 до 14 лет и их родители.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Запросы клиентов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успеваемости;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к ВПР, ОГЭ по математике и английскому языку.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Выгоды клиентов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низкая цена услуги;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возможность, не выходя из дома получать услугу через сеть интернет;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успеваемости и подготовки к будущим экзаменам;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экономия времени.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435280" cy="586551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подростковом возрасте можно заниматься предпринимательской деятельностью.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составление бизнес-плана, для осуществления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репетиторской деятельности по математике и английскому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языку.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реальные возможности подросткового бизнеса;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познакомиться законодательной базой предпринимательской деятельности для подростков;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выявить положительные и отрицательные стороны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бизнес-идей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для подростков, предварительно рассчитав затраты;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составить бизнес план на осуществление репетиторской деятельности по математике и английскому языку.</a:t>
            </a:r>
          </a:p>
          <a:p>
            <a:pPr lvl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400" dirty="0"/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302"/>
    </mc:Choice>
    <mc:Fallback>
      <p:transition spd="slow" advTm="43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476672"/>
          <a:ext cx="5940152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0" y="3501008"/>
          <a:ext cx="7381891" cy="3195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571868" y="6357958"/>
            <a:ext cx="172675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Рисунок 3.Оказание услуг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1"/>
            <a:ext cx="5580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Репетиторские услуги по математике, английскому языку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2786050" y="326389"/>
            <a:ext cx="32799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Планируемые доходы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571472" y="1071546"/>
          <a:ext cx="8001056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0" y="-315662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Реклама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81" name="Рисунок 1" descr="https://phonoteka.org/uploads/posts/2021-05/1621664259_26-phonoteka_org-p-fon-dlya-prezentatsii-po-reklame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836712"/>
            <a:ext cx="2483768" cy="1856319"/>
          </a:xfrm>
          <a:prstGeom prst="rect">
            <a:avLst/>
          </a:prstGeom>
          <a:noFill/>
        </p:spPr>
      </p:pic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357157" y="588673"/>
            <a:ext cx="8286809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Основными рекламными инструментами, которые будут задействованы в данном проекте, являются: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выступление на родительских собраниях;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реклама услуг в электронных СМИ.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177281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2411760" y="2132856"/>
            <a:ext cx="4450246" cy="2304256"/>
          </a:xfrm>
          <a:prstGeom prst="cloudCallout">
            <a:avLst>
              <a:gd name="adj1" fmla="val -23514"/>
              <a:gd name="adj2" fmla="val 11167"/>
            </a:avLst>
          </a:prstGeom>
          <a:solidFill>
            <a:srgbClr val="4BACC6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Риски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179512" y="4725144"/>
            <a:ext cx="3357586" cy="1974366"/>
          </a:xfrm>
          <a:prstGeom prst="wave">
            <a:avLst>
              <a:gd name="adj1" fmla="val 13005"/>
              <a:gd name="adj2" fmla="val 0"/>
            </a:avLst>
          </a:prstGeom>
          <a:solidFill>
            <a:srgbClr val="95B3D7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спад спроса на услуги репетиторства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5508104" y="4869160"/>
            <a:ext cx="3357586" cy="1760218"/>
          </a:xfrm>
          <a:prstGeom prst="wave">
            <a:avLst>
              <a:gd name="adj1" fmla="val 13005"/>
              <a:gd name="adj2" fmla="val 0"/>
            </a:avLst>
          </a:prstGeom>
          <a:solidFill>
            <a:srgbClr val="95B3D7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конкуренция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14282" y="714356"/>
          <a:ext cx="8786839" cy="5934780"/>
        </p:xfrm>
        <a:graphic>
          <a:graphicData uri="http://schemas.openxmlformats.org/drawingml/2006/table">
            <a:tbl>
              <a:tblPr/>
              <a:tblGrid>
                <a:gridCol w="1398978"/>
                <a:gridCol w="575631"/>
                <a:gridCol w="543553"/>
                <a:gridCol w="543553"/>
                <a:gridCol w="575631"/>
                <a:gridCol w="543553"/>
                <a:gridCol w="543553"/>
                <a:gridCol w="575631"/>
                <a:gridCol w="575631"/>
                <a:gridCol w="543553"/>
                <a:gridCol w="543553"/>
                <a:gridCol w="543553"/>
                <a:gridCol w="575631"/>
                <a:gridCol w="704835"/>
              </a:tblGrid>
              <a:tr h="6875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Расходы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1. мес.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2. мес.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3. мес.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4. мес.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5. мес.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6. мес.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7. мес.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8. мес.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9. мес.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10. мес.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11. мес.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12. мес.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 год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5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Бумага «Снегурочка»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360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360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360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1080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5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Ручки (4 в одной пачке)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87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87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87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261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7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Бумага цветная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250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250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13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Карандаши простые (3 в одной пачке)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126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5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Заправка картриджа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3000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7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Связь-интернет 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6000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5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Тетради (48 листов)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7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2860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600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947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2100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1010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600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750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11367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35" marR="62935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285728"/>
            <a:ext cx="892971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Текущие расходы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1357301"/>
          <a:ext cx="8429684" cy="5072094"/>
        </p:xfrm>
        <a:graphic>
          <a:graphicData uri="http://schemas.openxmlformats.org/drawingml/2006/table">
            <a:tbl>
              <a:tblPr/>
              <a:tblGrid>
                <a:gridCol w="1002951"/>
                <a:gridCol w="4558867"/>
                <a:gridCol w="2867866"/>
              </a:tblGrid>
              <a:tr h="5635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Статьи затрат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Стоимость, руб.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5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Бумага для принтера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360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5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Ручки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87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5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Бумага цветная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250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5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Простые карандаши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5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Заправка картриджа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1500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5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Оплата интернета 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5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Тетради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5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2860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36" marR="65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Финансовый план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Стоимость проекта( начало деятельности)</a:t>
            </a:r>
            <a:endParaRPr kumimoji="0" lang="ru-RU" sz="2400" b="0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71472" y="39404"/>
            <a:ext cx="835824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Расчет финансового результата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/>
          </a:p>
          <a:p>
            <a:endParaRPr lang="ru-RU" sz="1100" dirty="0" smtClean="0"/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528" y="692695"/>
          <a:ext cx="8534751" cy="32035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35047"/>
                <a:gridCol w="5133516"/>
                <a:gridCol w="1966188"/>
              </a:tblGrid>
              <a:tr h="62533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Статьи (годовое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значение, в рублях)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53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 объема продаж в год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156 000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533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Минус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Единоразовые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затраты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211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Минус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Текущие затраты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11 367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42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прибыль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144 633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67744" y="3933056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Партнёры проекта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11560" y="5013176"/>
          <a:ext cx="7992888" cy="1223532"/>
        </p:xfrm>
        <a:graphic>
          <a:graphicData uri="http://schemas.openxmlformats.org/drawingml/2006/table">
            <a:tbl>
              <a:tblPr/>
              <a:tblGrid>
                <a:gridCol w="3213127"/>
                <a:gridCol w="4779761"/>
              </a:tblGrid>
              <a:tr h="1865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Партнер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985" marR="85985" marT="42993" marB="4299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Поддержка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985" marR="85985" marT="42993" marB="4299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4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Родители 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985" marR="85985" marT="42993" marB="4299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Координация деятельности, стартовый капитал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985" marR="85985" marT="42993" marB="4299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6" y="1000108"/>
          <a:ext cx="8424938" cy="5331808"/>
        </p:xfrm>
        <a:graphic>
          <a:graphicData uri="http://schemas.openxmlformats.org/drawingml/2006/table">
            <a:tbl>
              <a:tblPr/>
              <a:tblGrid>
                <a:gridCol w="1842940"/>
                <a:gridCol w="1901478"/>
                <a:gridCol w="648072"/>
                <a:gridCol w="792088"/>
                <a:gridCol w="603316"/>
                <a:gridCol w="794716"/>
                <a:gridCol w="680270"/>
                <a:gridCol w="581029"/>
                <a:gridCol w="581029"/>
              </a:tblGrid>
              <a:tr h="31678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Действия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Ответственная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Недели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67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4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5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6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7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7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Составление бизнес-плана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Маслакова Арина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Размещение объявлений  в сети интернет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Приобретение принадлежностей для занятий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7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Начало деятельности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Заключение договоров с клиентами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683" marR="85683" marT="42842" marB="42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5728"/>
            <a:ext cx="8929718" cy="11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Организационный план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71470" y="214290"/>
            <a:ext cx="8676994" cy="62786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Количество подростков предпринимателей с каждым годом увеличивается, поэтому у меня есть возможность  попасть в их число. Предпринимательская деятельность является дополнением к семейному бюджету.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По закону с 18 лет приобретается полная дееспособность и бизнесом можно заниматься самостоятельно. Но с 16 и 14 лет нужно согласие  законного представителя или вступить брак, чтобы обрести полную дееспособность.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Чтобы начать заниматься бизнесом нужна бизнес-идея. В работе я представила 12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бизнес-идей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академически наставник, домашняя кондитерская, няня на час, продажа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hand-made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продажа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игровых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аккаунтов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фотосъемка,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транскрибация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дизайнер одежды, написание текстов в интернете, переводчик с иностранного языка, ведение собственного канала 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YouTube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писательство.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Рассчитав затраты на каждую из идей я  выяснила, что самыми выгодными оказались введение канала 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YouTube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няня на час, репетиторство, переводчик с иностранных языков,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транскрибация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написание текстов в интернете.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Я выбрала бизнес идею – академический наставник  и составила бизнес план. Рассчитала финансовые затраты, риски.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Предпринимательская деятельность современных подростков сегодня реальна и возможна, проведенное исследование, тому доказательство, но в основном проявляется в сфере оказания разнообразных услуг, начинать свое «дело» готовы лишь единицы.   Подростки – это новаторы, они могут внести в развитие экономики города, региона и даже страны «свою лепту».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Содержимое 2"/>
          <p:cNvSpPr>
            <a:spLocks noGrp="1"/>
          </p:cNvSpPr>
          <p:nvPr>
            <p:ph idx="1"/>
          </p:nvPr>
        </p:nvSpPr>
        <p:spPr>
          <a:xfrm>
            <a:off x="428596" y="0"/>
            <a:ext cx="8498654" cy="6858000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ru-RU" sz="21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предпринимательская деятельность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подростков, её экономическое содержание.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бизнес-план репетиторской деятельности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ежегодно количество подростков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предпринимателей увеличивается, как я смогу  реализовать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 в настоящее время. 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Теоретическая значимость: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данные расчёты помогут работе</a:t>
            </a:r>
          </a:p>
          <a:p>
            <a:pPr algn="just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предприятия для планирования его дальнейшей деятельности. 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значимость:</a:t>
            </a:r>
            <a:r>
              <a:rPr lang="ru-RU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полученные расчеты,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разработанные предложения дадут возможность создания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аналогичного бизнеса для подростков.</a:t>
            </a:r>
          </a:p>
          <a:p>
            <a:pPr algn="just"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86"/>
    </mc:Choice>
    <mc:Fallback>
      <p:transition spd="slow" advTm="32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85720" y="58502"/>
            <a:ext cx="8858280" cy="34163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Основы бизнеса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Би́знес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 tooltip="Английский язык"/>
              </a:rPr>
              <a:t>англ.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business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дело, занятие, предприятие; в русский язык пришло, возможно, через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посредство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 tooltip="Французский язык"/>
              </a:rPr>
              <a:t>фр.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fr-FR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business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или непосредственно из английского) — деятельность, направленная на систематическое получение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 tooltip="Прибыль"/>
              </a:rPr>
              <a:t>прибыли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 русском языке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слова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 tooltip="Предпринимательство"/>
              </a:rPr>
              <a:t>предпринимательство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бизнес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используются как синонимы.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бизнеса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3614519"/>
          <a:ext cx="8462744" cy="3232223"/>
        </p:xfrm>
        <a:graphic>
          <a:graphicData uri="http://schemas.openxmlformats.org/drawingml/2006/table">
            <a:tbl>
              <a:tblPr/>
              <a:tblGrid>
                <a:gridCol w="3787747"/>
                <a:gridCol w="4674997"/>
              </a:tblGrid>
              <a:tr h="38455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82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82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Характеристика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55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82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производственный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82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создание товаров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367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коммерческо-торговый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посредничество между покупателем и производителем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823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посреднический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компания является связующим звеном в формировании денежных отношений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53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финансово-кредитный и страховой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поддержка и развитие компании, защита интересов в законодательных рамках, поддержка государства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19"/>
    </mc:Choice>
    <mc:Fallback>
      <p:transition spd="slow" advTm="8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57158" y="469265"/>
            <a:ext cx="8786842" cy="38164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Бизнес план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/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Бизнес-план - документ, в котором отображена информация по выбранному сегменту рынка, по конкурентам, по уникальности продукта или услуги, собраны данные по перспективности предприятия и рассчитана рентабельность проекта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Он показывает: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перспективы и потенциал проекта;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возможные недостатки проекта;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каком направлении нужно двигаться для развития;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сколько времени и средств понадобится для воплощения идеи, ее продвижения.</a:t>
            </a:r>
          </a:p>
          <a:p>
            <a:pPr algn="just"/>
            <a:r>
              <a:rPr lang="ru-RU" sz="2000" dirty="0" smtClean="0"/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04" y="285728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85720" y="285728"/>
          <a:ext cx="8643998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04" y="285728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14282" y="356037"/>
            <a:ext cx="8501122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Юридическая сторона предпринимательской деятельности подростков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общему правилу, с 18 лет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 момента достижения полной дееспособности;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16 лет, при наличии письменного нотариально заверенного согласия родителей (законных представителей) или же в случае признания такого лица полностью дееспособным в связи с осуществлением им трудовой деятельности по трудовому договору или вступлением в брак;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14 лет при наличии письменного нотариально заверенного согласия родителей (законных представителей), а также в случае вступления в брак, если такая возможность установлена законами субъекта РФ;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Относительно малолетних, то есть лиц в возрасте от 6 до 14 лет, закон не допускает возможности заниматься предпринимательской деятельностью.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7158" y="714356"/>
          <a:ext cx="8429684" cy="5727411"/>
        </p:xfrm>
        <a:graphic>
          <a:graphicData uri="http://schemas.openxmlformats.org/drawingml/2006/table">
            <a:tbl>
              <a:tblPr/>
              <a:tblGrid>
                <a:gridCol w="2143140"/>
                <a:gridCol w="3143272"/>
                <a:gridCol w="3143272"/>
              </a:tblGrid>
              <a:tr h="35338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C3E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C3E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Положительные стороны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C3E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Отрицательные стороны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04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620"/>
                        </a:spcBef>
                        <a:spcAft>
                          <a:spcPts val="2620"/>
                        </a:spcAft>
                      </a:pPr>
                      <a:r>
                        <a:rPr lang="ru-RU" sz="1600" b="0" spc="-3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Академический наставник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минимум вложений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быстрая окупаемость 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занимает много времени при подготовке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востребованность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может заняться не каждый подросток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все родители могут доверится молодому репетитору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90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Домашняя кондитерская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возможность использования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различных ресурсов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низкая активность конкурентов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полное управление собственными доходами и расходами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высокий спрос на товар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возможность разработки новых изделий, рецептов, сортов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тяжело войти на рынок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конкуренты с такой же идеей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высокая чувствительность бизнеса к внешним условиям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233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Няня на час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няни иногда может быть лучше близкого родственника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минимальные затраты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родители могут побояться доверить ребенка подростку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подходит не всем подросткам 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000232" y="214290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Бизнес-идеи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подростков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596" y="357167"/>
          <a:ext cx="8286808" cy="6143668"/>
        </p:xfrm>
        <a:graphic>
          <a:graphicData uri="http://schemas.openxmlformats.org/drawingml/2006/table">
            <a:tbl>
              <a:tblPr/>
              <a:tblGrid>
                <a:gridCol w="2000264"/>
                <a:gridCol w="3143272"/>
                <a:gridCol w="3143272"/>
              </a:tblGrid>
              <a:tr h="194010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Продажа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hand-made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будет меньше затрат если заниматься на дому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возможность планировать свой день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быстрый доход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минимум вложений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отсутствие гарантированного оклада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трудности определения сферы деятельности с большими и стабильными доходами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Продажа игровых аккаунтов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 на дому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требует затрат на прокачку игровых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аккаунтов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 бесплатных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онлайн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играх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интересная работа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много времени для прокачки одного аккаунта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поиск надежной площадки для продажи своих аккаунтов или приложений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80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Фотосъемка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возможность выбора «графика: штатный фотограф или «сам по себе» со свободной графикой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самореализация и творчество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большая прибыль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возможность превратить хобби в любимую работу с доходом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много рутиной работы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стрессы при неудачах, критики клиентов, крушение надежд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дорогое оборудование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жесткая конкуренция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2037</Words>
  <Application>Microsoft Office PowerPoint</Application>
  <PresentationFormat>Экран (4:3)</PresentationFormat>
  <Paragraphs>615</Paragraphs>
  <Slides>27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Лицей</cp:lastModifiedBy>
  <cp:revision>34</cp:revision>
  <dcterms:created xsi:type="dcterms:W3CDTF">2017-02-13T21:21:01Z</dcterms:created>
  <dcterms:modified xsi:type="dcterms:W3CDTF">2023-02-13T07:34:04Z</dcterms:modified>
</cp:coreProperties>
</file>