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8" r:id="rId5"/>
    <p:sldId id="269" r:id="rId6"/>
    <p:sldId id="271" r:id="rId7"/>
    <p:sldId id="272" r:id="rId8"/>
    <p:sldId id="273" r:id="rId9"/>
    <p:sldId id="275" r:id="rId10"/>
    <p:sldId id="27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2020-2021г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0"/>
                  <c:y val="-5.9523809523809597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4728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71-41A6-A86E-994CA65124A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2021-2022г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2.0833333333333388E-2"/>
                  <c:y val="-8.3333333333333343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4848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71-41A6-A86E-994CA65124A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2022-2023г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layout>
                <c:manualLayout>
                  <c:x val="4.629629629629646E-2"/>
                  <c:y val="-7.5396825396825434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4808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E71-41A6-A86E-994CA65124A4}"/>
            </c:ext>
          </c:extLst>
        </c:ser>
        <c:shape val="box"/>
        <c:axId val="141808000"/>
        <c:axId val="141809536"/>
        <c:axId val="0"/>
      </c:bar3DChart>
      <c:catAx>
        <c:axId val="14180800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41809536"/>
        <c:crosses val="autoZero"/>
        <c:auto val="1"/>
        <c:lblAlgn val="ctr"/>
        <c:lblOffset val="100"/>
      </c:catAx>
      <c:valAx>
        <c:axId val="14180953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41808000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 sz="1100" baseline="0"/>
          </a:pPr>
          <a:endParaRPr lang="ru-RU"/>
        </a:p>
      </c:txPr>
    </c:legend>
    <c:plotVisOnly val="1"/>
    <c:dispBlanksAs val="gap"/>
  </c:chart>
  <c:spPr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444505032320672"/>
          <c:y val="8.8428327321536382E-2"/>
          <c:w val="0.87413303283762123"/>
          <c:h val="0.80989650340974451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2020-2021г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2.7397260273972612E-2"/>
                  <c:y val="0.1161825726141078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FAF-4AA7-98E6-F1BD8B23DCB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2021-2022г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4.5662100456621071E-3"/>
                  <c:y val="0.1715076071922546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10,9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FAF-4AA7-98E6-F1BD8B23DCB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2022-2023г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0.14155251141552511"/>
                  <c:y val="-1.659751037344403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1,3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FAF-4AA7-98E6-F1BD8B23DCB4}"/>
            </c:ext>
          </c:extLst>
        </c:ser>
        <c:shape val="box"/>
        <c:axId val="149329408"/>
        <c:axId val="149397504"/>
        <c:axId val="154114688"/>
      </c:bar3DChart>
      <c:catAx>
        <c:axId val="149329408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49397504"/>
        <c:crosses val="autoZero"/>
        <c:auto val="1"/>
        <c:lblAlgn val="ctr"/>
        <c:lblOffset val="100"/>
      </c:catAx>
      <c:valAx>
        <c:axId val="14939750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9329408"/>
        <c:crosses val="autoZero"/>
        <c:crossBetween val="between"/>
      </c:valAx>
      <c:serAx>
        <c:axId val="154114688"/>
        <c:scaling>
          <c:orientation val="minMax"/>
        </c:scaling>
        <c:delete val="1"/>
        <c:axPos val="b"/>
        <c:majorTickMark val="none"/>
        <c:tickLblPos val="none"/>
        <c:crossAx val="149397504"/>
        <c:crosses val="autoZero"/>
      </c:ser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line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-0.12598425196850388"/>
                  <c:y val="-0.10041841004184095"/>
                </c:manualLayout>
              </c:layout>
              <c:showVal val="1"/>
            </c:dLbl>
            <c:dLbl>
              <c:idx val="1"/>
              <c:layout>
                <c:manualLayout>
                  <c:x val="-3.499562554680665E-3"/>
                  <c:y val="-0.11715481171548117"/>
                </c:manualLayout>
              </c:layout>
              <c:showVal val="1"/>
            </c:dLbl>
            <c:dLbl>
              <c:idx val="2"/>
              <c:layout>
                <c:manualLayout>
                  <c:x val="1.3998250218722676E-2"/>
                  <c:y val="5.5788005578800573E-3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2020-2021г</c:v>
                </c:pt>
                <c:pt idx="1">
                  <c:v>2021-2022г</c:v>
                </c:pt>
                <c:pt idx="2">
                  <c:v>2022-2023г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282</c:v>
                </c:pt>
                <c:pt idx="1">
                  <c:v>530</c:v>
                </c:pt>
                <c:pt idx="2">
                  <c:v>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266-408E-B368-FA93652303A5}"/>
            </c:ext>
          </c:extLst>
        </c:ser>
        <c:axId val="152237184"/>
        <c:axId val="152238720"/>
        <c:axId val="154112896"/>
      </c:line3DChart>
      <c:catAx>
        <c:axId val="152237184"/>
        <c:scaling>
          <c:orientation val="minMax"/>
        </c:scaling>
        <c:axPos val="b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2238720"/>
        <c:crosses val="autoZero"/>
        <c:auto val="1"/>
        <c:lblAlgn val="ctr"/>
        <c:lblOffset val="100"/>
      </c:catAx>
      <c:valAx>
        <c:axId val="1522387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2237184"/>
        <c:crosses val="autoZero"/>
        <c:crossBetween val="between"/>
      </c:valAx>
      <c:serAx>
        <c:axId val="154112896"/>
        <c:scaling>
          <c:orientation val="minMax"/>
        </c:scaling>
        <c:delete val="1"/>
        <c:axPos val="b"/>
        <c:tickLblPos val="none"/>
        <c:crossAx val="152238720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ser>
          <c:idx val="2"/>
          <c:order val="0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5400000" scaled="0"/>
            </a:gradFill>
            <a:ln>
              <a:noFill/>
            </a:ln>
            <a:effectLst/>
            <a:sp3d/>
          </c:spPr>
          <c:dLbls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удельный вес заболеваний ЖКТ</c:v>
                </c:pt>
                <c:pt idx="1">
                  <c:v>удельный вес болезней опорно-двиг. аппарата</c:v>
                </c:pt>
                <c:pt idx="2">
                  <c:v>удельный вес снижения остроты зрения</c:v>
                </c:pt>
                <c:pt idx="3">
                  <c:v>удельный вес заболеваний органов дыхания</c:v>
                </c:pt>
                <c:pt idx="4">
                  <c:v>удельный вес лор патологий</c:v>
                </c:pt>
                <c:pt idx="5">
                  <c:v>удельный вес болезней нервной системы</c:v>
                </c:pt>
                <c:pt idx="6">
                  <c:v>"индекс здоровья"</c:v>
                </c:pt>
                <c:pt idx="7">
                  <c:v>заболеваемость общая</c:v>
                </c:pt>
                <c:pt idx="8">
                  <c:v>заболеваемоть первичная</c:v>
                </c:pt>
                <c:pt idx="9">
                  <c:v>Covid-19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  <c:pt idx="0">
                  <c:v>3.2</c:v>
                </c:pt>
                <c:pt idx="1">
                  <c:v>31.4</c:v>
                </c:pt>
                <c:pt idx="2">
                  <c:v>26.2</c:v>
                </c:pt>
                <c:pt idx="3">
                  <c:v>3.1</c:v>
                </c:pt>
                <c:pt idx="4">
                  <c:v>7.9</c:v>
                </c:pt>
                <c:pt idx="5">
                  <c:v>6.2</c:v>
                </c:pt>
                <c:pt idx="6">
                  <c:v>49.5</c:v>
                </c:pt>
                <c:pt idx="7">
                  <c:v>50.5</c:v>
                </c:pt>
                <c:pt idx="8">
                  <c:v>4.26</c:v>
                </c:pt>
                <c:pt idx="9">
                  <c:v>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EC6-4B2B-A85C-A372E0352119}"/>
            </c:ext>
          </c:extLst>
        </c:ser>
        <c:gapWidth val="66"/>
        <c:shape val="box"/>
        <c:axId val="154488832"/>
        <c:axId val="154490368"/>
        <c:axId val="0"/>
      </c:bar3DChart>
      <c:catAx>
        <c:axId val="15448883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+mn-cs"/>
              </a:defRPr>
            </a:pPr>
            <a:endParaRPr lang="ru-RU"/>
          </a:p>
        </c:txPr>
        <c:crossAx val="154490368"/>
        <c:crosses val="autoZero"/>
        <c:auto val="1"/>
        <c:lblAlgn val="ctr"/>
        <c:lblOffset val="100"/>
      </c:catAx>
      <c:valAx>
        <c:axId val="15449036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488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2020-2021г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Лист1!$A$2:$A$8</c:f>
              <c:strCache>
                <c:ptCount val="7"/>
                <c:pt idx="0">
                  <c:v>болезни нервов</c:v>
                </c:pt>
                <c:pt idx="1">
                  <c:v>лор заболевания</c:v>
                </c:pt>
                <c:pt idx="2">
                  <c:v>болези органов дыхания</c:v>
                </c:pt>
                <c:pt idx="3">
                  <c:v>понижение зрения</c:v>
                </c:pt>
                <c:pt idx="4">
                  <c:v>болезни опорно-двиг. аппарата</c:v>
                </c:pt>
                <c:pt idx="5">
                  <c:v>Covid-19</c:v>
                </c:pt>
                <c:pt idx="6">
                  <c:v>болезни ЖКТ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2.9</c:v>
                </c:pt>
                <c:pt idx="1">
                  <c:v>3.6</c:v>
                </c:pt>
                <c:pt idx="2">
                  <c:v>1.5</c:v>
                </c:pt>
                <c:pt idx="3">
                  <c:v>14.2</c:v>
                </c:pt>
                <c:pt idx="4">
                  <c:v>17.3</c:v>
                </c:pt>
                <c:pt idx="5">
                  <c:v>6</c:v>
                </c:pt>
                <c:pt idx="6">
                  <c:v>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B53-47C2-9857-8C782D341EA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2021-2022г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Лист1!$A$2:$A$8</c:f>
              <c:strCache>
                <c:ptCount val="7"/>
                <c:pt idx="0">
                  <c:v>болезни нервов</c:v>
                </c:pt>
                <c:pt idx="1">
                  <c:v>лор заболевания</c:v>
                </c:pt>
                <c:pt idx="2">
                  <c:v>болези органов дыхания</c:v>
                </c:pt>
                <c:pt idx="3">
                  <c:v>понижение зрения</c:v>
                </c:pt>
                <c:pt idx="4">
                  <c:v>болезни опорно-двиг. аппарата</c:v>
                </c:pt>
                <c:pt idx="5">
                  <c:v>Covid-19</c:v>
                </c:pt>
                <c:pt idx="6">
                  <c:v>болезни ЖКТ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2.9</c:v>
                </c:pt>
                <c:pt idx="1">
                  <c:v>3.5</c:v>
                </c:pt>
                <c:pt idx="2">
                  <c:v>1.5</c:v>
                </c:pt>
                <c:pt idx="3">
                  <c:v>13.4</c:v>
                </c:pt>
                <c:pt idx="4">
                  <c:v>17.3</c:v>
                </c:pt>
                <c:pt idx="5">
                  <c:v>10.9</c:v>
                </c:pt>
                <c:pt idx="6">
                  <c:v>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B53-47C2-9857-8C782D341EA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2022-2023г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Лист1!$A$2:$A$8</c:f>
              <c:strCache>
                <c:ptCount val="7"/>
                <c:pt idx="0">
                  <c:v>болезни нервов</c:v>
                </c:pt>
                <c:pt idx="1">
                  <c:v>лор заболевания</c:v>
                </c:pt>
                <c:pt idx="2">
                  <c:v>болези органов дыхания</c:v>
                </c:pt>
                <c:pt idx="3">
                  <c:v>понижение зрения</c:v>
                </c:pt>
                <c:pt idx="4">
                  <c:v>болезни опорно-двиг. аппарата</c:v>
                </c:pt>
                <c:pt idx="5">
                  <c:v>Covid-19</c:v>
                </c:pt>
                <c:pt idx="6">
                  <c:v>болезни ЖКТ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3.1</c:v>
                </c:pt>
                <c:pt idx="1">
                  <c:v>3.9</c:v>
                </c:pt>
                <c:pt idx="2">
                  <c:v>1.6</c:v>
                </c:pt>
                <c:pt idx="3">
                  <c:v>13.2</c:v>
                </c:pt>
                <c:pt idx="4">
                  <c:v>15.8</c:v>
                </c:pt>
                <c:pt idx="5">
                  <c:v>1.3</c:v>
                </c:pt>
                <c:pt idx="6">
                  <c:v>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B53-47C2-9857-8C782D341EA2}"/>
            </c:ext>
          </c:extLst>
        </c:ser>
        <c:shape val="pyramid"/>
        <c:axId val="142181888"/>
        <c:axId val="142183424"/>
        <c:axId val="0"/>
      </c:bar3DChart>
      <c:catAx>
        <c:axId val="14218188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 sz="1100" baseline="0">
                <a:solidFill>
                  <a:sysClr val="windowText" lastClr="000000"/>
                </a:solidFill>
              </a:defRPr>
            </a:pPr>
            <a:endParaRPr lang="ru-RU"/>
          </a:p>
        </c:txPr>
        <c:crossAx val="142183424"/>
        <c:crosses val="autoZero"/>
        <c:auto val="1"/>
        <c:lblAlgn val="ctr"/>
        <c:lblOffset val="100"/>
      </c:catAx>
      <c:valAx>
        <c:axId val="14218342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42181888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9375"/>
          </c:spPr>
          <c:dLbls>
            <c:dLbl>
              <c:idx val="0"/>
              <c:layout>
                <c:manualLayout>
                  <c:x val="-5.5172413793103482E-2"/>
                  <c:y val="-0.1077441077441077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2,9%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7.5862068965517324E-2"/>
                  <c:y val="-0.1481481481481483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2,9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3,1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2020-2021г</c:v>
                </c:pt>
                <c:pt idx="1">
                  <c:v>2021-2022г</c:v>
                </c:pt>
                <c:pt idx="2">
                  <c:v>2022-2023г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2.9</c:v>
                </c:pt>
                <c:pt idx="1">
                  <c:v>2.9</c:v>
                </c:pt>
                <c:pt idx="2">
                  <c:v>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D4-4592-ACF6-D4BB1BF3EC5F}"/>
            </c:ext>
          </c:extLst>
        </c:ser>
        <c:marker val="1"/>
        <c:axId val="142693120"/>
        <c:axId val="142694656"/>
      </c:lineChart>
      <c:catAx>
        <c:axId val="14269312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 sz="1100" baseline="0"/>
            </a:pPr>
            <a:endParaRPr lang="ru-RU"/>
          </a:p>
        </c:txPr>
        <c:crossAx val="142694656"/>
        <c:crosses val="autoZero"/>
        <c:auto val="1"/>
        <c:lblAlgn val="ctr"/>
        <c:lblOffset val="100"/>
      </c:catAx>
      <c:valAx>
        <c:axId val="14269465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42693120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Y val="30"/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2020-2021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3,6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6E0-4625-8EDC-4508672C926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3.5810817373290685E-2"/>
                  <c:y val="-7.32043791974033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3,5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6E0-4625-8EDC-4508672C926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2022-2023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5.561955690457937E-2"/>
                  <c:y val="-7.11363394736201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3,9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6E0-4625-8EDC-4508672C9267}"/>
            </c:ext>
          </c:extLst>
        </c:ser>
        <c:shape val="cylinder"/>
        <c:axId val="142793344"/>
        <c:axId val="142811520"/>
        <c:axId val="0"/>
      </c:bar3DChart>
      <c:catAx>
        <c:axId val="142793344"/>
        <c:scaling>
          <c:orientation val="minMax"/>
        </c:scaling>
        <c:axPos val="b"/>
        <c:numFmt formatCode="General" sourceLinked="1"/>
        <c:tickLblPos val="nextTo"/>
        <c:crossAx val="142811520"/>
        <c:crosses val="autoZero"/>
        <c:auto val="1"/>
        <c:lblAlgn val="ctr"/>
        <c:lblOffset val="100"/>
      </c:catAx>
      <c:valAx>
        <c:axId val="142811520"/>
        <c:scaling>
          <c:orientation val="minMax"/>
        </c:scaling>
        <c:axPos val="l"/>
        <c:majorGridlines/>
        <c:numFmt formatCode="General" sourceLinked="1"/>
        <c:tickLblPos val="nextTo"/>
        <c:crossAx val="142793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54322232872445"/>
          <c:y val="0.27967787511320413"/>
          <c:w val="0.27350237805159061"/>
          <c:h val="0.37557369048701938"/>
        </c:manualLayout>
      </c:layout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gap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7030A0"/>
            </a:solidFill>
            <a:ln w="28575" cap="rnd">
              <a:solidFill>
                <a:schemeClr val="accent1"/>
              </a:solidFill>
              <a:round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1,5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1,5</a:t>
                    </a:r>
                    <a:r>
                      <a:rPr lang="ru-RU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1,6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2020-2021г</c:v>
                </c:pt>
                <c:pt idx="1">
                  <c:v>2021-2022г</c:v>
                </c:pt>
                <c:pt idx="2">
                  <c:v>2022-2023г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1.5</c:v>
                </c:pt>
                <c:pt idx="1">
                  <c:v>1.5</c:v>
                </c:pt>
                <c:pt idx="2">
                  <c:v>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FFB-428F-A868-98D17A5DE00F}"/>
            </c:ext>
          </c:extLst>
        </c:ser>
        <c:axId val="142887936"/>
        <c:axId val="142889728"/>
      </c:barChart>
      <c:catAx>
        <c:axId val="142887936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889728"/>
        <c:crosses val="autoZero"/>
        <c:auto val="1"/>
        <c:lblAlgn val="ctr"/>
        <c:lblOffset val="100"/>
      </c:catAx>
      <c:valAx>
        <c:axId val="14288972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887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Y val="40"/>
      <c:depthPercent val="100"/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2020-2021г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5.962059620596207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14,2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 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A19-4296-BCC7-1DC35EA03AE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2021-2022г</c:v>
                </c:pt>
              </c:strCache>
            </c:strRef>
          </c:tx>
          <c:dLbls>
            <c:dLbl>
              <c:idx val="0"/>
              <c:layout>
                <c:manualLayout>
                  <c:x val="2.7894002789400352E-3"/>
                  <c:y val="-5.420054200542007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13,4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 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A19-4296-BCC7-1DC35EA03AE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2022-2023г</c:v>
                </c:pt>
              </c:strCache>
            </c:strRef>
          </c:tx>
          <c:dLbls>
            <c:dLbl>
              <c:idx val="0"/>
              <c:layout>
                <c:manualLayout>
                  <c:x val="5.0209205020920487E-2"/>
                  <c:y val="-3.252032520325203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13,2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 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A19-4296-BCC7-1DC35EA03AEB}"/>
            </c:ext>
          </c:extLst>
        </c:ser>
        <c:shape val="cylinder"/>
        <c:axId val="146166528"/>
        <c:axId val="146168064"/>
        <c:axId val="142228544"/>
      </c:bar3DChart>
      <c:catAx>
        <c:axId val="14616652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46168064"/>
        <c:crosses val="autoZero"/>
        <c:auto val="1"/>
        <c:lblAlgn val="ctr"/>
        <c:lblOffset val="100"/>
      </c:catAx>
      <c:valAx>
        <c:axId val="1461680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46166528"/>
        <c:crosses val="autoZero"/>
        <c:crossBetween val="between"/>
      </c:valAx>
      <c:serAx>
        <c:axId val="142228544"/>
        <c:scaling>
          <c:orientation val="minMax"/>
        </c:scaling>
        <c:delete val="1"/>
        <c:axPos val="b"/>
        <c:majorTickMark val="none"/>
        <c:tickLblPos val="none"/>
        <c:crossAx val="146168064"/>
        <c:crosses val="autoZero"/>
      </c:serAx>
      <c:spPr>
        <a:ln>
          <a:noFill/>
        </a:ln>
      </c:spPr>
    </c:plotArea>
    <c:legend>
      <c:legendPos val="b"/>
      <c:layout/>
      <c:txPr>
        <a:bodyPr rot="0" vert="horz"/>
        <a:lstStyle/>
        <a:p>
          <a:pPr>
            <a:defRPr sz="1100" baseline="0">
              <a:solidFill>
                <a:sysClr val="windowText" lastClr="000000"/>
              </a:solidFill>
            </a:defRPr>
          </a:pPr>
          <a:endParaRPr lang="ru-RU"/>
        </a:p>
      </c:txPr>
    </c:legend>
    <c:plotVisOnly val="1"/>
    <c:dispBlanksAs val="gap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1"/>
          <c:order val="0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4864864864864866"/>
                  <c:y val="5.309734513274340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17,3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17,3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15,8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2020-2021</c:v>
                </c:pt>
                <c:pt idx="1">
                  <c:v>2021-2022</c:v>
                </c:pt>
                <c:pt idx="2">
                  <c:v>2022-2023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17.3</c:v>
                </c:pt>
                <c:pt idx="1">
                  <c:v>17.3</c:v>
                </c:pt>
                <c:pt idx="2">
                  <c:v>15.8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DCE-409F-A8AB-B77C5F86305C}"/>
            </c:ext>
          </c:extLst>
        </c:ser>
        <c:marker val="1"/>
        <c:axId val="146346752"/>
        <c:axId val="146348288"/>
      </c:lineChart>
      <c:catAx>
        <c:axId val="14634675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6348288"/>
        <c:crosses val="autoZero"/>
        <c:auto val="1"/>
        <c:lblAlgn val="ctr"/>
        <c:lblOffset val="100"/>
      </c:catAx>
      <c:valAx>
        <c:axId val="14634828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6346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rotY val="0"/>
      <c:perspective val="30"/>
    </c:view3D>
    <c:sideWall>
      <c:spPr>
        <a:noFill/>
        <a:ln>
          <a:solidFill>
            <a:schemeClr val="bg1"/>
          </a:solidFill>
          <a:round/>
        </a:ln>
        <a:effectLst/>
      </c:spPr>
    </c:sideWall>
    <c:backWall>
      <c:spPr>
        <a:noFill/>
        <a:ln>
          <a:solidFill>
            <a:schemeClr val="bg1"/>
          </a:solidFill>
          <a:round/>
        </a:ln>
        <a:effectLst/>
      </c:spPr>
    </c:backWall>
    <c:plotArea>
      <c:layout>
        <c:manualLayout>
          <c:layoutTarget val="inner"/>
          <c:xMode val="edge"/>
          <c:yMode val="edge"/>
          <c:x val="0.13368142460635055"/>
          <c:y val="6.9828722606315854E-2"/>
          <c:w val="0.50585296812866409"/>
          <c:h val="0.7219456004926507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2020-2021</c:v>
                </c:pt>
              </c:strCache>
            </c:strRef>
          </c:tx>
          <c:spPr>
            <a:solidFill>
              <a:srgbClr val="FFC000"/>
            </a:solidFill>
            <a:ln w="28575" cap="rnd">
              <a:solidFill>
                <a:schemeClr val="accent1"/>
              </a:solidFill>
              <a:round/>
            </a:ln>
            <a:effectLst/>
          </c:spPr>
          <c:dLbls>
            <c:dLbl>
              <c:idx val="0"/>
              <c:layout>
                <c:manualLayout>
                  <c:x val="-9.413194698500521E-2"/>
                  <c:y val="2.3275782675054119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0.0%</c:formatCode>
                <c:ptCount val="1"/>
                <c:pt idx="0">
                  <c:v>2.5999999999999999E-2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 w="28575" cap="rnd">
              <a:solidFill>
                <a:schemeClr val="accent2"/>
              </a:solidFill>
              <a:round/>
            </a:ln>
            <a:effectLst/>
          </c:spPr>
          <c:dLbls>
            <c:dLbl>
              <c:idx val="0"/>
              <c:layout>
                <c:manualLayout>
                  <c:x val="-3.6841933921106761E-2"/>
                  <c:y val="-1.4838603553842068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0.0%</c:formatCode>
                <c:ptCount val="1"/>
                <c:pt idx="0">
                  <c:v>3.0000000000000002E-2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2022-2023</c:v>
                </c:pt>
              </c:strCache>
            </c:strRef>
          </c:tx>
          <c:spPr>
            <a:solidFill>
              <a:srgbClr val="7030A0"/>
            </a:solidFill>
            <a:ln w="28575" cap="rnd">
              <a:solidFill>
                <a:schemeClr val="accent3"/>
              </a:solidFill>
              <a:round/>
            </a:ln>
            <a:effectLst/>
          </c:spPr>
          <c:dLbls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0.0%</c:formatCode>
                <c:ptCount val="1"/>
                <c:pt idx="0">
                  <c:v>4.1000000000000002E-2</c:v>
                </c:pt>
              </c:numCache>
            </c:numRef>
          </c:val>
        </c:ser>
        <c:shape val="box"/>
        <c:axId val="146459648"/>
        <c:axId val="146481920"/>
        <c:axId val="0"/>
      </c:bar3DChart>
      <c:catAx>
        <c:axId val="14645964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6481920"/>
        <c:crosses val="autoZero"/>
        <c:auto val="1"/>
        <c:lblAlgn val="ctr"/>
        <c:lblOffset val="100"/>
      </c:catAx>
      <c:valAx>
        <c:axId val="1464819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6459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451074524172995"/>
          <c:y val="0.17362517829463037"/>
          <c:w val="0.26455377262370333"/>
          <c:h val="0.31524369261982832"/>
        </c:manualLayout>
      </c:layout>
      <c:spPr>
        <a:noFill/>
        <a:ln>
          <a:solidFill>
            <a:schemeClr val="bg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line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-0.11717171717171719"/>
                  <c:y val="2.24719101123596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1,7%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8282828282828285E-2"/>
                  <c:y val="-5.992509363295880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1,7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1,6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2020-2021г</c:v>
                </c:pt>
                <c:pt idx="1">
                  <c:v>2021-2022г</c:v>
                </c:pt>
                <c:pt idx="2">
                  <c:v>2022-2023г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1.7</c:v>
                </c:pt>
                <c:pt idx="1">
                  <c:v>1.7</c:v>
                </c:pt>
                <c:pt idx="2">
                  <c:v>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36-493B-89DC-9B2515805674}"/>
            </c:ext>
          </c:extLst>
        </c:ser>
        <c:axId val="146817408"/>
        <c:axId val="146818944"/>
        <c:axId val="146644992"/>
      </c:line3DChart>
      <c:catAx>
        <c:axId val="146817408"/>
        <c:scaling>
          <c:orientation val="minMax"/>
        </c:scaling>
        <c:axPos val="b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6818944"/>
        <c:crosses val="autoZero"/>
        <c:auto val="1"/>
        <c:lblAlgn val="ctr"/>
        <c:lblOffset val="100"/>
      </c:catAx>
      <c:valAx>
        <c:axId val="1468189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6817408"/>
        <c:crosses val="autoZero"/>
        <c:crossBetween val="between"/>
      </c:valAx>
      <c:serAx>
        <c:axId val="146644992"/>
        <c:scaling>
          <c:orientation val="minMax"/>
        </c:scaling>
        <c:delete val="1"/>
        <c:axPos val="b"/>
        <c:tickLblPos val="none"/>
        <c:crossAx val="146818944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E1A8-FF3C-46D3-9B5F-5743430BD106}" type="datetimeFigureOut">
              <a:rPr lang="ru-RU" smtClean="0"/>
              <a:pPr/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00F8E-DC12-48CA-A8A3-7581C8D6E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42983"/>
            <a:ext cx="9144000" cy="2457467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уровня заболеваний учащихся города Славгорода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429000"/>
            <a:ext cx="4714908" cy="2209800"/>
          </a:xfrm>
        </p:spPr>
        <p:txBody>
          <a:bodyPr>
            <a:noAutofit/>
          </a:bodyPr>
          <a:lstStyle/>
          <a:p>
            <a:pPr algn="r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:\лицей 101\исслед.2018\овсянников\овсянников\692b9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435771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724128" y="-5726867"/>
            <a:ext cx="3419871" cy="1191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Литвинова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Ульяна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Андреевна,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МБОУ «Лицей №17» 7«б» класс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Научный руководитель: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Евграшина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Наталья Васильевна,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математики МБОУ «Лицей №17»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00010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Расчёт медицинских показателей за 2020-2023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в %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11560" y="980728"/>
          <a:ext cx="792088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5502757"/>
            <a:ext cx="871296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показатель первичной заболеваемости составил-4,3%,  показатель общей заболеваемости-50,5% . «Индекс здоровья» – 49,5%. Структура общей заболеваемости: 1-е место занимают болезни опорно-двигательного аппарата-31,4%, 2-е место - болезни органов зрения 26,2%, 3-е – болезни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лор-патологий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7,9%.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19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Факторы развития заболеваний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472518" cy="5411807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неполноценное питание;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недосыпание;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высокая учебная нагрузка;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наличие вредных привычек;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высокая утомляемость, которая может быть вызвана длительной работой за компьютером, играми на мобильном телефоне;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равнодушное отношение к спорту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лицей 101\исслед.2018\мои работы 2018\Овсянников\529cfabe-7804-11e7-9765-902b34ac56db_529cfac2-7804-11e7-9765-902b34ac56d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8143932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проведя анализ уровня заболеваемости учащихся, статистическое наблюдение, мои знания в   области   медицины и статистики, расширятся.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проанализировать общие и специальные медицинские показатели заболеваний учащихся с помощью статистических формул; выявить динамику заболеваний за 2020-2023 г.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исследования: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и анализ статистических данных заболеваний учащихся г. Славгорода за три года;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и обработка информации о заболеваниях учащихся, расчёт специальных медицинских показателей;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интерпретация результатов исследования, анализ уровня заболеваний школьников;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наглядное представление полученной информации; 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причин высокого уровня заболеваний, разработка рекомендаций по их профилактике.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57227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проблемы сохранения здоровья детей и подростков сохраняется и в последнее время особенно обострилась. Социальные потрясения, падение уровня жизни, ухудшение качества общедоступной медицинской помощи в сочетании с плохим питанием и возрастающими учебными нагрузками ухудшили состояние здоровья школьников.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школьники г. Славгорода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 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заболевания учащихся.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сбора информации: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 с врачом, анализ данных.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обработки информации: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статистический анализ полученных данных.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анализа данных: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описание, сравнение, объяснение.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Научная новизна работы: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данное исследование не проводилось за период 2020-2023 года и будет полезно в работе медиков.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состоит в том, что материал научно – исследовательской работы может быть использован на уроках математики, биологии по  сбору другой информации.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Общая оценка числа школьников</a:t>
            </a: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03648" y="-192264"/>
            <a:ext cx="689779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31640" y="620688"/>
          <a:ext cx="6501408" cy="3733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27583" y="-5437388"/>
            <a:ext cx="7704857" cy="1086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городе Славгороде 13 школ. За три года количество учащихся выросло на 80 человек, что   составляет  1,7 %.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80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состояния здоровья обучающихся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 2020-2023 г.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504" y="764706"/>
          <a:ext cx="8712967" cy="3025431"/>
        </p:xfrm>
        <a:graphic>
          <a:graphicData uri="http://schemas.openxmlformats.org/drawingml/2006/table">
            <a:tbl>
              <a:tblPr/>
              <a:tblGrid>
                <a:gridCol w="566711"/>
                <a:gridCol w="678455"/>
                <a:gridCol w="909929"/>
                <a:gridCol w="1018482"/>
                <a:gridCol w="1018482"/>
                <a:gridCol w="1131025"/>
                <a:gridCol w="1352919"/>
                <a:gridCol w="791798"/>
                <a:gridCol w="1245166"/>
              </a:tblGrid>
              <a:tr h="9361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уч-ся</a:t>
                      </a: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Болезни нервной системы</a:t>
                      </a: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Лор-патология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Заболева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органов дыхания</a:t>
                      </a: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Понижение остроты зрения</a:t>
                      </a: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Болезни опорно-двигательного аппарата</a:t>
                      </a: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Covid-19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Заболевания желудочно-кишечного тракта</a:t>
                      </a: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028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2020-2021</a:t>
                      </a:r>
                    </a:p>
                  </a:txBody>
                  <a:tcPr marL="60290" marR="6029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4728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140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168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673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819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282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79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2021-2022</a:t>
                      </a:r>
                    </a:p>
                  </a:txBody>
                  <a:tcPr marL="60290" marR="6029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4848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143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172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653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839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530</a:t>
                      </a: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112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2022-2023</a:t>
                      </a:r>
                    </a:p>
                  </a:txBody>
                  <a:tcPr marL="60290" marR="6029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4808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192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637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762</a:t>
                      </a: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0" marR="60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0" marR="60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788024" y="3750941"/>
            <a:ext cx="435597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высокий показатель заболеваний у учащихся приходится на 2021-2022 годы. На первом месте находятся болезни опорно-двигательного аппарата - сколиоз, плоскостопие, нарушение осанки – у 17,3% школьников. На втором месте находятся понижение остроты зрения – у 13,4 % учащихся, на третьем-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Covid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-19 – у 10,9%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остальные годы идет снижение заболеваний школьников.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3645024"/>
          <a:ext cx="4807247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Конкретная оценка здоровья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04664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Заболевания нервной системы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4214818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Заболевания органов дыхания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9058" y="4786322"/>
            <a:ext cx="5224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179512" y="692696"/>
          <a:ext cx="3312368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499992" y="494114"/>
            <a:ext cx="446449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заболевания нервной системы с каждым годом меняются. Это можно объяснить тем, что периоды учёбы, связанные с приближением выпускных экзаменов ОГЭ и ЕГЭ, увеличение нагрузки вызывают стрессы и нервные потрясения, которые влияют на психическое состояние учащихся.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132856"/>
            <a:ext cx="1948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Лор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заболевания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323529" y="2492896"/>
          <a:ext cx="4464496" cy="156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499992" y="2299981"/>
            <a:ext cx="446449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сравнению с 2020 годом процент учащихся, болеющих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заболеваниями, увеличился на 0,4 %. Современная молодежь редко носит шапки, пьет холодные напитки и ест мороженое, несерьезно относится к советам родителей, что неблаготворно отражается на здоровье горла.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323528" y="4581128"/>
          <a:ext cx="3114675" cy="214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572000" y="4334907"/>
            <a:ext cx="41034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самый низкий показатель заболеваний органов дыхания (хронический тонзиллит и бронхиальная астма), наблюдался в 2020-2021 учебном году, и выявлен у 73 человек, что составляет 1,5%.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0"/>
            <a:ext cx="2746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Понижение зрения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57620" y="3764307"/>
            <a:ext cx="514353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2643182"/>
            <a:ext cx="38576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Заболевания  опорно-двигательного аппарата</a:t>
            </a:r>
          </a:p>
          <a:p>
            <a:endParaRPr lang="ru-RU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38582" y="983396"/>
            <a:ext cx="50625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Наталья\Desktop\061610_1713_kelainantul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797152"/>
            <a:ext cx="1285884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G:\лицей 101\исслед.2018\овсянников\овсянников\e606b793004ca082c05d3e8d84ef5329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79881">
            <a:off x="5582911" y="1993971"/>
            <a:ext cx="2594359" cy="94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Диаграмма 10"/>
          <p:cNvGraphicFramePr/>
          <p:nvPr/>
        </p:nvGraphicFramePr>
        <p:xfrm>
          <a:off x="107504" y="476672"/>
          <a:ext cx="4267200" cy="2190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139952" y="160620"/>
            <a:ext cx="4572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понижение зрения одна из самых частых проблем в настоящее время и статистика детей   с плохим зрением не утешает. За три года количество таких учащихся снизилось на 36 человек. В течение всех трех лет статистика держится примерно на одном уровне -  13,4% школьников.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395536" y="3933056"/>
          <a:ext cx="3456384" cy="2512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139952" y="3244915"/>
            <a:ext cx="47880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около 17% школьников имеют проблемы с осанкой и процент заболеваний не уменьшается.  Спад наблюдался в 2022-2023 г., но в 2021-2022 году был подъём заболеваний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опорно-двигательного аппарата. По сравнению с 2020-2021 учебными годами, уровень заболеваний снизился на 57 человек.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s://cdn.st100sp.com/cache_pictures/114510399/thumb3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268760"/>
            <a:ext cx="164307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Диаграмма 3"/>
          <p:cNvGraphicFramePr/>
          <p:nvPr/>
        </p:nvGraphicFramePr>
        <p:xfrm>
          <a:off x="214282" y="500042"/>
          <a:ext cx="3500462" cy="2182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214290"/>
            <a:ext cx="4720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Заболевания эндокринной системы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500562" y="384720"/>
            <a:ext cx="4429156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заболевания эндокринной системы, такие как ожирение и сахарный диабет  часто встречаются среди заболеваний школьников. Врачи обеспокоены, что количество школьников, имеющих избыточную массу тела, ежегодно увеличивается. В сравнении с 2020 годом это число выросло на 77 человек (1,5%).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2714620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желудочно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кишечного тракта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395536" y="3717032"/>
          <a:ext cx="3312368" cy="2127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2" name="Рисунок 11" descr="https://ds04.infourok.ru/uploads/ex/030c/0007cb3b-b4bc36da/hello_html_3984bb3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221088"/>
            <a:ext cx="784108" cy="120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72000" y="2957463"/>
            <a:ext cx="421196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заболевания желудочно-кишечного тракта чаще всего происходят из-за неправильного питания. В силу того, что ученики менее сознательные, чем взрослые, процент заболеваний у школьников выше. Школьники любят чипсы, сухарики, не соблюдают режим дня, в связи с чем, появляются проблемы с желудком. Пик заболеваний приходится на 2021-2022 г. – 81 (1,7%) школьник. В 2020-2021г. и 2022-2023г. 79 (1,7%) и 78 (1,6%) человек соответственно.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5148064" y="620688"/>
          <a:ext cx="3744416" cy="3519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41763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Covid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-19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7067128" cy="276917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79512" y="764704"/>
          <a:ext cx="417646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4508853"/>
            <a:ext cx="79208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ovid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-19 – новая инфекция, с которой в последние годы столкнулся почти каждый второй житель Земли.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Ковид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детей – это новая инфекция, которая вызвана разными подтипами возбудителя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SARS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CoV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-2. Чаще всего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проявляется у детей не так ярко, как у взрослых. Пик заболеваемости среди школьников пришелся на 2021-2022гг.-530 подтвержденных   случаев, что составило 10,9%.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947</Words>
  <Application>Microsoft Office PowerPoint</Application>
  <PresentationFormat>Экран (4:3)</PresentationFormat>
  <Paragraphs>259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Анализ уровня заболеваний учащихся города Славгорода  </vt:lpstr>
      <vt:lpstr>Слайд 2</vt:lpstr>
      <vt:lpstr>Слайд 3</vt:lpstr>
      <vt:lpstr>Общая оценка числа школьников </vt:lpstr>
      <vt:lpstr>  Мониторинг состояния здоровья обучающихся  за 2020-2023 г.   </vt:lpstr>
      <vt:lpstr>Конкретная оценка здоровья </vt:lpstr>
      <vt:lpstr>Слайд 7</vt:lpstr>
      <vt:lpstr>Слайд 8</vt:lpstr>
      <vt:lpstr>Заболевания Covid-19</vt:lpstr>
      <vt:lpstr>Расчёт медицинских показателей за 2020-2023 г. в %</vt:lpstr>
      <vt:lpstr>      Факторы развития заболеваний    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уровня заболеваний учащихся  МБОУ «Лицей №101»</dc:title>
  <dc:creator>Вадим</dc:creator>
  <cp:lastModifiedBy>Natalya</cp:lastModifiedBy>
  <cp:revision>47</cp:revision>
  <dcterms:created xsi:type="dcterms:W3CDTF">2018-03-06T11:32:04Z</dcterms:created>
  <dcterms:modified xsi:type="dcterms:W3CDTF">2023-04-22T15:04:38Z</dcterms:modified>
</cp:coreProperties>
</file>