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5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936104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Растения родного края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1916832"/>
            <a:ext cx="2800400" cy="41044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Исследовательская работа, подготовленная отрядом «Задорная компания»</a:t>
            </a:r>
          </a:p>
          <a:p>
            <a:r>
              <a:rPr lang="ru-RU" dirty="0">
                <a:solidFill>
                  <a:schemeClr val="tx1"/>
                </a:solidFill>
                <a:latin typeface="+mj-lt"/>
              </a:rPr>
              <a:t>в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 рамках</a:t>
            </a:r>
          </a:p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Летнего лагеря</a:t>
            </a:r>
          </a:p>
          <a:p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руководитель Алымова Галина Ивановна</a:t>
            </a:r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26" name="Picture 2" descr="D:\Загрузки 02.03.23\Перезентации\Проект\ad3197b3-b57d-5767-b68c-c2c677a5ce1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4070226" cy="313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6697" y="57332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МБОУ «Первомайская СОШ» Первомайского района Тамбовской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8918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Загрузки 02.03.23\Перезентации\Проект\2021-06-04 13-01-53_16228052030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7675199" cy="477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5936" y="332656"/>
            <a:ext cx="47596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Отряд «Задорная компания»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227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72816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В результате данного  знакомства с растения нашего края мы пришли к следующим </a:t>
            </a:r>
            <a:r>
              <a:rPr lang="ru-RU" b="1" dirty="0"/>
              <a:t>выводам</a:t>
            </a:r>
            <a:r>
              <a:rPr lang="ru-RU" dirty="0"/>
              <a:t>:  </a:t>
            </a:r>
            <a:endParaRPr lang="ru-RU" dirty="0" smtClean="0"/>
          </a:p>
          <a:p>
            <a:pPr fontAlgn="base"/>
            <a:endParaRPr lang="ru-RU" dirty="0"/>
          </a:p>
          <a:p>
            <a:pPr marL="342900" indent="-342900" fontAlgn="base">
              <a:buAutoNum type="arabicPeriod"/>
            </a:pPr>
            <a:r>
              <a:rPr lang="ru-RU" dirty="0" smtClean="0"/>
              <a:t>Растения </a:t>
            </a:r>
            <a:r>
              <a:rPr lang="ru-RU" dirty="0"/>
              <a:t>являются бесценными живыми организмами, служащие основой для всего живого на  </a:t>
            </a:r>
            <a:r>
              <a:rPr lang="ru-RU" dirty="0" smtClean="0"/>
              <a:t>планете.</a:t>
            </a:r>
          </a:p>
          <a:p>
            <a:pPr marL="342900" indent="-342900" fontAlgn="base">
              <a:buAutoNum type="arabicPeriod"/>
            </a:pPr>
            <a:endParaRPr lang="ru-RU" dirty="0" smtClean="0"/>
          </a:p>
          <a:p>
            <a:pPr marL="342900" indent="-342900" fontAlgn="base">
              <a:buAutoNum type="arabicPeriod"/>
            </a:pPr>
            <a:r>
              <a:rPr lang="ru-RU" dirty="0" smtClean="0"/>
              <a:t>Знания </a:t>
            </a:r>
            <a:r>
              <a:rPr lang="ru-RU" dirty="0"/>
              <a:t>о растениях своего края позволят </a:t>
            </a:r>
            <a:r>
              <a:rPr lang="ru-RU" dirty="0" smtClean="0"/>
              <a:t>нам </a:t>
            </a:r>
            <a:r>
              <a:rPr lang="ru-RU" dirty="0"/>
              <a:t>использовать их в практической </a:t>
            </a:r>
            <a:r>
              <a:rPr lang="ru-RU" dirty="0" smtClean="0"/>
              <a:t>деятельности.</a:t>
            </a:r>
          </a:p>
          <a:p>
            <a:pPr marL="342900" indent="-342900" fontAlgn="base">
              <a:buAutoNum type="arabicPeriod"/>
            </a:pPr>
            <a:endParaRPr lang="ru-RU" dirty="0"/>
          </a:p>
          <a:p>
            <a:pPr marL="342900" indent="-342900" fontAlgn="base">
              <a:buAutoNum type="arabicPeriod"/>
            </a:pPr>
            <a:r>
              <a:rPr lang="ru-RU" dirty="0" smtClean="0"/>
              <a:t>Знакомство </a:t>
            </a:r>
            <a:r>
              <a:rPr lang="ru-RU" dirty="0"/>
              <a:t>с растениями нашего региона развивают </a:t>
            </a:r>
            <a:r>
              <a:rPr lang="ru-RU" dirty="0" smtClean="0"/>
              <a:t>интерес </a:t>
            </a:r>
            <a:r>
              <a:rPr lang="ru-RU" dirty="0"/>
              <a:t>и любовь к </a:t>
            </a:r>
            <a:r>
              <a:rPr lang="ru-RU" dirty="0" smtClean="0"/>
              <a:t>природе.</a:t>
            </a:r>
          </a:p>
          <a:p>
            <a:pPr marL="342900" indent="-342900" fontAlgn="base">
              <a:buAutoNum type="arabicPeriod"/>
            </a:pPr>
            <a:endParaRPr lang="ru-RU" dirty="0"/>
          </a:p>
          <a:p>
            <a:pPr marL="342900" indent="-342900" fontAlgn="base">
              <a:buAutoNum type="arabicPeriod"/>
            </a:pPr>
            <a:r>
              <a:rPr lang="ru-RU" dirty="0" smtClean="0"/>
              <a:t>Бережное </a:t>
            </a:r>
            <a:r>
              <a:rPr lang="ru-RU" dirty="0"/>
              <a:t>отношение и правильное соблюдение правил поведения в природе позволит сохранить весомые частички растительного покрова Тамбовской области, так как потеря любого вида весьма чувствительный удар по сбалансированной системе растительных сообществ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422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675688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Природа Тамбовской области уникальна и неповторима, её живописные виды привлекают множество людей не только из округа, но и со всей России</a:t>
            </a:r>
            <a:r>
              <a:rPr lang="ru-RU" dirty="0" smtClean="0"/>
              <a:t>!</a:t>
            </a:r>
          </a:p>
          <a:p>
            <a:r>
              <a:rPr lang="ru-RU" dirty="0"/>
              <a:t>Э</a:t>
            </a:r>
            <a:r>
              <a:rPr lang="ru-RU" dirty="0" smtClean="0"/>
              <a:t>то </a:t>
            </a:r>
            <a:r>
              <a:rPr lang="ru-RU" dirty="0"/>
              <a:t>единственная в своём роде область, где встретились северные леса и европейская тайга. Эта своеобразная местность сочетает в себе таёжную и степную фауну и </a:t>
            </a:r>
            <a:r>
              <a:rPr lang="ru-RU" dirty="0" smtClean="0"/>
              <a:t>флору. </a:t>
            </a:r>
            <a:r>
              <a:rPr lang="ru-RU" dirty="0"/>
              <a:t>В этих лесах растет более 1 250 видов растительности. Среди которых: сосна, </a:t>
            </a:r>
            <a:r>
              <a:rPr lang="ru-RU" dirty="0" smtClean="0"/>
              <a:t>береза, осина, ольха, липа, ясень, клен, калина, шиповник, мох </a:t>
            </a:r>
            <a:r>
              <a:rPr lang="ru-RU" dirty="0"/>
              <a:t>лишайник, подберезовик, шалфей, </a:t>
            </a:r>
            <a:r>
              <a:rPr lang="ru-RU" dirty="0" smtClean="0"/>
              <a:t>колокольчик</a:t>
            </a:r>
            <a:r>
              <a:rPr lang="ru-RU" dirty="0"/>
              <a:t>, тысячелистник, клевер, осока, тростник, лютик, </a:t>
            </a:r>
            <a:r>
              <a:rPr lang="ru-RU" dirty="0" smtClean="0"/>
              <a:t>лилия. </a:t>
            </a:r>
            <a:r>
              <a:rPr lang="ru-RU" dirty="0"/>
              <a:t>Также 250 видов </a:t>
            </a:r>
            <a:r>
              <a:rPr lang="ru-RU" dirty="0" smtClean="0"/>
              <a:t>культурных растений.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Мы, отряд «Задорная компания», летнего школьного </a:t>
            </a:r>
            <a:r>
              <a:rPr lang="ru-RU" dirty="0" smtClean="0"/>
              <a:t>лагеря МБОУ «Первомайская СОШ» Первомайского района Тамбовской области, </a:t>
            </a:r>
            <a:r>
              <a:rPr lang="ru-RU" dirty="0" smtClean="0"/>
              <a:t>под руководством педагога дополнительного образования, Алымовой Галины Ивановны, решили провести исследовательскую работу о растениях расположенных и растущих возле нашей школы.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Цель: найти растения,  определить </a:t>
            </a:r>
            <a:r>
              <a:rPr lang="ru-RU" dirty="0" smtClean="0"/>
              <a:t>их, и </a:t>
            </a:r>
            <a:r>
              <a:rPr lang="ru-RU" dirty="0" smtClean="0"/>
              <a:t>узнать о них побольше.</a:t>
            </a:r>
          </a:p>
        </p:txBody>
      </p:sp>
    </p:spTree>
    <p:extLst>
      <p:ext uri="{BB962C8B-B14F-4D97-AF65-F5344CB8AC3E}">
        <p14:creationId xmlns:p14="http://schemas.microsoft.com/office/powerpoint/2010/main" val="237139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49" y="692696"/>
            <a:ext cx="8621169" cy="585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85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0" y="548680"/>
            <a:ext cx="3818467" cy="5976664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Ясень</a:t>
            </a:r>
            <a:r>
              <a:rPr lang="ru-RU" b="1" dirty="0"/>
              <a:t> </a:t>
            </a:r>
            <a:r>
              <a:rPr lang="ru-RU" dirty="0">
                <a:solidFill>
                  <a:schemeClr val="tx1"/>
                </a:solidFill>
              </a:rPr>
              <a:t>обыкновенный или высокий - листопадное дерево достигает 15-20 метров высотой. 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Смолёвка</a:t>
            </a:r>
            <a:r>
              <a:rPr lang="ru-RU" dirty="0">
                <a:solidFill>
                  <a:schemeClr val="tx1"/>
                </a:solidFill>
              </a:rPr>
              <a:t> обыкновенная – стержнекорневой многолетний сорняк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Малина</a:t>
            </a:r>
            <a:r>
              <a:rPr lang="ru-RU" dirty="0">
                <a:solidFill>
                  <a:schemeClr val="tx1"/>
                </a:solidFill>
              </a:rPr>
              <a:t> обыкновенная. Полукустарник, который в диком виде встречается в лесной зоне 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Крапива</a:t>
            </a:r>
            <a:r>
              <a:rPr lang="ru-RU" dirty="0">
                <a:solidFill>
                  <a:schemeClr val="tx1"/>
                </a:solidFill>
              </a:rPr>
              <a:t> – травянистое растение, относящееся к семейству крапивные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Заячьи ушки (</a:t>
            </a:r>
            <a:r>
              <a:rPr lang="ru-RU" b="1" dirty="0" err="1" smtClean="0">
                <a:solidFill>
                  <a:schemeClr val="tx1"/>
                </a:solidFill>
              </a:rPr>
              <a:t>зайчушка</a:t>
            </a:r>
            <a:r>
              <a:rPr lang="ru-RU" b="1" dirty="0" smtClean="0">
                <a:solidFill>
                  <a:schemeClr val="tx1"/>
                </a:solidFill>
              </a:rPr>
              <a:t>)- </a:t>
            </a:r>
            <a:r>
              <a:rPr lang="ru-RU" dirty="0">
                <a:solidFill>
                  <a:schemeClr val="tx1"/>
                </a:solidFill>
              </a:rPr>
              <a:t>монотипный род однолетних растений семейства Злаки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r="9091"/>
          <a:stretch>
            <a:fillRect/>
          </a:stretch>
        </p:blipFill>
        <p:spPr>
          <a:xfrm>
            <a:off x="0" y="692696"/>
            <a:ext cx="4656854" cy="3821008"/>
          </a:xfrm>
        </p:spPr>
      </p:pic>
    </p:spTree>
    <p:extLst>
      <p:ext uri="{BB962C8B-B14F-4D97-AF65-F5344CB8AC3E}">
        <p14:creationId xmlns:p14="http://schemas.microsoft.com/office/powerpoint/2010/main" val="1410214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932040" y="476672"/>
            <a:ext cx="3826768" cy="5616624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1"/>
                </a:solidFill>
              </a:rPr>
              <a:t>Кислица</a:t>
            </a:r>
            <a:r>
              <a:rPr lang="ru-RU" sz="1600" dirty="0">
                <a:solidFill>
                  <a:schemeClr val="tx1"/>
                </a:solidFill>
              </a:rPr>
              <a:t> обыкновенная, которую часто называются </a:t>
            </a:r>
            <a:r>
              <a:rPr lang="ru-RU" sz="1600" b="1" dirty="0">
                <a:solidFill>
                  <a:schemeClr val="tx1"/>
                </a:solidFill>
              </a:rPr>
              <a:t>заячьей капустой</a:t>
            </a:r>
            <a:r>
              <a:rPr lang="ru-RU" sz="1600" dirty="0">
                <a:solidFill>
                  <a:schemeClr val="tx1"/>
                </a:solidFill>
              </a:rPr>
              <a:t>, представляет собой многолетнее растение, отличающееся наличием тонкого ползучего корневища, из которого впоследствии вырастают длинночерешковые листья с тремя сердцевидными листочками. </a:t>
            </a:r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>
              <a:solidFill>
                <a:schemeClr val="tx1"/>
              </a:solidFill>
            </a:endParaRPr>
          </a:p>
          <a:p>
            <a:r>
              <a:rPr lang="ru-RU" sz="1600" b="1" dirty="0" smtClean="0">
                <a:solidFill>
                  <a:schemeClr val="tx1"/>
                </a:solidFill>
              </a:rPr>
              <a:t>Бархатцы- </a:t>
            </a:r>
            <a:r>
              <a:rPr lang="ru-RU" sz="1600" dirty="0">
                <a:solidFill>
                  <a:schemeClr val="tx1"/>
                </a:solidFill>
              </a:rPr>
              <a:t>Род однолетних и многолетних растений семейства </a:t>
            </a:r>
            <a:r>
              <a:rPr lang="ru-RU" sz="1600" dirty="0" smtClean="0">
                <a:solidFill>
                  <a:schemeClr val="tx1"/>
                </a:solidFill>
              </a:rPr>
              <a:t>астровые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b="1" dirty="0">
                <a:solidFill>
                  <a:schemeClr val="tx1"/>
                </a:solidFill>
              </a:rPr>
              <a:t>Циссус</a:t>
            </a:r>
            <a:r>
              <a:rPr lang="ru-RU" sz="1600" dirty="0">
                <a:solidFill>
                  <a:schemeClr val="tx1"/>
                </a:solidFill>
              </a:rPr>
              <a:t> представляет собой лиану, которая относится к семейству Виноградные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b="1" dirty="0">
                <a:solidFill>
                  <a:schemeClr val="tx1"/>
                </a:solidFill>
              </a:rPr>
              <a:t>Рома́шка</a:t>
            </a:r>
            <a:r>
              <a:rPr lang="ru-RU" sz="1600" dirty="0">
                <a:solidFill>
                  <a:schemeClr val="tx1"/>
                </a:solidFill>
              </a:rPr>
              <a:t> — род однолетних цветковых растений семейства астровые, или сложноцветные</a:t>
            </a:r>
            <a:endParaRPr lang="ru-RU" sz="1600" dirty="0" smtClean="0">
              <a:solidFill>
                <a:schemeClr val="tx1"/>
              </a:solidFill>
            </a:endParaRPr>
          </a:p>
          <a:p>
            <a:endParaRPr lang="ru-RU" sz="1400" dirty="0"/>
          </a:p>
          <a:p>
            <a:endParaRPr lang="ru-RU" sz="1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5" r="4585"/>
          <a:stretch>
            <a:fillRect/>
          </a:stretch>
        </p:blipFill>
        <p:spPr>
          <a:xfrm>
            <a:off x="191891" y="1124743"/>
            <a:ext cx="5028181" cy="4125687"/>
          </a:xfrm>
        </p:spPr>
      </p:pic>
    </p:spTree>
    <p:extLst>
      <p:ext uri="{BB962C8B-B14F-4D97-AF65-F5344CB8AC3E}">
        <p14:creationId xmlns:p14="http://schemas.microsoft.com/office/powerpoint/2010/main" val="2433996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45224"/>
            <a:ext cx="3312368" cy="100811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+mn-lt"/>
              </a:rPr>
              <a:t>Клевер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 — кормовая культура, относящаяся к многолетним бобовым травам</a:t>
            </a: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7" y="476672"/>
            <a:ext cx="3970784" cy="5976663"/>
          </a:xfrm>
        </p:spPr>
        <p:txBody>
          <a:bodyPr>
            <a:normAutofit fontScale="92500" lnSpcReduction="10000"/>
          </a:bodyPr>
          <a:lstStyle/>
          <a:p>
            <a:r>
              <a:rPr lang="ru-RU" sz="1700" b="1" dirty="0" smtClean="0">
                <a:solidFill>
                  <a:schemeClr val="tx1"/>
                </a:solidFill>
              </a:rPr>
              <a:t>Одуванчик</a:t>
            </a:r>
            <a:r>
              <a:rPr lang="ru-RU" dirty="0" smtClean="0">
                <a:solidFill>
                  <a:schemeClr val="tx1"/>
                </a:solidFill>
              </a:rPr>
              <a:t> – это растение с розеткой прикорневых голых, зубчатых листьев, длиной 10—25 см.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1700" b="1" dirty="0" smtClean="0">
                <a:solidFill>
                  <a:schemeClr val="tx1"/>
                </a:solidFill>
              </a:rPr>
              <a:t>Лютик</a:t>
            </a:r>
            <a:r>
              <a:rPr lang="ru-RU" sz="1700" dirty="0" smtClean="0">
                <a:solidFill>
                  <a:schemeClr val="tx1"/>
                </a:solidFill>
              </a:rPr>
              <a:t> принадлежит к одноименному семейству, а на латыни называется ranunculus, что в переводе означает «маленькая лягушка».</a:t>
            </a:r>
          </a:p>
          <a:p>
            <a:endParaRPr lang="ru-RU" sz="1700" dirty="0" smtClean="0">
              <a:solidFill>
                <a:schemeClr val="tx1"/>
              </a:solidFill>
            </a:endParaRPr>
          </a:p>
          <a:p>
            <a:r>
              <a:rPr lang="ru-RU" sz="1700" b="1" dirty="0" err="1" smtClean="0">
                <a:solidFill>
                  <a:schemeClr val="tx1"/>
                </a:solidFill>
              </a:rPr>
              <a:t>Полы́нь</a:t>
            </a:r>
            <a:r>
              <a:rPr lang="ru-RU" sz="1700" b="1" dirty="0" smtClean="0">
                <a:solidFill>
                  <a:schemeClr val="tx1"/>
                </a:solidFill>
              </a:rPr>
              <a:t> го́рькая </a:t>
            </a:r>
            <a:r>
              <a:rPr lang="ru-RU" sz="1700" dirty="0" smtClean="0">
                <a:solidFill>
                  <a:schemeClr val="tx1"/>
                </a:solidFill>
              </a:rPr>
              <a:t>— многолетнее травянистое растение серебристого цвета, с сильным ароматным запахом и знаменитой полынной горечью.</a:t>
            </a:r>
          </a:p>
          <a:p>
            <a:endParaRPr lang="ru-RU" sz="1700" dirty="0" smtClean="0">
              <a:solidFill>
                <a:schemeClr val="tx1"/>
              </a:solidFill>
            </a:endParaRPr>
          </a:p>
          <a:p>
            <a:r>
              <a:rPr lang="ru-RU" sz="1700" b="1" dirty="0" smtClean="0">
                <a:solidFill>
                  <a:schemeClr val="tx1"/>
                </a:solidFill>
              </a:rPr>
              <a:t>Туя</a:t>
            </a:r>
            <a:r>
              <a:rPr lang="ru-RU" sz="1700" dirty="0" smtClean="0">
                <a:solidFill>
                  <a:schemeClr val="tx1"/>
                </a:solidFill>
              </a:rPr>
              <a:t> еще именуют «жизненным деревом». Оно имеет прямое отношение к роду голосеменных хвойных растений семейства можжевельников.</a:t>
            </a:r>
          </a:p>
          <a:p>
            <a:endParaRPr lang="ru-RU" sz="1700" dirty="0" smtClean="0">
              <a:solidFill>
                <a:schemeClr val="tx1"/>
              </a:solidFill>
            </a:endParaRPr>
          </a:p>
          <a:p>
            <a:r>
              <a:rPr lang="ru-RU" sz="1700" b="1" dirty="0" smtClean="0">
                <a:solidFill>
                  <a:schemeClr val="tx1"/>
                </a:solidFill>
              </a:rPr>
              <a:t>Лилейник</a:t>
            </a:r>
            <a:r>
              <a:rPr lang="ru-RU" sz="1700" dirty="0" smtClean="0">
                <a:solidFill>
                  <a:schemeClr val="tx1"/>
                </a:solidFill>
              </a:rPr>
              <a:t> — многолетнее травянистое растение с яркими жизнерадостными соцветиями всех оттенков радуги.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1" r="7231"/>
          <a:stretch>
            <a:fillRect/>
          </a:stretch>
        </p:blipFill>
        <p:spPr>
          <a:xfrm>
            <a:off x="179512" y="908720"/>
            <a:ext cx="4529711" cy="3716686"/>
          </a:xfrm>
        </p:spPr>
      </p:pic>
    </p:spTree>
    <p:extLst>
      <p:ext uri="{BB962C8B-B14F-4D97-AF65-F5344CB8AC3E}">
        <p14:creationId xmlns:p14="http://schemas.microsoft.com/office/powerpoint/2010/main" val="415658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692697"/>
            <a:ext cx="3818467" cy="576064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Лопух</a:t>
            </a:r>
            <a:r>
              <a:rPr lang="ru-RU" dirty="0">
                <a:solidFill>
                  <a:schemeClr val="tx1"/>
                </a:solidFill>
              </a:rPr>
              <a:t> — (</a:t>
            </a:r>
            <a:r>
              <a:rPr lang="ru-RU" b="1" dirty="0">
                <a:solidFill>
                  <a:schemeClr val="tx1"/>
                </a:solidFill>
              </a:rPr>
              <a:t>репейник</a:t>
            </a:r>
            <a:r>
              <a:rPr lang="ru-RU" dirty="0">
                <a:solidFill>
                  <a:schemeClr val="tx1"/>
                </a:solidFill>
              </a:rPr>
              <a:t>), род двулетних </a:t>
            </a:r>
            <a:r>
              <a:rPr lang="ru-RU" dirty="0" smtClean="0">
                <a:solidFill>
                  <a:schemeClr val="tx1"/>
                </a:solidFill>
              </a:rPr>
              <a:t>трав</a:t>
            </a:r>
            <a:r>
              <a:rPr lang="ru-RU" dirty="0">
                <a:solidFill>
                  <a:schemeClr val="tx1"/>
                </a:solidFill>
              </a:rPr>
              <a:t> (семейство сложноцветные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b="1" dirty="0" err="1">
                <a:solidFill>
                  <a:schemeClr val="tx1"/>
                </a:solidFill>
              </a:rPr>
              <a:t>Боя́рышник</a:t>
            </a:r>
            <a:r>
              <a:rPr lang="ru-RU" dirty="0">
                <a:solidFill>
                  <a:schemeClr val="tx1"/>
                </a:solidFill>
              </a:rPr>
              <a:t> — род листопадных, редко полувечнозелёных высоких кустарников или небольших деревьев, относящихся к семейству </a:t>
            </a:r>
            <a:r>
              <a:rPr lang="ru-RU" dirty="0" smtClean="0">
                <a:solidFill>
                  <a:schemeClr val="tx1"/>
                </a:solidFill>
              </a:rPr>
              <a:t>Розовые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Рябина</a:t>
            </a:r>
            <a:r>
              <a:rPr lang="ru-RU" dirty="0" smtClean="0">
                <a:solidFill>
                  <a:schemeClr val="tx1"/>
                </a:solidFill>
              </a:rPr>
              <a:t> - </a:t>
            </a:r>
            <a:r>
              <a:rPr lang="ru-RU" dirty="0">
                <a:solidFill>
                  <a:schemeClr val="tx1"/>
                </a:solidFill>
              </a:rPr>
              <a:t>ш</a:t>
            </a:r>
            <a:r>
              <a:rPr lang="ru-RU" dirty="0" smtClean="0">
                <a:solidFill>
                  <a:schemeClr val="tx1"/>
                </a:solidFill>
              </a:rPr>
              <a:t>ироко </a:t>
            </a:r>
            <a:r>
              <a:rPr lang="ru-RU" dirty="0">
                <a:solidFill>
                  <a:schemeClr val="tx1"/>
                </a:solidFill>
              </a:rPr>
              <a:t>распространённое плодовое деревце, заметное своими яркими плодами, остающимися на ветвях до глубокой осени и даже иногда на всю зиму.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2" r="8042"/>
          <a:stretch>
            <a:fillRect/>
          </a:stretch>
        </p:blipFill>
        <p:spPr>
          <a:xfrm>
            <a:off x="251520" y="1340768"/>
            <a:ext cx="4710451" cy="3569568"/>
          </a:xfrm>
        </p:spPr>
      </p:pic>
    </p:spTree>
    <p:extLst>
      <p:ext uri="{BB962C8B-B14F-4D97-AF65-F5344CB8AC3E}">
        <p14:creationId xmlns:p14="http://schemas.microsoft.com/office/powerpoint/2010/main" val="1070578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404664"/>
            <a:ext cx="3818467" cy="6264696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1"/>
                </a:solidFill>
              </a:rPr>
              <a:t>Вероника</a:t>
            </a:r>
            <a:r>
              <a:rPr lang="ru-RU" sz="1600" dirty="0">
                <a:solidFill>
                  <a:schemeClr val="tx1"/>
                </a:solidFill>
              </a:rPr>
              <a:t> – цветок милый, нежный и скромный. Но только взгляните в голубые глазки этой красавицы – и она обязательно прочно укоренится в вашем </a:t>
            </a:r>
            <a:r>
              <a:rPr lang="ru-RU" sz="1600" dirty="0" smtClean="0">
                <a:solidFill>
                  <a:schemeClr val="tx1"/>
                </a:solidFill>
              </a:rPr>
              <a:t>сердце.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b="1" dirty="0">
                <a:solidFill>
                  <a:schemeClr val="tx1"/>
                </a:solidFill>
              </a:rPr>
              <a:t>Подорожник</a:t>
            </a:r>
            <a:r>
              <a:rPr lang="ru-RU" sz="1600" dirty="0">
                <a:solidFill>
                  <a:schemeClr val="tx1"/>
                </a:solidFill>
              </a:rPr>
              <a:t> растет преимущественно вдоль дорог, отчего это </a:t>
            </a:r>
            <a:r>
              <a:rPr lang="ru-RU" sz="1600" b="1" dirty="0">
                <a:solidFill>
                  <a:schemeClr val="tx1"/>
                </a:solidFill>
              </a:rPr>
              <a:t>растение</a:t>
            </a:r>
            <a:r>
              <a:rPr lang="ru-RU" sz="1600" dirty="0">
                <a:solidFill>
                  <a:schemeClr val="tx1"/>
                </a:solidFill>
              </a:rPr>
              <a:t> и получило свое название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b="1" dirty="0">
                <a:solidFill>
                  <a:schemeClr val="tx1"/>
                </a:solidFill>
              </a:rPr>
              <a:t>Цветок</a:t>
            </a:r>
            <a:r>
              <a:rPr lang="ru-RU" sz="1600" dirty="0">
                <a:solidFill>
                  <a:schemeClr val="tx1"/>
                </a:solidFill>
              </a:rPr>
              <a:t> </a:t>
            </a:r>
            <a:r>
              <a:rPr lang="ru-RU" sz="1600" b="1" dirty="0">
                <a:solidFill>
                  <a:schemeClr val="tx1"/>
                </a:solidFill>
              </a:rPr>
              <a:t>березка</a:t>
            </a:r>
            <a:r>
              <a:rPr lang="ru-RU" sz="1600" dirty="0">
                <a:solidFill>
                  <a:schemeClr val="tx1"/>
                </a:solidFill>
              </a:rPr>
              <a:t> – это красивое и </a:t>
            </a:r>
            <a:r>
              <a:rPr lang="ru-RU" sz="1600" dirty="0" smtClean="0">
                <a:solidFill>
                  <a:schemeClr val="tx1"/>
                </a:solidFill>
              </a:rPr>
              <a:t>полезное </a:t>
            </a:r>
            <a:r>
              <a:rPr lang="ru-RU" sz="1600" dirty="0" err="1" smtClean="0">
                <a:solidFill>
                  <a:schemeClr val="tx1"/>
                </a:solidFill>
              </a:rPr>
              <a:t>комнтное</a:t>
            </a:r>
            <a:r>
              <a:rPr lang="ru-RU" sz="1600" dirty="0">
                <a:solidFill>
                  <a:schemeClr val="tx1"/>
                </a:solidFill>
              </a:rPr>
              <a:t> </a:t>
            </a:r>
            <a:r>
              <a:rPr lang="ru-RU" sz="1600" b="1" dirty="0">
                <a:solidFill>
                  <a:schemeClr val="tx1"/>
                </a:solidFill>
              </a:rPr>
              <a:t>растение</a:t>
            </a:r>
            <a:r>
              <a:rPr lang="ru-RU" sz="1600" dirty="0">
                <a:solidFill>
                  <a:schemeClr val="tx1"/>
                </a:solidFill>
              </a:rPr>
              <a:t>, увлажняющее воздух, поглощающее токсичные вещества из воздуха, бытовую </a:t>
            </a:r>
            <a:r>
              <a:rPr lang="ru-RU" sz="1600" dirty="0" smtClean="0">
                <a:solidFill>
                  <a:schemeClr val="tx1"/>
                </a:solidFill>
              </a:rPr>
              <a:t>пыль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b="1" dirty="0" smtClean="0">
                <a:solidFill>
                  <a:schemeClr val="tx1"/>
                </a:solidFill>
              </a:rPr>
              <a:t>Тюльпан</a:t>
            </a:r>
            <a:r>
              <a:rPr lang="ru-RU" sz="1600" dirty="0" smtClean="0">
                <a:solidFill>
                  <a:schemeClr val="tx1"/>
                </a:solidFill>
              </a:rPr>
              <a:t> цветок - </a:t>
            </a:r>
            <a:r>
              <a:rPr lang="ru-RU" sz="1600" dirty="0">
                <a:solidFill>
                  <a:schemeClr val="tx1"/>
                </a:solidFill>
              </a:rPr>
              <a:t>р</a:t>
            </a:r>
            <a:r>
              <a:rPr lang="ru-RU" sz="1600" dirty="0" smtClean="0">
                <a:solidFill>
                  <a:schemeClr val="tx1"/>
                </a:solidFill>
              </a:rPr>
              <a:t>од </a:t>
            </a:r>
            <a:r>
              <a:rPr lang="ru-RU" sz="1600" dirty="0">
                <a:solidFill>
                  <a:schemeClr val="tx1"/>
                </a:solidFill>
              </a:rPr>
              <a:t>многолетних травянистых луковичных растений семейства </a:t>
            </a:r>
            <a:r>
              <a:rPr lang="ru-RU" sz="1600" dirty="0" smtClean="0">
                <a:solidFill>
                  <a:schemeClr val="tx1"/>
                </a:solidFill>
              </a:rPr>
              <a:t>Лилейные</a:t>
            </a: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b="1" dirty="0">
                <a:solidFill>
                  <a:schemeClr val="tx1"/>
                </a:solidFill>
              </a:rPr>
              <a:t>Мать</a:t>
            </a:r>
            <a:r>
              <a:rPr lang="ru-RU" sz="1600" dirty="0">
                <a:solidFill>
                  <a:schemeClr val="tx1"/>
                </a:solidFill>
              </a:rPr>
              <a:t>-</a:t>
            </a:r>
            <a:r>
              <a:rPr lang="ru-RU" sz="1600" b="1" dirty="0">
                <a:solidFill>
                  <a:schemeClr val="tx1"/>
                </a:solidFill>
              </a:rPr>
              <a:t>и</a:t>
            </a:r>
            <a:r>
              <a:rPr lang="ru-RU" sz="1600" dirty="0">
                <a:solidFill>
                  <a:schemeClr val="tx1"/>
                </a:solidFill>
              </a:rPr>
              <a:t>-</a:t>
            </a:r>
            <a:r>
              <a:rPr lang="ru-RU" sz="1600" b="1" dirty="0">
                <a:solidFill>
                  <a:schemeClr val="tx1"/>
                </a:solidFill>
              </a:rPr>
              <a:t>мачеха</a:t>
            </a:r>
            <a:r>
              <a:rPr lang="ru-RU" sz="1600" dirty="0">
                <a:solidFill>
                  <a:schemeClr val="tx1"/>
                </a:solidFill>
              </a:rPr>
              <a:t> принадлежит многолетним </a:t>
            </a:r>
            <a:r>
              <a:rPr lang="ru-RU" sz="1600" b="1" dirty="0">
                <a:solidFill>
                  <a:schemeClr val="tx1"/>
                </a:solidFill>
              </a:rPr>
              <a:t>травам</a:t>
            </a:r>
            <a:r>
              <a:rPr lang="ru-RU" sz="1600" dirty="0">
                <a:solidFill>
                  <a:schemeClr val="tx1"/>
                </a:solidFill>
              </a:rPr>
              <a:t> семейства сложноцветных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r="2112"/>
          <a:stretch>
            <a:fillRect/>
          </a:stretch>
        </p:blipFill>
        <p:spPr>
          <a:xfrm>
            <a:off x="53949" y="1371599"/>
            <a:ext cx="4806083" cy="3943453"/>
          </a:xfrm>
        </p:spPr>
      </p:pic>
    </p:spTree>
    <p:extLst>
      <p:ext uri="{BB962C8B-B14F-4D97-AF65-F5344CB8AC3E}">
        <p14:creationId xmlns:p14="http://schemas.microsoft.com/office/powerpoint/2010/main" val="3651543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404664"/>
            <a:ext cx="3818467" cy="5400599"/>
          </a:xfrm>
        </p:spPr>
        <p:txBody>
          <a:bodyPr>
            <a:normAutofit lnSpcReduction="10000"/>
          </a:bodyPr>
          <a:lstStyle/>
          <a:p>
            <a:r>
              <a:rPr lang="ru-RU" sz="1600" b="1" dirty="0" err="1">
                <a:solidFill>
                  <a:schemeClr val="tx1"/>
                </a:solidFill>
              </a:rPr>
              <a:t>Виногра́д</a:t>
            </a:r>
            <a:r>
              <a:rPr lang="ru-RU" sz="1600" dirty="0">
                <a:solidFill>
                  <a:schemeClr val="tx1"/>
                </a:solidFill>
              </a:rPr>
              <a:t> — род растений семейства </a:t>
            </a:r>
            <a:r>
              <a:rPr lang="ru-RU" sz="1600" dirty="0" err="1" smtClean="0">
                <a:solidFill>
                  <a:schemeClr val="tx1"/>
                </a:solidFill>
              </a:rPr>
              <a:t>Виноградовые</a:t>
            </a:r>
            <a:r>
              <a:rPr lang="ru-RU" sz="1600" dirty="0" smtClean="0">
                <a:solidFill>
                  <a:schemeClr val="tx1"/>
                </a:solidFill>
              </a:rPr>
              <a:t>. Плоды</a:t>
            </a:r>
            <a:r>
              <a:rPr lang="ru-RU" sz="1600" dirty="0">
                <a:solidFill>
                  <a:schemeClr val="tx1"/>
                </a:solidFill>
              </a:rPr>
              <a:t>  используются в пищу в свежем виде, а также перерабатываются на изюм, </a:t>
            </a:r>
            <a:r>
              <a:rPr lang="ru-RU" sz="1600" dirty="0" smtClean="0">
                <a:solidFill>
                  <a:schemeClr val="tx1"/>
                </a:solidFill>
              </a:rPr>
              <a:t>виноградный</a:t>
            </a:r>
            <a:r>
              <a:rPr lang="ru-RU" sz="1600" dirty="0">
                <a:solidFill>
                  <a:schemeClr val="tx1"/>
                </a:solidFill>
              </a:rPr>
              <a:t> сок, вино, </a:t>
            </a:r>
            <a:r>
              <a:rPr lang="ru-RU" sz="1600" dirty="0" smtClean="0">
                <a:solidFill>
                  <a:schemeClr val="tx1"/>
                </a:solidFill>
              </a:rPr>
              <a:t>варенье.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b="1" dirty="0">
                <a:solidFill>
                  <a:schemeClr val="tx1"/>
                </a:solidFill>
              </a:rPr>
              <a:t>Липы</a:t>
            </a:r>
            <a:r>
              <a:rPr lang="ru-RU" sz="1600" dirty="0">
                <a:solidFill>
                  <a:schemeClr val="tx1"/>
                </a:solidFill>
              </a:rPr>
              <a:t> - крупные листопадные деревья высотой 20-40 м, которые ценятся за обильные, душистые </a:t>
            </a:r>
            <a:r>
              <a:rPr lang="ru-RU" sz="1600" b="1" dirty="0">
                <a:solidFill>
                  <a:schemeClr val="tx1"/>
                </a:solidFill>
              </a:rPr>
              <a:t>цветки</a:t>
            </a:r>
            <a:r>
              <a:rPr lang="ru-RU" sz="1600" dirty="0">
                <a:solidFill>
                  <a:schemeClr val="tx1"/>
                </a:solidFill>
              </a:rPr>
              <a:t>, собранные в щитковидные соцветия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dirty="0">
                <a:solidFill>
                  <a:schemeClr val="tx1"/>
                </a:solidFill>
              </a:rPr>
              <a:t>Дерево </a:t>
            </a:r>
            <a:r>
              <a:rPr lang="ru-RU" sz="1600" b="1" dirty="0">
                <a:solidFill>
                  <a:schemeClr val="tx1"/>
                </a:solidFill>
              </a:rPr>
              <a:t>тополь</a:t>
            </a:r>
            <a:r>
              <a:rPr lang="ru-RU" sz="1600" dirty="0">
                <a:solidFill>
                  <a:schemeClr val="tx1"/>
                </a:solidFill>
              </a:rPr>
              <a:t> – самое распространенное растение в нашей стране.  Относится тополь к классу двудольных лиственных культур семейства </a:t>
            </a:r>
            <a:r>
              <a:rPr lang="ru-RU" sz="1600" dirty="0" smtClean="0">
                <a:solidFill>
                  <a:schemeClr val="tx1"/>
                </a:solidFill>
              </a:rPr>
              <a:t>Ивовые.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b="1" dirty="0">
                <a:solidFill>
                  <a:schemeClr val="tx1"/>
                </a:solidFill>
              </a:rPr>
              <a:t>Хвощи</a:t>
            </a:r>
            <a:r>
              <a:rPr lang="ru-RU" sz="1600" dirty="0">
                <a:solidFill>
                  <a:schemeClr val="tx1"/>
                </a:solidFill>
              </a:rPr>
              <a:t> — многолетние травянистые </a:t>
            </a:r>
            <a:r>
              <a:rPr lang="ru-RU" sz="1600" b="1" dirty="0">
                <a:solidFill>
                  <a:schemeClr val="tx1"/>
                </a:solidFill>
              </a:rPr>
              <a:t>растения</a:t>
            </a:r>
            <a:r>
              <a:rPr lang="ru-RU" sz="1600" dirty="0">
                <a:solidFill>
                  <a:schemeClr val="tx1"/>
                </a:solidFill>
              </a:rPr>
              <a:t>, которые размножаются при помощи спор и корневищ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3" r="8483"/>
          <a:stretch>
            <a:fillRect/>
          </a:stretch>
        </p:blipFill>
        <p:spPr>
          <a:xfrm>
            <a:off x="395535" y="1340768"/>
            <a:ext cx="4531517" cy="3718168"/>
          </a:xfrm>
        </p:spPr>
      </p:pic>
    </p:spTree>
    <p:extLst>
      <p:ext uri="{BB962C8B-B14F-4D97-AF65-F5344CB8AC3E}">
        <p14:creationId xmlns:p14="http://schemas.microsoft.com/office/powerpoint/2010/main" val="37221428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</TotalTime>
  <Words>154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Растения родного края</vt:lpstr>
      <vt:lpstr>Презентация PowerPoint</vt:lpstr>
      <vt:lpstr>Презентация PowerPoint</vt:lpstr>
      <vt:lpstr>Презентация PowerPoint</vt:lpstr>
      <vt:lpstr>Презентация PowerPoint</vt:lpstr>
      <vt:lpstr>Клевер — кормовая культура, относящаяся к многолетним бобовым травам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родного края</dc:title>
  <dc:creator>г</dc:creator>
  <cp:lastModifiedBy>г</cp:lastModifiedBy>
  <cp:revision>17</cp:revision>
  <dcterms:created xsi:type="dcterms:W3CDTF">2023-03-21T09:52:07Z</dcterms:created>
  <dcterms:modified xsi:type="dcterms:W3CDTF">2023-03-21T11:49:28Z</dcterms:modified>
</cp:coreProperties>
</file>