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5" r:id="rId4"/>
    <p:sldId id="259" r:id="rId5"/>
    <p:sldId id="267" r:id="rId6"/>
    <p:sldId id="258" r:id="rId7"/>
    <p:sldId id="261" r:id="rId8"/>
    <p:sldId id="263" r:id="rId9"/>
    <p:sldId id="262" r:id="rId10"/>
    <p:sldId id="266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DB58CD-E149-459B-A13E-63280899676D}" type="doc">
      <dgm:prSet loTypeId="urn:microsoft.com/office/officeart/2005/8/layout/list1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32E046F4-E461-427D-9B69-E680F90D9472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chemeClr val="tx1"/>
              </a:solidFill>
              <a:latin typeface="Constantia" panose="02030602050306030303" pitchFamily="18" charset="0"/>
            </a:rPr>
            <a:t>Формирование  культуры  речи (правильность, выразительность, четкость)</a:t>
          </a:r>
          <a:endParaRPr lang="ru-RU" sz="2000" dirty="0">
            <a:solidFill>
              <a:schemeClr val="tx1"/>
            </a:solidFill>
            <a:latin typeface="Constantia" panose="02030602050306030303" pitchFamily="18" charset="0"/>
          </a:endParaRPr>
        </a:p>
      </dgm:t>
    </dgm:pt>
    <dgm:pt modelId="{A84D7D29-C4B0-423B-967B-B81386933238}" type="parTrans" cxnId="{58651C31-8719-4A17-998C-6CF8B59D6FB0}">
      <dgm:prSet/>
      <dgm:spPr/>
      <dgm:t>
        <a:bodyPr/>
        <a:lstStyle/>
        <a:p>
          <a:endParaRPr lang="ru-RU"/>
        </a:p>
      </dgm:t>
    </dgm:pt>
    <dgm:pt modelId="{729E5AD0-E2D6-417A-8EFD-BCF442A2ED2A}" type="sibTrans" cxnId="{58651C31-8719-4A17-998C-6CF8B59D6FB0}">
      <dgm:prSet/>
      <dgm:spPr/>
      <dgm:t>
        <a:bodyPr/>
        <a:lstStyle/>
        <a:p>
          <a:endParaRPr lang="ru-RU"/>
        </a:p>
      </dgm:t>
    </dgm:pt>
    <dgm:pt modelId="{263BF2BD-99FD-4547-AA7E-49E570DF0FEE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chemeClr val="tx1"/>
              </a:solidFill>
              <a:latin typeface="Constantia" panose="02030602050306030303" pitchFamily="18" charset="0"/>
            </a:rPr>
            <a:t>Развитие  артикуляционной  и  мелкой (пальчиковой) моторики, речевого дыхания; пространственной ориентировки; правильной осанки.</a:t>
          </a:r>
          <a:endParaRPr lang="ru-RU" sz="2000" dirty="0">
            <a:solidFill>
              <a:schemeClr val="tx1"/>
            </a:solidFill>
            <a:latin typeface="Constantia" panose="02030602050306030303" pitchFamily="18" charset="0"/>
          </a:endParaRPr>
        </a:p>
      </dgm:t>
    </dgm:pt>
    <dgm:pt modelId="{11322F88-EE74-48F7-9685-29A4C3B6DF74}" type="parTrans" cxnId="{64E57E22-BF70-4644-B9C9-AEC11207021F}">
      <dgm:prSet/>
      <dgm:spPr/>
      <dgm:t>
        <a:bodyPr/>
        <a:lstStyle/>
        <a:p>
          <a:endParaRPr lang="ru-RU"/>
        </a:p>
      </dgm:t>
    </dgm:pt>
    <dgm:pt modelId="{5019F275-17FB-4DCA-A62B-935C6728ECE3}" type="sibTrans" cxnId="{64E57E22-BF70-4644-B9C9-AEC11207021F}">
      <dgm:prSet/>
      <dgm:spPr/>
      <dgm:t>
        <a:bodyPr/>
        <a:lstStyle/>
        <a:p>
          <a:endParaRPr lang="ru-RU"/>
        </a:p>
      </dgm:t>
    </dgm:pt>
    <dgm:pt modelId="{7EFBCB2B-907F-432C-9873-54347CA57F31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Constantia" panose="02030602050306030303" pitchFamily="18" charset="0"/>
            </a:rPr>
            <a:t>Совершенствование  фонематического  восприятия, правильного  произношения,  грамматического  строя речи.</a:t>
          </a:r>
          <a:endParaRPr lang="ru-RU" sz="2000" dirty="0">
            <a:latin typeface="Constantia" panose="02030602050306030303" pitchFamily="18" charset="0"/>
          </a:endParaRPr>
        </a:p>
      </dgm:t>
    </dgm:pt>
    <dgm:pt modelId="{A5FE86F9-6DF6-4C56-860A-EDD3203D3308}" type="parTrans" cxnId="{CBB6B204-C520-4918-AF77-B2D1BACC89A6}">
      <dgm:prSet/>
      <dgm:spPr/>
      <dgm:t>
        <a:bodyPr/>
        <a:lstStyle/>
        <a:p>
          <a:endParaRPr lang="ru-RU"/>
        </a:p>
      </dgm:t>
    </dgm:pt>
    <dgm:pt modelId="{3C9A88A3-8BA9-45A6-A3DB-46CC709017B6}" type="sibTrans" cxnId="{CBB6B204-C520-4918-AF77-B2D1BACC89A6}">
      <dgm:prSet/>
      <dgm:spPr/>
      <dgm:t>
        <a:bodyPr/>
        <a:lstStyle/>
        <a:p>
          <a:endParaRPr lang="ru-RU"/>
        </a:p>
      </dgm:t>
    </dgm:pt>
    <dgm:pt modelId="{9EABD470-85EE-42F0-A8A9-C4E38113597E}" type="pres">
      <dgm:prSet presAssocID="{43DB58CD-E149-459B-A13E-63280899676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7DDD1D-2186-4628-AA43-771C88309C04}" type="pres">
      <dgm:prSet presAssocID="{32E046F4-E461-427D-9B69-E680F90D9472}" presName="parentLin" presStyleCnt="0"/>
      <dgm:spPr/>
    </dgm:pt>
    <dgm:pt modelId="{A81C0F99-8016-458F-B7CD-6418AF32FCBE}" type="pres">
      <dgm:prSet presAssocID="{32E046F4-E461-427D-9B69-E680F90D947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B0A7F55-4616-4DB8-AD71-3BE477C03B52}" type="pres">
      <dgm:prSet presAssocID="{32E046F4-E461-427D-9B69-E680F90D947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B797EF-C128-4C2E-9C7C-19E667D090D4}" type="pres">
      <dgm:prSet presAssocID="{32E046F4-E461-427D-9B69-E680F90D9472}" presName="negativeSpace" presStyleCnt="0"/>
      <dgm:spPr/>
    </dgm:pt>
    <dgm:pt modelId="{37B3B313-A46B-47CF-BE09-B0D0F18CFEF8}" type="pres">
      <dgm:prSet presAssocID="{32E046F4-E461-427D-9B69-E680F90D9472}" presName="childText" presStyleLbl="conFgAcc1" presStyleIdx="0" presStyleCnt="3">
        <dgm:presLayoutVars>
          <dgm:bulletEnabled val="1"/>
        </dgm:presLayoutVars>
      </dgm:prSet>
      <dgm:spPr/>
    </dgm:pt>
    <dgm:pt modelId="{E17F09A6-DA06-4DB7-8304-0C15CB006CD1}" type="pres">
      <dgm:prSet presAssocID="{729E5AD0-E2D6-417A-8EFD-BCF442A2ED2A}" presName="spaceBetweenRectangles" presStyleCnt="0"/>
      <dgm:spPr/>
    </dgm:pt>
    <dgm:pt modelId="{EA5C4D03-57F0-41BE-AB23-A8A3A8B27FAD}" type="pres">
      <dgm:prSet presAssocID="{263BF2BD-99FD-4547-AA7E-49E570DF0FEE}" presName="parentLin" presStyleCnt="0"/>
      <dgm:spPr/>
    </dgm:pt>
    <dgm:pt modelId="{9035113F-1661-42FF-AB0E-964F2FD069AA}" type="pres">
      <dgm:prSet presAssocID="{263BF2BD-99FD-4547-AA7E-49E570DF0FE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D33F97D-1B52-4B7D-A0F6-16DBB313FBC1}" type="pres">
      <dgm:prSet presAssocID="{263BF2BD-99FD-4547-AA7E-49E570DF0FE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99C9AA-0B4F-4573-8A0D-18C9DDB369A0}" type="pres">
      <dgm:prSet presAssocID="{263BF2BD-99FD-4547-AA7E-49E570DF0FEE}" presName="negativeSpace" presStyleCnt="0"/>
      <dgm:spPr/>
    </dgm:pt>
    <dgm:pt modelId="{CAEAE544-F084-4425-983B-3FA30B5407B2}" type="pres">
      <dgm:prSet presAssocID="{263BF2BD-99FD-4547-AA7E-49E570DF0FEE}" presName="childText" presStyleLbl="conFgAcc1" presStyleIdx="1" presStyleCnt="3">
        <dgm:presLayoutVars>
          <dgm:bulletEnabled val="1"/>
        </dgm:presLayoutVars>
      </dgm:prSet>
      <dgm:spPr/>
    </dgm:pt>
    <dgm:pt modelId="{51457D52-250C-40EC-B5D7-D759DE843922}" type="pres">
      <dgm:prSet presAssocID="{5019F275-17FB-4DCA-A62B-935C6728ECE3}" presName="spaceBetweenRectangles" presStyleCnt="0"/>
      <dgm:spPr/>
    </dgm:pt>
    <dgm:pt modelId="{1F262E53-9734-472E-A961-94D668FF1CF1}" type="pres">
      <dgm:prSet presAssocID="{7EFBCB2B-907F-432C-9873-54347CA57F31}" presName="parentLin" presStyleCnt="0"/>
      <dgm:spPr/>
    </dgm:pt>
    <dgm:pt modelId="{67F9E7AD-EA71-49A3-BA5A-455476E9D3AA}" type="pres">
      <dgm:prSet presAssocID="{7EFBCB2B-907F-432C-9873-54347CA57F31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DFE2C2A7-3DD6-4B4D-975C-D6A8233C5847}" type="pres">
      <dgm:prSet presAssocID="{7EFBCB2B-907F-432C-9873-54347CA57F3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CC904C-97C2-458F-9095-830FD14BAABD}" type="pres">
      <dgm:prSet presAssocID="{7EFBCB2B-907F-432C-9873-54347CA57F31}" presName="negativeSpace" presStyleCnt="0"/>
      <dgm:spPr/>
    </dgm:pt>
    <dgm:pt modelId="{6E43E856-B653-4BCE-8B04-7AA2F13AFA0C}" type="pres">
      <dgm:prSet presAssocID="{7EFBCB2B-907F-432C-9873-54347CA57F3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2926E24-F436-49A2-9664-90507EED2EB7}" type="presOf" srcId="{263BF2BD-99FD-4547-AA7E-49E570DF0FEE}" destId="{FD33F97D-1B52-4B7D-A0F6-16DBB313FBC1}" srcOrd="1" destOrd="0" presId="urn:microsoft.com/office/officeart/2005/8/layout/list1"/>
    <dgm:cxn modelId="{952EBB6E-0527-4D8D-93C0-9E44ACD7492C}" type="presOf" srcId="{43DB58CD-E149-459B-A13E-63280899676D}" destId="{9EABD470-85EE-42F0-A8A9-C4E38113597E}" srcOrd="0" destOrd="0" presId="urn:microsoft.com/office/officeart/2005/8/layout/list1"/>
    <dgm:cxn modelId="{83A4009F-D1B8-4BB4-A7B2-A5C1B3508FA7}" type="presOf" srcId="{7EFBCB2B-907F-432C-9873-54347CA57F31}" destId="{67F9E7AD-EA71-49A3-BA5A-455476E9D3AA}" srcOrd="0" destOrd="0" presId="urn:microsoft.com/office/officeart/2005/8/layout/list1"/>
    <dgm:cxn modelId="{B4F7C409-57EE-490A-BED8-9B60E9E125AA}" type="presOf" srcId="{7EFBCB2B-907F-432C-9873-54347CA57F31}" destId="{DFE2C2A7-3DD6-4B4D-975C-D6A8233C5847}" srcOrd="1" destOrd="0" presId="urn:microsoft.com/office/officeart/2005/8/layout/list1"/>
    <dgm:cxn modelId="{6FE05189-6A31-4E23-8646-49AE9EFD21DA}" type="presOf" srcId="{32E046F4-E461-427D-9B69-E680F90D9472}" destId="{1B0A7F55-4616-4DB8-AD71-3BE477C03B52}" srcOrd="1" destOrd="0" presId="urn:microsoft.com/office/officeart/2005/8/layout/list1"/>
    <dgm:cxn modelId="{99D5CCCD-C6B7-46FD-B502-4922F5DBD2C8}" type="presOf" srcId="{32E046F4-E461-427D-9B69-E680F90D9472}" destId="{A81C0F99-8016-458F-B7CD-6418AF32FCBE}" srcOrd="0" destOrd="0" presId="urn:microsoft.com/office/officeart/2005/8/layout/list1"/>
    <dgm:cxn modelId="{64E57E22-BF70-4644-B9C9-AEC11207021F}" srcId="{43DB58CD-E149-459B-A13E-63280899676D}" destId="{263BF2BD-99FD-4547-AA7E-49E570DF0FEE}" srcOrd="1" destOrd="0" parTransId="{11322F88-EE74-48F7-9685-29A4C3B6DF74}" sibTransId="{5019F275-17FB-4DCA-A62B-935C6728ECE3}"/>
    <dgm:cxn modelId="{3E597B72-5E6C-447C-B5DC-90492747EBA6}" type="presOf" srcId="{263BF2BD-99FD-4547-AA7E-49E570DF0FEE}" destId="{9035113F-1661-42FF-AB0E-964F2FD069AA}" srcOrd="0" destOrd="0" presId="urn:microsoft.com/office/officeart/2005/8/layout/list1"/>
    <dgm:cxn modelId="{58651C31-8719-4A17-998C-6CF8B59D6FB0}" srcId="{43DB58CD-E149-459B-A13E-63280899676D}" destId="{32E046F4-E461-427D-9B69-E680F90D9472}" srcOrd="0" destOrd="0" parTransId="{A84D7D29-C4B0-423B-967B-B81386933238}" sibTransId="{729E5AD0-E2D6-417A-8EFD-BCF442A2ED2A}"/>
    <dgm:cxn modelId="{CBB6B204-C520-4918-AF77-B2D1BACC89A6}" srcId="{43DB58CD-E149-459B-A13E-63280899676D}" destId="{7EFBCB2B-907F-432C-9873-54347CA57F31}" srcOrd="2" destOrd="0" parTransId="{A5FE86F9-6DF6-4C56-860A-EDD3203D3308}" sibTransId="{3C9A88A3-8BA9-45A6-A3DB-46CC709017B6}"/>
    <dgm:cxn modelId="{3BA144F3-19EB-45F6-8A36-F12B4A6755AE}" type="presParOf" srcId="{9EABD470-85EE-42F0-A8A9-C4E38113597E}" destId="{AB7DDD1D-2186-4628-AA43-771C88309C04}" srcOrd="0" destOrd="0" presId="urn:microsoft.com/office/officeart/2005/8/layout/list1"/>
    <dgm:cxn modelId="{21585B52-E9D2-4399-83AA-F534F4E089D0}" type="presParOf" srcId="{AB7DDD1D-2186-4628-AA43-771C88309C04}" destId="{A81C0F99-8016-458F-B7CD-6418AF32FCBE}" srcOrd="0" destOrd="0" presId="urn:microsoft.com/office/officeart/2005/8/layout/list1"/>
    <dgm:cxn modelId="{5EAE3508-825B-4634-BCB3-8DF82CA4587D}" type="presParOf" srcId="{AB7DDD1D-2186-4628-AA43-771C88309C04}" destId="{1B0A7F55-4616-4DB8-AD71-3BE477C03B52}" srcOrd="1" destOrd="0" presId="urn:microsoft.com/office/officeart/2005/8/layout/list1"/>
    <dgm:cxn modelId="{BD95AA17-1154-446D-8517-2DA7FE5F00BD}" type="presParOf" srcId="{9EABD470-85EE-42F0-A8A9-C4E38113597E}" destId="{B4B797EF-C128-4C2E-9C7C-19E667D090D4}" srcOrd="1" destOrd="0" presId="urn:microsoft.com/office/officeart/2005/8/layout/list1"/>
    <dgm:cxn modelId="{DED71A40-1AF8-4C1F-A3AB-A27102371A51}" type="presParOf" srcId="{9EABD470-85EE-42F0-A8A9-C4E38113597E}" destId="{37B3B313-A46B-47CF-BE09-B0D0F18CFEF8}" srcOrd="2" destOrd="0" presId="urn:microsoft.com/office/officeart/2005/8/layout/list1"/>
    <dgm:cxn modelId="{C8997307-9401-4A9E-9C03-0B6E6A2E3414}" type="presParOf" srcId="{9EABD470-85EE-42F0-A8A9-C4E38113597E}" destId="{E17F09A6-DA06-4DB7-8304-0C15CB006CD1}" srcOrd="3" destOrd="0" presId="urn:microsoft.com/office/officeart/2005/8/layout/list1"/>
    <dgm:cxn modelId="{186991E0-5EC4-4C20-9EA2-A5F92841EB10}" type="presParOf" srcId="{9EABD470-85EE-42F0-A8A9-C4E38113597E}" destId="{EA5C4D03-57F0-41BE-AB23-A8A3A8B27FAD}" srcOrd="4" destOrd="0" presId="urn:microsoft.com/office/officeart/2005/8/layout/list1"/>
    <dgm:cxn modelId="{B8C86584-A6E0-4CA7-BECA-0137791CDB44}" type="presParOf" srcId="{EA5C4D03-57F0-41BE-AB23-A8A3A8B27FAD}" destId="{9035113F-1661-42FF-AB0E-964F2FD069AA}" srcOrd="0" destOrd="0" presId="urn:microsoft.com/office/officeart/2005/8/layout/list1"/>
    <dgm:cxn modelId="{7290CA31-71BC-497B-80B7-120DD553A029}" type="presParOf" srcId="{EA5C4D03-57F0-41BE-AB23-A8A3A8B27FAD}" destId="{FD33F97D-1B52-4B7D-A0F6-16DBB313FBC1}" srcOrd="1" destOrd="0" presId="urn:microsoft.com/office/officeart/2005/8/layout/list1"/>
    <dgm:cxn modelId="{FE43DA3A-C585-4325-A8D6-67DD5599017E}" type="presParOf" srcId="{9EABD470-85EE-42F0-A8A9-C4E38113597E}" destId="{1699C9AA-0B4F-4573-8A0D-18C9DDB369A0}" srcOrd="5" destOrd="0" presId="urn:microsoft.com/office/officeart/2005/8/layout/list1"/>
    <dgm:cxn modelId="{DC215BCA-E10C-40A8-A875-4A58CB33ABD4}" type="presParOf" srcId="{9EABD470-85EE-42F0-A8A9-C4E38113597E}" destId="{CAEAE544-F084-4425-983B-3FA30B5407B2}" srcOrd="6" destOrd="0" presId="urn:microsoft.com/office/officeart/2005/8/layout/list1"/>
    <dgm:cxn modelId="{7817DB3C-2AEB-420A-90A7-5B368B3FB333}" type="presParOf" srcId="{9EABD470-85EE-42F0-A8A9-C4E38113597E}" destId="{51457D52-250C-40EC-B5D7-D759DE843922}" srcOrd="7" destOrd="0" presId="urn:microsoft.com/office/officeart/2005/8/layout/list1"/>
    <dgm:cxn modelId="{A3F372B5-7661-4DC9-AED3-FBC6108BA121}" type="presParOf" srcId="{9EABD470-85EE-42F0-A8A9-C4E38113597E}" destId="{1F262E53-9734-472E-A961-94D668FF1CF1}" srcOrd="8" destOrd="0" presId="urn:microsoft.com/office/officeart/2005/8/layout/list1"/>
    <dgm:cxn modelId="{4E8C46E5-076D-4511-81E8-DC598E9D183A}" type="presParOf" srcId="{1F262E53-9734-472E-A961-94D668FF1CF1}" destId="{67F9E7AD-EA71-49A3-BA5A-455476E9D3AA}" srcOrd="0" destOrd="0" presId="urn:microsoft.com/office/officeart/2005/8/layout/list1"/>
    <dgm:cxn modelId="{35304917-9BC7-43AE-A1DF-D6B3077CA906}" type="presParOf" srcId="{1F262E53-9734-472E-A961-94D668FF1CF1}" destId="{DFE2C2A7-3DD6-4B4D-975C-D6A8233C5847}" srcOrd="1" destOrd="0" presId="urn:microsoft.com/office/officeart/2005/8/layout/list1"/>
    <dgm:cxn modelId="{398127ED-97D6-453D-95DE-5A54E821DE4D}" type="presParOf" srcId="{9EABD470-85EE-42F0-A8A9-C4E38113597E}" destId="{3ECC904C-97C2-458F-9095-830FD14BAABD}" srcOrd="9" destOrd="0" presId="urn:microsoft.com/office/officeart/2005/8/layout/list1"/>
    <dgm:cxn modelId="{510500A0-E92F-4343-9B58-D27CA3B8F9E6}" type="presParOf" srcId="{9EABD470-85EE-42F0-A8A9-C4E38113597E}" destId="{6E43E856-B653-4BCE-8B04-7AA2F13AFA0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B3B313-A46B-47CF-BE09-B0D0F18CFEF8}">
      <dsp:nvSpPr>
        <dsp:cNvPr id="0" name=""/>
        <dsp:cNvSpPr/>
      </dsp:nvSpPr>
      <dsp:spPr>
        <a:xfrm>
          <a:off x="0" y="598239"/>
          <a:ext cx="8208912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B0A7F55-4616-4DB8-AD71-3BE477C03B52}">
      <dsp:nvSpPr>
        <dsp:cNvPr id="0" name=""/>
        <dsp:cNvSpPr/>
      </dsp:nvSpPr>
      <dsp:spPr>
        <a:xfrm>
          <a:off x="410445" y="37359"/>
          <a:ext cx="5746238" cy="11217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194" tIns="0" rIns="217194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Constantia" panose="02030602050306030303" pitchFamily="18" charset="0"/>
            </a:rPr>
            <a:t>Формирование  культуры  речи (правильность, выразительность, четкость)</a:t>
          </a:r>
          <a:endParaRPr lang="ru-RU" sz="2000" kern="1200" dirty="0">
            <a:solidFill>
              <a:schemeClr val="tx1"/>
            </a:solidFill>
            <a:latin typeface="Constantia" panose="02030602050306030303" pitchFamily="18" charset="0"/>
          </a:endParaRPr>
        </a:p>
      </dsp:txBody>
      <dsp:txXfrm>
        <a:off x="465205" y="92119"/>
        <a:ext cx="5636718" cy="1012240"/>
      </dsp:txXfrm>
    </dsp:sp>
    <dsp:sp modelId="{CAEAE544-F084-4425-983B-3FA30B5407B2}">
      <dsp:nvSpPr>
        <dsp:cNvPr id="0" name=""/>
        <dsp:cNvSpPr/>
      </dsp:nvSpPr>
      <dsp:spPr>
        <a:xfrm>
          <a:off x="0" y="2321919"/>
          <a:ext cx="8208912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D33F97D-1B52-4B7D-A0F6-16DBB313FBC1}">
      <dsp:nvSpPr>
        <dsp:cNvPr id="0" name=""/>
        <dsp:cNvSpPr/>
      </dsp:nvSpPr>
      <dsp:spPr>
        <a:xfrm>
          <a:off x="410445" y="1761039"/>
          <a:ext cx="5746238" cy="1121760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194" tIns="0" rIns="217194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Constantia" panose="02030602050306030303" pitchFamily="18" charset="0"/>
            </a:rPr>
            <a:t>Развитие  артикуляционной  и  мелкой (пальчиковой) моторики, речевого дыхания; пространственной ориентировки; правильной осанки.</a:t>
          </a:r>
          <a:endParaRPr lang="ru-RU" sz="2000" kern="1200" dirty="0">
            <a:solidFill>
              <a:schemeClr val="tx1"/>
            </a:solidFill>
            <a:latin typeface="Constantia" panose="02030602050306030303" pitchFamily="18" charset="0"/>
          </a:endParaRPr>
        </a:p>
      </dsp:txBody>
      <dsp:txXfrm>
        <a:off x="465205" y="1815799"/>
        <a:ext cx="5636718" cy="1012240"/>
      </dsp:txXfrm>
    </dsp:sp>
    <dsp:sp modelId="{6E43E856-B653-4BCE-8B04-7AA2F13AFA0C}">
      <dsp:nvSpPr>
        <dsp:cNvPr id="0" name=""/>
        <dsp:cNvSpPr/>
      </dsp:nvSpPr>
      <dsp:spPr>
        <a:xfrm>
          <a:off x="0" y="4045600"/>
          <a:ext cx="8208912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FE2C2A7-3DD6-4B4D-975C-D6A8233C5847}">
      <dsp:nvSpPr>
        <dsp:cNvPr id="0" name=""/>
        <dsp:cNvSpPr/>
      </dsp:nvSpPr>
      <dsp:spPr>
        <a:xfrm>
          <a:off x="410445" y="3484720"/>
          <a:ext cx="5746238" cy="1121760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194" tIns="0" rIns="217194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onstantia" panose="02030602050306030303" pitchFamily="18" charset="0"/>
            </a:rPr>
            <a:t>Совершенствование  фонематического  восприятия, правильного  произношения,  грамматического  строя речи.</a:t>
          </a:r>
          <a:endParaRPr lang="ru-RU" sz="2000" kern="1200" dirty="0">
            <a:latin typeface="Constantia" panose="02030602050306030303" pitchFamily="18" charset="0"/>
          </a:endParaRPr>
        </a:p>
      </dsp:txBody>
      <dsp:txXfrm>
        <a:off x="465205" y="3539480"/>
        <a:ext cx="5636718" cy="1012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0C16C-3577-4F12-A2F4-A2BA4BDD8112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0DEEBB-6EC0-4377-ADD5-B88D8F154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678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0DEEBB-6EC0-4377-ADD5-B88D8F1543E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234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0DEEBB-6EC0-4377-ADD5-B88D8F1543E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234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BAF3-C2CE-472B-8CA1-FF4F52F3F530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B79E-7E68-4484-B492-0C6BDAB00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109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BAF3-C2CE-472B-8CA1-FF4F52F3F530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B79E-7E68-4484-B492-0C6BDAB00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996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BAF3-C2CE-472B-8CA1-FF4F52F3F530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B79E-7E68-4484-B492-0C6BDAB00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735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BAF3-C2CE-472B-8CA1-FF4F52F3F530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B79E-7E68-4484-B492-0C6BDAB00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023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BAF3-C2CE-472B-8CA1-FF4F52F3F530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B79E-7E68-4484-B492-0C6BDAB00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785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BAF3-C2CE-472B-8CA1-FF4F52F3F530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B79E-7E68-4484-B492-0C6BDAB00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563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BAF3-C2CE-472B-8CA1-FF4F52F3F530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B79E-7E68-4484-B492-0C6BDAB00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617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BAF3-C2CE-472B-8CA1-FF4F52F3F530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B79E-7E68-4484-B492-0C6BDAB00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134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BAF3-C2CE-472B-8CA1-FF4F52F3F530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B79E-7E68-4484-B492-0C6BDAB00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234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BAF3-C2CE-472B-8CA1-FF4F52F3F530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B79E-7E68-4484-B492-0C6BDAB00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8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BAF3-C2CE-472B-8CA1-FF4F52F3F530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B79E-7E68-4484-B492-0C6BDAB00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616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0BAF3-C2CE-472B-8CA1-FF4F52F3F530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2B79E-7E68-4484-B492-0C6BDAB00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38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512" y="1038672"/>
            <a:ext cx="62818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1600" dirty="0">
                <a:latin typeface="Constantia" pitchFamily="18" charset="0"/>
              </a:rPr>
              <a:t>муниципальное дошкольное образовательное учреждение </a:t>
            </a:r>
          </a:p>
          <a:p>
            <a:pPr algn="ctr">
              <a:spcBef>
                <a:spcPct val="0"/>
              </a:spcBef>
            </a:pPr>
            <a:r>
              <a:rPr lang="ru-RU" altLang="ru-RU" sz="1600" b="1" dirty="0">
                <a:solidFill>
                  <a:srgbClr val="C00000"/>
                </a:solidFill>
                <a:latin typeface="Constantia" pitchFamily="18" charset="0"/>
              </a:rPr>
              <a:t>«Центр развития ребенка «Дубравушка» –  детский сад №31»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341" y="1623447"/>
            <a:ext cx="66784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Constantia" panose="02030602050306030303" pitchFamily="18" charset="0"/>
              </a:rPr>
              <a:t>воспитатель: </a:t>
            </a:r>
            <a:r>
              <a:rPr lang="ru-RU" sz="1600" b="1" dirty="0" smtClean="0">
                <a:latin typeface="Constantia" panose="02030602050306030303" pitchFamily="18" charset="0"/>
              </a:rPr>
              <a:t>Ляхова Галина Александровна </a:t>
            </a:r>
            <a:endParaRPr lang="ru-RU" sz="1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6389" y="1985338"/>
            <a:ext cx="581439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Constantia" panose="02030602050306030303" pitchFamily="18" charset="0"/>
              </a:rPr>
              <a:t>«Волшебная </a:t>
            </a:r>
            <a:r>
              <a:rPr lang="ru-RU" sz="2800" b="1" i="1" dirty="0">
                <a:latin typeface="Constantia" panose="02030602050306030303" pitchFamily="18" charset="0"/>
              </a:rPr>
              <a:t>сила сказки </a:t>
            </a:r>
            <a:endParaRPr lang="ru-RU" sz="2800" b="1" i="1" dirty="0" smtClean="0">
              <a:latin typeface="Constantia" panose="02030602050306030303" pitchFamily="18" charset="0"/>
            </a:endParaRPr>
          </a:p>
          <a:p>
            <a:pPr algn="ctr"/>
            <a:r>
              <a:rPr lang="ru-RU" sz="2800" b="1" i="1" dirty="0" smtClean="0">
                <a:latin typeface="Constantia" panose="02030602050306030303" pitchFamily="18" charset="0"/>
              </a:rPr>
              <a:t>или </a:t>
            </a:r>
            <a:r>
              <a:rPr lang="ru-RU" sz="2800" b="1" i="1" dirty="0" err="1" smtClean="0">
                <a:latin typeface="Constantia" panose="02030602050306030303" pitchFamily="18" charset="0"/>
              </a:rPr>
              <a:t>сказкотерапия</a:t>
            </a:r>
            <a:r>
              <a:rPr lang="ru-RU" sz="2800" b="1" i="1" dirty="0">
                <a:latin typeface="Constantia" panose="02030602050306030303" pitchFamily="18" charset="0"/>
              </a:rPr>
              <a:t>, </a:t>
            </a:r>
            <a:endParaRPr lang="ru-RU" sz="2800" b="1" i="1" dirty="0" smtClean="0">
              <a:latin typeface="Constantia" panose="02030602050306030303" pitchFamily="18" charset="0"/>
            </a:endParaRPr>
          </a:p>
          <a:p>
            <a:pPr algn="ctr"/>
            <a:r>
              <a:rPr lang="ru-RU" sz="2800" b="1" i="1" dirty="0" smtClean="0">
                <a:latin typeface="Constantia" panose="02030602050306030303" pitchFamily="18" charset="0"/>
              </a:rPr>
              <a:t>как </a:t>
            </a:r>
            <a:r>
              <a:rPr lang="ru-RU" sz="2800" b="1" i="1" dirty="0">
                <a:latin typeface="Constantia" panose="02030602050306030303" pitchFamily="18" charset="0"/>
              </a:rPr>
              <a:t>средство развития связной речи, творческих способностей детей </a:t>
            </a:r>
            <a:endParaRPr lang="ru-RU" sz="2800" b="1" i="1" dirty="0" smtClean="0">
              <a:latin typeface="Constantia" panose="02030602050306030303" pitchFamily="18" charset="0"/>
            </a:endParaRPr>
          </a:p>
          <a:p>
            <a:pPr algn="ctr"/>
            <a:r>
              <a:rPr lang="ru-RU" sz="2800" b="1" i="1" dirty="0" smtClean="0">
                <a:latin typeface="Constantia" panose="02030602050306030303" pitchFamily="18" charset="0"/>
              </a:rPr>
              <a:t>дошкольного </a:t>
            </a:r>
          </a:p>
          <a:p>
            <a:pPr algn="ctr"/>
            <a:r>
              <a:rPr lang="ru-RU" sz="2800" b="1" i="1" dirty="0" smtClean="0">
                <a:latin typeface="Constantia" panose="02030602050306030303" pitchFamily="18" charset="0"/>
              </a:rPr>
              <a:t>возраста»</a:t>
            </a:r>
            <a:endParaRPr lang="ru-RU" sz="2800" i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275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441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35696" y="404664"/>
            <a:ext cx="5472608" cy="648072"/>
          </a:xfrm>
          <a:prstGeom prst="rect">
            <a:avLst/>
          </a:prstGeom>
        </p:spPr>
        <p:txBody>
          <a:bodyPr wrap="none">
            <a:prstTxWarp prst="textDeflate">
              <a:avLst/>
            </a:prstTxWarp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Constantia" panose="02030602050306030303" pitchFamily="18" charset="0"/>
              </a:rPr>
              <a:t>Работа  с  родителями.</a:t>
            </a:r>
            <a:endParaRPr lang="ru-RU" b="1" dirty="0">
              <a:solidFill>
                <a:srgbClr val="7030A0"/>
              </a:solidFill>
              <a:latin typeface="Constantia" panose="02030602050306030303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302098"/>
            <a:ext cx="3131372" cy="23485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276" y="3861048"/>
            <a:ext cx="3612684" cy="22622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847" y="3861048"/>
            <a:ext cx="3016270" cy="22622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3928" y="1298513"/>
            <a:ext cx="4297298" cy="2350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0610" y="3698892"/>
            <a:ext cx="1051227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074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57673" y="3534013"/>
            <a:ext cx="849694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i="1" dirty="0">
                <a:latin typeface="Constantia" panose="02030602050306030303" pitchFamily="18" charset="0"/>
                <a:cs typeface="Consolas" panose="020B0609020204030204" pitchFamily="49" charset="0"/>
              </a:rPr>
              <a:t>С</a:t>
            </a:r>
            <a:r>
              <a:rPr lang="ru-RU" sz="2000" i="1" dirty="0" smtClean="0">
                <a:latin typeface="Constantia" panose="02030602050306030303" pitchFamily="18" charset="0"/>
                <a:cs typeface="Consolas" panose="020B0609020204030204" pitchFamily="49" charset="0"/>
              </a:rPr>
              <a:t>казкотерапия </a:t>
            </a:r>
            <a:r>
              <a:rPr lang="ru-RU" sz="2000" i="1" dirty="0">
                <a:latin typeface="Constantia" panose="02030602050306030303" pitchFamily="18" charset="0"/>
                <a:cs typeface="Consolas" panose="020B0609020204030204" pitchFamily="49" charset="0"/>
              </a:rPr>
              <a:t>несет в себе большой потенциал нравственных поучений. В сказочных сюжетах отображены ситуации и проблемы, которые переживает в своей жизни каждый человек. </a:t>
            </a:r>
            <a:r>
              <a:rPr lang="ru-RU" sz="2000" i="1" dirty="0" smtClean="0">
                <a:latin typeface="Constantia" panose="02030602050306030303" pitchFamily="18" charset="0"/>
                <a:cs typeface="Consolas" panose="020B0609020204030204" pitchFamily="49" charset="0"/>
              </a:rPr>
              <a:t>«Будьте </a:t>
            </a:r>
            <a:r>
              <a:rPr lang="ru-RU" sz="2000" i="1" dirty="0">
                <a:latin typeface="Constantia" panose="02030602050306030303" pitchFamily="18" charset="0"/>
                <a:cs typeface="Consolas" panose="020B0609020204030204" pitchFamily="49" charset="0"/>
              </a:rPr>
              <a:t>внимательны к тому, кто попал в беду, не пройдите мимо и помогите ему. За добро оплачивают </a:t>
            </a:r>
            <a:r>
              <a:rPr lang="ru-RU" sz="2000" i="1" dirty="0" smtClean="0">
                <a:latin typeface="Constantia" panose="02030602050306030303" pitchFamily="18" charset="0"/>
                <a:cs typeface="Consolas" panose="020B0609020204030204" pitchFamily="49" charset="0"/>
              </a:rPr>
              <a:t>добром».  </a:t>
            </a:r>
            <a:r>
              <a:rPr lang="ru-RU" sz="2000" i="1" dirty="0">
                <a:latin typeface="Constantia" panose="02030602050306030303" pitchFamily="18" charset="0"/>
                <a:cs typeface="Consolas" panose="020B0609020204030204" pitchFamily="49" charset="0"/>
              </a:rPr>
              <a:t>Этому учат сказки. Сказки показывают, что безвыходных ситуаций не бывает, выход всегда есть – надо только его поискать.  </a:t>
            </a:r>
            <a:r>
              <a:rPr lang="ru-RU" sz="2000" i="1" dirty="0">
                <a:latin typeface="Constantia" panose="02030602050306030303" pitchFamily="18" charset="0"/>
              </a:rPr>
              <a:t>  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44587" y="548678"/>
            <a:ext cx="4254825" cy="27603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7114" y="135091"/>
            <a:ext cx="5229770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458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456" y="424559"/>
            <a:ext cx="4096996" cy="3072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012" y="412118"/>
            <a:ext cx="3924436" cy="3072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752022"/>
            <a:ext cx="3539885" cy="2654914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7801" y="3752022"/>
            <a:ext cx="3635896" cy="2726922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408715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Выноска со стрелкой вниз 5"/>
          <p:cNvSpPr/>
          <p:nvPr/>
        </p:nvSpPr>
        <p:spPr>
          <a:xfrm>
            <a:off x="539552" y="620688"/>
            <a:ext cx="7920880" cy="2520280"/>
          </a:xfrm>
          <a:prstGeom prst="downArrowCallou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latin typeface="Constantia" panose="02030602050306030303" pitchFamily="18" charset="0"/>
            </a:endParaRPr>
          </a:p>
          <a:p>
            <a:pPr algn="ctr"/>
            <a:r>
              <a:rPr lang="ru-RU" sz="2400" dirty="0" smtClean="0">
                <a:latin typeface="Constantia" panose="02030602050306030303" pitchFamily="18" charset="0"/>
              </a:rPr>
              <a:t>Кто </a:t>
            </a:r>
            <a:r>
              <a:rPr lang="ru-RU" sz="2400" dirty="0">
                <a:latin typeface="Constantia" panose="02030602050306030303" pitchFamily="18" charset="0"/>
              </a:rPr>
              <a:t>же сможет оказать ребёнку </a:t>
            </a:r>
            <a:endParaRPr lang="ru-RU" sz="2400" dirty="0" smtClean="0">
              <a:latin typeface="Constantia" panose="02030602050306030303" pitchFamily="18" charset="0"/>
            </a:endParaRPr>
          </a:p>
          <a:p>
            <a:pPr algn="ctr"/>
            <a:r>
              <a:rPr lang="ru-RU" sz="2400" dirty="0" smtClean="0">
                <a:latin typeface="Constantia" panose="02030602050306030303" pitchFamily="18" charset="0"/>
              </a:rPr>
              <a:t>квалифицированную </a:t>
            </a:r>
            <a:r>
              <a:rPr lang="ru-RU" sz="2400" dirty="0">
                <a:latin typeface="Constantia" panose="02030602050306030303" pitchFamily="18" charset="0"/>
              </a:rPr>
              <a:t>помощь в сложном процессе вхождения в мир людей? </a:t>
            </a:r>
          </a:p>
          <a:p>
            <a:pPr algn="ctr"/>
            <a:endParaRPr lang="ru-RU" sz="2400" dirty="0">
              <a:latin typeface="Constantia" panose="02030602050306030303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3333635"/>
            <a:ext cx="3650957" cy="309634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837691"/>
            <a:ext cx="3643303" cy="259228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827380" y="3333635"/>
            <a:ext cx="3650957" cy="309634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0389" y="3333635"/>
            <a:ext cx="3004938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840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82115" y="5307962"/>
            <a:ext cx="8424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>
                <a:latin typeface="Constantia" panose="02030602050306030303" pitchFamily="18" charset="0"/>
              </a:rPr>
              <a:t>Сказкотерапия - метод, использующий сказочную форму для интеграции личности, развития творческих способностей, расширения сознания, совершенствования взаимодействий с окружающим миром. </a:t>
            </a:r>
            <a:endParaRPr lang="ru-RU" sz="2000" i="1" dirty="0" smtClean="0">
              <a:latin typeface="Constantia" panose="02030602050306030303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332656"/>
            <a:ext cx="6441720" cy="483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303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768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6959"/>
            <a:ext cx="8491178" cy="6368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713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403648" y="402826"/>
            <a:ext cx="6364439" cy="804135"/>
          </a:xfrm>
          <a:prstGeom prst="rect">
            <a:avLst/>
          </a:prstGeom>
        </p:spPr>
        <p:txBody>
          <a:bodyPr wrap="none">
            <a:prstTxWarp prst="textInflateBottom">
              <a:avLst/>
            </a:prstTxWarp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Constantia" panose="02030602050306030303" pitchFamily="18" charset="0"/>
              </a:rPr>
              <a:t>О</a:t>
            </a:r>
            <a:r>
              <a:rPr lang="ru-RU" sz="3200" b="1" dirty="0" smtClean="0">
                <a:solidFill>
                  <a:srgbClr val="7030A0"/>
                </a:solidFill>
                <a:latin typeface="Constantia" panose="02030602050306030303" pitchFamily="18" charset="0"/>
              </a:rPr>
              <a:t>сновные </a:t>
            </a:r>
            <a:r>
              <a:rPr lang="ru-RU" sz="3200" b="1" dirty="0">
                <a:solidFill>
                  <a:srgbClr val="7030A0"/>
                </a:solidFill>
                <a:latin typeface="Constantia" panose="02030602050306030303" pitchFamily="18" charset="0"/>
              </a:rPr>
              <a:t>направления работы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79910151"/>
              </p:ext>
            </p:extLst>
          </p:nvPr>
        </p:nvGraphicFramePr>
        <p:xfrm>
          <a:off x="323528" y="1412776"/>
          <a:ext cx="820891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810183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71600" y="332656"/>
            <a:ext cx="7416824" cy="576064"/>
          </a:xfrm>
          <a:prstGeom prst="rect">
            <a:avLst/>
          </a:prstGeom>
        </p:spPr>
        <p:txBody>
          <a:bodyPr wrap="square">
            <a:prstTxWarp prst="textInflateBottom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Constantia" panose="02030602050306030303" pitchFamily="18" charset="0"/>
              </a:rPr>
              <a:t>1. Чтение и рассказ самой сказки. Её обсуждение</a:t>
            </a:r>
            <a:r>
              <a:rPr lang="ru-RU" b="1" dirty="0"/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107687"/>
            <a:ext cx="3574318" cy="2680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301" y="3672408"/>
            <a:ext cx="3785658" cy="2839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107687"/>
            <a:ext cx="3247155" cy="24353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580" y="3927631"/>
            <a:ext cx="3445361" cy="2584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1516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55576" y="404664"/>
            <a:ext cx="7488832" cy="720080"/>
          </a:xfrm>
          <a:prstGeom prst="rect">
            <a:avLst/>
          </a:prstGeom>
        </p:spPr>
        <p:txBody>
          <a:bodyPr wrap="square">
            <a:prstTxWarp prst="textInflateBottom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Constantia" panose="02030602050306030303" pitchFamily="18" charset="0"/>
              </a:rPr>
              <a:t>2. Рисунок наиболее понравившегося отрывка</a:t>
            </a:r>
            <a:r>
              <a:rPr lang="ru-RU" dirty="0">
                <a:latin typeface="Constantia" panose="02030602050306030303" pitchFamily="18" charset="0"/>
              </a:rPr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1133195"/>
            <a:ext cx="3262931" cy="30262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0386" y="2397423"/>
            <a:ext cx="4675584" cy="3932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4374281"/>
            <a:ext cx="3262931" cy="19557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44404" y="1157401"/>
            <a:ext cx="1573014" cy="11257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1156455"/>
            <a:ext cx="1602482" cy="11267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165643"/>
            <a:ext cx="1542190" cy="1108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835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34949" y="858523"/>
            <a:ext cx="4259493" cy="25906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3614054"/>
            <a:ext cx="4896544" cy="3019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56650" y="3885167"/>
            <a:ext cx="2935734" cy="2748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5656" y="856900"/>
            <a:ext cx="2946888" cy="25922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185" y="1674503"/>
            <a:ext cx="987087" cy="17336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051720" y="188640"/>
            <a:ext cx="5400600" cy="576064"/>
          </a:xfrm>
          <a:prstGeom prst="rect">
            <a:avLst/>
          </a:prstGeom>
        </p:spPr>
        <p:txBody>
          <a:bodyPr wrap="none">
            <a:prstTxWarp prst="textInflateBottom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Constantia" panose="02030602050306030303" pitchFamily="18" charset="0"/>
              </a:rPr>
              <a:t>3. Драматизация.</a:t>
            </a:r>
          </a:p>
        </p:txBody>
      </p:sp>
    </p:spTree>
    <p:extLst>
      <p:ext uri="{BB962C8B-B14F-4D97-AF65-F5344CB8AC3E}">
        <p14:creationId xmlns:p14="http://schemas.microsoft.com/office/powerpoint/2010/main" val="24136109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220</Words>
  <Application>Microsoft Office PowerPoint</Application>
  <PresentationFormat>Экран (4:3)</PresentationFormat>
  <Paragraphs>23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Детсад №31</dc:creator>
  <cp:lastModifiedBy>Детсад №31</cp:lastModifiedBy>
  <cp:revision>22</cp:revision>
  <dcterms:created xsi:type="dcterms:W3CDTF">2023-04-03T10:48:54Z</dcterms:created>
  <dcterms:modified xsi:type="dcterms:W3CDTF">2023-05-17T13:25:24Z</dcterms:modified>
</cp:coreProperties>
</file>