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4116" r:id="rId1"/>
  </p:sldMasterIdLst>
  <p:notesMasterIdLst>
    <p:notesMasterId r:id="rId2"/>
  </p:notesMasterIdLst>
  <p:sldIdLst>
    <p:sldId id="305" r:id="rId3"/>
    <p:sldId id="306" r:id="rId4"/>
    <p:sldId id="304" r:id="rId5"/>
    <p:sldId id="259" r:id="rId6"/>
    <p:sldId id="260" r:id="rId7"/>
    <p:sldId id="262" r:id="rId8"/>
    <p:sldId id="263" r:id="rId9"/>
    <p:sldId id="264" r:id="rId10"/>
    <p:sldId id="261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  <p:sldId id="297" r:id="rId43"/>
    <p:sldId id="298" r:id="rId44"/>
    <p:sldId id="299" r:id="rId45"/>
    <p:sldId id="300" r:id="rId46"/>
    <p:sldId id="301" r:id="rId47"/>
    <p:sldId id="303" r:id="rId48"/>
  </p:sldIdLst>
  <p:sldSz cx="9144000" cy="6858000" type="screen4x3"/>
  <p:notesSz cx="6858000" cy="9144000"/>
  <p:custDataLst>
    <p:tags r:id="rId4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3300"/>
    <a:srgbClr val="C26CB2"/>
    <a:srgbClr val="D79431"/>
    <a:srgbClr val="BB97F1"/>
    <a:srgbClr val="F0E8FC"/>
    <a:srgbClr val="87C1D5"/>
    <a:srgbClr val="F0EFF9"/>
    <a:srgbClr val="F7F1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slide" Target="slides/slide33.xml" /><Relationship Id="rId36" Type="http://schemas.openxmlformats.org/officeDocument/2006/relationships/slide" Target="slides/slide34.xml" /><Relationship Id="rId37" Type="http://schemas.openxmlformats.org/officeDocument/2006/relationships/slide" Target="slides/slide35.xml" /><Relationship Id="rId38" Type="http://schemas.openxmlformats.org/officeDocument/2006/relationships/slide" Target="slides/slide36.xml" /><Relationship Id="rId39" Type="http://schemas.openxmlformats.org/officeDocument/2006/relationships/slide" Target="slides/slide37.xml" /><Relationship Id="rId4" Type="http://schemas.openxmlformats.org/officeDocument/2006/relationships/slide" Target="slides/slide2.xml" /><Relationship Id="rId40" Type="http://schemas.openxmlformats.org/officeDocument/2006/relationships/slide" Target="slides/slide38.xml" /><Relationship Id="rId41" Type="http://schemas.openxmlformats.org/officeDocument/2006/relationships/slide" Target="slides/slide39.xml" /><Relationship Id="rId42" Type="http://schemas.openxmlformats.org/officeDocument/2006/relationships/slide" Target="slides/slide40.xml" /><Relationship Id="rId43" Type="http://schemas.openxmlformats.org/officeDocument/2006/relationships/slide" Target="slides/slide41.xml" /><Relationship Id="rId44" Type="http://schemas.openxmlformats.org/officeDocument/2006/relationships/slide" Target="slides/slide42.xml" /><Relationship Id="rId45" Type="http://schemas.openxmlformats.org/officeDocument/2006/relationships/slide" Target="slides/slide43.xml" /><Relationship Id="rId46" Type="http://schemas.openxmlformats.org/officeDocument/2006/relationships/slide" Target="slides/slide44.xml" /><Relationship Id="rId47" Type="http://schemas.openxmlformats.org/officeDocument/2006/relationships/slide" Target="slides/slide45.xml" /><Relationship Id="rId48" Type="http://schemas.openxmlformats.org/officeDocument/2006/relationships/slide" Target="slides/slide46.xml" /><Relationship Id="rId49" Type="http://schemas.openxmlformats.org/officeDocument/2006/relationships/tags" Target="tags/tag1.xml" /><Relationship Id="rId5" Type="http://schemas.openxmlformats.org/officeDocument/2006/relationships/slide" Target="slides/slide3.xml" /><Relationship Id="rId50" Type="http://schemas.openxmlformats.org/officeDocument/2006/relationships/presProps" Target="presProps.xml" /><Relationship Id="rId51" Type="http://schemas.openxmlformats.org/officeDocument/2006/relationships/viewProps" Target="viewProps.xml" /><Relationship Id="rId52" Type="http://schemas.openxmlformats.org/officeDocument/2006/relationships/theme" Target="theme/theme1.xml" /><Relationship Id="rId53" Type="http://schemas.openxmlformats.org/officeDocument/2006/relationships/tableStyles" Target="tableStyles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B41D2A98-F280-4E50-B6E0-7CB8936D0E39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C0207A1B-F942-43B8-86D5-BCFFC48C83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3059585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defPPr/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193605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659773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94748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611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23" r:id="rId3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hyperlink" Target="https://ru.wikipedia.org/wiki/%D0%9B%D0%B5%D1%82%D0%BD%D0%B8%D0%B5_%D0%9E%D0%BB%D0%B8%D0%BC%D0%BF%D0%B8%D0%B9%D1%81%D0%BA%D0%B8%D0%B5_%D0%B8%D0%B3%D1%80%D1%8B_2020" TargetMode="External" /><Relationship Id="rId4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0.jpeg" /><Relationship Id="rId4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slide" Target="slide40.xml" TargetMode="Internal" /><Relationship Id="rId11" Type="http://schemas.openxmlformats.org/officeDocument/2006/relationships/slide" Target="slide35.xml" TargetMode="Internal" /><Relationship Id="rId12" Type="http://schemas.openxmlformats.org/officeDocument/2006/relationships/slide" Target="slide34.xml" TargetMode="Internal" /><Relationship Id="rId13" Type="http://schemas.openxmlformats.org/officeDocument/2006/relationships/slide" Target="slide29.xml" TargetMode="Internal" /><Relationship Id="rId14" Type="http://schemas.openxmlformats.org/officeDocument/2006/relationships/slide" Target="slide28.xml" TargetMode="Internal" /><Relationship Id="rId15" Type="http://schemas.openxmlformats.org/officeDocument/2006/relationships/slide" Target="slide23.xml" TargetMode="Internal" /><Relationship Id="rId16" Type="http://schemas.openxmlformats.org/officeDocument/2006/relationships/slide" Target="slide22.xml" TargetMode="Internal" /><Relationship Id="rId17" Type="http://schemas.openxmlformats.org/officeDocument/2006/relationships/slide" Target="slide17.xml" TargetMode="Internal" /><Relationship Id="rId18" Type="http://schemas.openxmlformats.org/officeDocument/2006/relationships/slide" Target="slide11.xml" TargetMode="Internal" /><Relationship Id="rId19" Type="http://schemas.openxmlformats.org/officeDocument/2006/relationships/slide" Target="slide16.xml" TargetMode="Internal" /><Relationship Id="rId2" Type="http://schemas.openxmlformats.org/officeDocument/2006/relationships/slide" Target="slide4.xml" TargetMode="Internal" /><Relationship Id="rId20" Type="http://schemas.openxmlformats.org/officeDocument/2006/relationships/slide" Target="slide39.xml" TargetMode="Internal" /><Relationship Id="rId21" Type="http://schemas.openxmlformats.org/officeDocument/2006/relationships/slide" Target="slide32.xml" TargetMode="Internal" /><Relationship Id="rId22" Type="http://schemas.openxmlformats.org/officeDocument/2006/relationships/slide" Target="slide33.xml" TargetMode="Internal" /><Relationship Id="rId23" Type="http://schemas.openxmlformats.org/officeDocument/2006/relationships/slide" Target="slide26.xml" TargetMode="Internal" /><Relationship Id="rId24" Type="http://schemas.openxmlformats.org/officeDocument/2006/relationships/slide" Target="slide27.xml" TargetMode="Internal" /><Relationship Id="rId25" Type="http://schemas.openxmlformats.org/officeDocument/2006/relationships/slide" Target="slide20.xml" TargetMode="Internal" /><Relationship Id="rId26" Type="http://schemas.openxmlformats.org/officeDocument/2006/relationships/slide" Target="slide21.xml" TargetMode="Internal" /><Relationship Id="rId27" Type="http://schemas.openxmlformats.org/officeDocument/2006/relationships/slide" Target="slide14.xml" TargetMode="Internal" /><Relationship Id="rId28" Type="http://schemas.openxmlformats.org/officeDocument/2006/relationships/slide" Target="slide15.xml" TargetMode="Internal" /><Relationship Id="rId29" Type="http://schemas.openxmlformats.org/officeDocument/2006/relationships/slide" Target="slide37.xml" TargetMode="Internal" /><Relationship Id="rId3" Type="http://schemas.openxmlformats.org/officeDocument/2006/relationships/slide" Target="slide5.xml" TargetMode="Internal" /><Relationship Id="rId30" Type="http://schemas.openxmlformats.org/officeDocument/2006/relationships/slide" Target="slide42.xml" TargetMode="Internal" /><Relationship Id="rId31" Type="http://schemas.openxmlformats.org/officeDocument/2006/relationships/slide" Target="slide43.xml" TargetMode="Internal" /><Relationship Id="rId32" Type="http://schemas.openxmlformats.org/officeDocument/2006/relationships/slide" Target="slide44.xml" TargetMode="Internal" /><Relationship Id="rId33" Type="http://schemas.openxmlformats.org/officeDocument/2006/relationships/slide" Target="slide45.xml" TargetMode="Internal" /><Relationship Id="rId34" Type="http://schemas.openxmlformats.org/officeDocument/2006/relationships/slide" Target="slide38.xml" TargetMode="Internal" /><Relationship Id="rId35" Type="http://schemas.openxmlformats.org/officeDocument/2006/relationships/slide" Target="slide25.xml" TargetMode="Internal" /><Relationship Id="rId36" Type="http://schemas.openxmlformats.org/officeDocument/2006/relationships/slide" Target="slide24.xml" TargetMode="Internal" /><Relationship Id="rId37" Type="http://schemas.openxmlformats.org/officeDocument/2006/relationships/slide" Target="slide30.xml" TargetMode="Internal" /><Relationship Id="rId38" Type="http://schemas.openxmlformats.org/officeDocument/2006/relationships/slide" Target="slide31.xml" TargetMode="Internal" /><Relationship Id="rId39" Type="http://schemas.openxmlformats.org/officeDocument/2006/relationships/slide" Target="slide36.xml" TargetMode="Internal" /><Relationship Id="rId4" Type="http://schemas.openxmlformats.org/officeDocument/2006/relationships/slide" Target="slide6.xml" TargetMode="Internal" /><Relationship Id="rId40" Type="http://schemas.openxmlformats.org/officeDocument/2006/relationships/slide" Target="slide13.xml" TargetMode="Internal" /><Relationship Id="rId41" Type="http://schemas.openxmlformats.org/officeDocument/2006/relationships/slide" Target="slide12.xml" TargetMode="Internal" /><Relationship Id="rId42" Type="http://schemas.openxmlformats.org/officeDocument/2006/relationships/slide" Target="slide19.xml" TargetMode="Internal" /><Relationship Id="rId43" Type="http://schemas.openxmlformats.org/officeDocument/2006/relationships/slide" Target="slide18.xml" TargetMode="Internal" /><Relationship Id="rId5" Type="http://schemas.openxmlformats.org/officeDocument/2006/relationships/slide" Target="slide7.xml" TargetMode="Internal" /><Relationship Id="rId6" Type="http://schemas.openxmlformats.org/officeDocument/2006/relationships/slide" Target="slide8.xml" TargetMode="Internal" /><Relationship Id="rId7" Type="http://schemas.openxmlformats.org/officeDocument/2006/relationships/slide" Target="slide9.xml" TargetMode="Internal" /><Relationship Id="rId8" Type="http://schemas.openxmlformats.org/officeDocument/2006/relationships/slide" Target="slide10.xml" TargetMode="Internal" /><Relationship Id="rId9" Type="http://schemas.openxmlformats.org/officeDocument/2006/relationships/slide" Target="slide41.xml" TargetMode="In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1.jpeg" /><Relationship Id="rId4" Type="http://schemas.openxmlformats.org/officeDocument/2006/relationships/image" Target="../media/image19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2.jpeg" /><Relationship Id="rId4" Type="http://schemas.openxmlformats.org/officeDocument/2006/relationships/image" Target="../media/image19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3.jpeg" /><Relationship Id="rId4" Type="http://schemas.openxmlformats.org/officeDocument/2006/relationships/image" Target="../media/image1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5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7.jpeg" /><Relationship Id="rId4" Type="http://schemas.openxmlformats.org/officeDocument/2006/relationships/image" Target="../media/image19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8.jpeg" /><Relationship Id="rId4" Type="http://schemas.openxmlformats.org/officeDocument/2006/relationships/image" Target="../media/image19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29.jpeg" /><Relationship Id="rId4" Type="http://schemas.openxmlformats.org/officeDocument/2006/relationships/image" Target="../media/image19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0.jpeg" /><Relationship Id="rId4" Type="http://schemas.openxmlformats.org/officeDocument/2006/relationships/image" Target="../media/image1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png" /><Relationship Id="rId4" Type="http://schemas.openxmlformats.org/officeDocument/2006/relationships/audio" Target="NUL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1.png" /><Relationship Id="rId4" Type="http://schemas.openxmlformats.org/officeDocument/2006/relationships/image" Target="../media/image6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2.jpeg" /><Relationship Id="rId4" Type="http://schemas.openxmlformats.org/officeDocument/2006/relationships/image" Target="../media/image6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6.jpeg" /><Relationship Id="rId4" Type="http://schemas.openxmlformats.org/officeDocument/2006/relationships/image" Target="../media/image33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4.jpeg" /><Relationship Id="rId4" Type="http://schemas.openxmlformats.org/officeDocument/2006/relationships/image" Target="../media/image6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4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5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6.jpe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7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8.jpe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39.jpeg" /><Relationship Id="rId4" Type="http://schemas.openxmlformats.org/officeDocument/2006/relationships/image" Target="../media/image40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41.jpeg" /><Relationship Id="rId4" Type="http://schemas.openxmlformats.org/officeDocument/2006/relationships/hyperlink" Target="https://www.culture.ru/persons/8195/aleksandr-pushkin" TargetMode="External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" Target="slide3.xml" TargetMode="In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9.jpeg" /><Relationship Id="rId4" Type="http://schemas.openxmlformats.org/officeDocument/2006/relationships/image" Target="../media/image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Объект 4">
            <a:extLst>
              <a:ext uri="{FF2B5EF4-FFF2-40B4-BE49-F238E27FC236}">
                <a16:creationId xmlns="" xmlns:a16="http://schemas.microsoft.com/office/drawing/2014/main" id="{0550EC03-552F-488B-898E-E8DB9C634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435" y="0"/>
            <a:ext cx="9379619" cy="6957392"/>
          </a:xfr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0921831-EA96-4AF8-BBB0-69D7C3307DB9}"/>
              </a:ext>
            </a:extLst>
          </p:cNvPr>
          <p:cNvSpPr txBox="1"/>
          <p:nvPr/>
        </p:nvSpPr>
        <p:spPr>
          <a:xfrm>
            <a:off x="395536" y="1484784"/>
            <a:ext cx="842493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Своя игра</a:t>
            </a:r>
          </a:p>
          <a:p>
            <a:pPr algn="ctr"/>
            <a:r>
              <a:rPr lang="ru-RU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«Мы живём в России»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5009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3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10</a:t>
            </a:r>
            <a:endParaRPr lang="ru-RU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6072206"/>
            <a:ext cx="150019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36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7344816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Как называется главный город </a:t>
            </a:r>
            <a:r>
              <a:rPr lang="ru-RU" altLang="ru-RU" sz="3600" b="1" smtClean="0">
                <a:solidFill>
                  <a:srgbClr val="00206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нашего </a:t>
            </a: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региона?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2434" y="4610512"/>
            <a:ext cx="3201710" cy="584775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>
                <a:latin typeface="+mj-lt"/>
              </a:rPr>
              <a:t>Ханты-Мансийск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FC7D8B2-AB34-4CD7-8526-51AD92D20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363311"/>
            <a:ext cx="4247964" cy="28319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9461" y="310351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20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733256"/>
            <a:ext cx="159310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980728"/>
            <a:ext cx="7344816" cy="209288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истории российский тхэквондист, югорчанин, выигравший олимпийское золото (на 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Летние Олимпийские игры 2020"/>
              </a:rPr>
              <a:t>Играх 2020 года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под флагом Олимпийского комитета России)?</a:t>
            </a:r>
          </a:p>
          <a:p>
            <a:pPr/>
            <a:endParaRPr lang="ru-RU"/>
          </a:p>
        </p:txBody>
      </p:sp>
      <p:pic>
        <p:nvPicPr>
          <p:cNvPr id="36870" name="Picture 6" descr="https://cdn.iportal.ru/news/2021/99/preview/dd5ac90b07947a35f9548662c52dd3810246a72b_1200_800_c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763688" y="2708920"/>
            <a:ext cx="4968552" cy="33123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699792" y="6093296"/>
            <a:ext cx="4186146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 Сергеевич Храмцов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00100" y="6143644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9" y="6072206"/>
            <a:ext cx="16430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9461" y="310351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30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493086"/>
            <a:ext cx="8280920" cy="127419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00206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 каком году рабочий поселок Нижневартовский преобразовался в город Нижневартовск?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88224" y="5013176"/>
            <a:ext cx="1781065" cy="769441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4400" b="1">
                <a:latin typeface="+mj-lt"/>
              </a:rPr>
              <a:t>1972 г.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A2316AF-AC15-495F-9E53-8603B37F7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981" y="3111766"/>
            <a:ext cx="4440659" cy="29604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5929330"/>
            <a:ext cx="26737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9461" y="310351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40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484784"/>
            <a:ext cx="6308774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Какой памятник стоит у нас в городе в парке «Победы»?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072" y="3640286"/>
            <a:ext cx="3816424" cy="1938992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воинам – землякам, </a:t>
            </a:r>
          </a:p>
          <a:p>
            <a:pPr/>
            <a:r>
              <a:rPr 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погибшим в годы Великой Отечественной войны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B009B99-DE6D-4F5A-8447-A5EA989A7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63" y="2564904"/>
            <a:ext cx="4552153" cy="30243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5789701"/>
            <a:ext cx="238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9461" y="310351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50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340768"/>
            <a:ext cx="7264907" cy="88024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b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Какой объект Нижневартовска занесен в книгу рекордов Гиннеса?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44" y="3450725"/>
            <a:ext cx="3024336" cy="1938992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вокзал, как самый большой в мире, расположенный на конечной станции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3C6530C-04D4-4A0E-92BB-AD7A9BD72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636912"/>
            <a:ext cx="4572000" cy="30494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9461" y="310351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малая родина 60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340768"/>
            <a:ext cx="6308774" cy="127964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latin typeface="Times New Roman" panose="02020603050405020304" pitchFamily="18" charset="0"/>
                <a:ea typeface="Calibri" panose="020f0502020204030204" pitchFamily="34" charset="0"/>
              </a:rPr>
              <a:t>1. Озеро в Нижневартовском районе (в переводе значит «худая вода»).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latin typeface="Times New Roman" panose="02020603050405020304" pitchFamily="18" charset="0"/>
                <a:ea typeface="Calibri" panose="020f0502020204030204" pitchFamily="34" charset="0"/>
              </a:rPr>
              <a:t>2. Самое крупное месторождение нефти в Югре. </a:t>
            </a:r>
            <a:endParaRPr lang="ru-RU" altLang="ru-RU" sz="2400" b="1"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88705" y="4365104"/>
            <a:ext cx="1920141" cy="584775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 err="1"/>
              <a:t>Самотлор</a:t>
            </a:r>
            <a:endParaRPr lang="ru-RU" sz="3200" b="1"/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160FAE48-F82C-4C43-A8ED-0295ABF17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00" y="2708920"/>
            <a:ext cx="5539094" cy="29673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7484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10</a:t>
            </a:r>
          </a:p>
          <a:p>
            <a:pPr algn="ctr"/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80312" y="5949280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340768"/>
            <a:ext cx="6336704" cy="135421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00206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Официальные государственные символы России? Перечислить</a:t>
            </a:r>
            <a:r>
              <a:rPr lang="en-US" sz="3200" b="1">
                <a:solidFill>
                  <a:srgbClr val="00206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b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0AD673F1-8244-4132-B54E-7CD8FFB2A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852936"/>
            <a:ext cx="3456384" cy="25907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6409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20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540768"/>
          </a:xfrm>
        </p:spPr>
        <p:txBody>
          <a:bodyPr/>
          <a:lstStyle>
            <a:defPPr/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  <a:cs typeface="Times New Roman" panose="02020603050405020304" pitchFamily="18" charset="0"/>
              </a:rPr>
              <a:t> Автор текстов гимнов Советского Союза и гимна Российской Федерации</a:t>
            </a:r>
            <a:endParaRPr lang="ru-RU" b="1">
              <a:ea typeface="Cambria Math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572151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1237EA4-F758-482D-A760-500021FA7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636912"/>
            <a:ext cx="3533775" cy="25336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6BF8CD4-268A-4D65-B4F0-BDE66FA0F5FF}"/>
              </a:ext>
            </a:extLst>
          </p:cNvPr>
          <p:cNvSpPr txBox="1"/>
          <p:nvPr/>
        </p:nvSpPr>
        <p:spPr>
          <a:xfrm>
            <a:off x="4572000" y="4509120"/>
            <a:ext cx="3533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Сергей Владимирович Михалков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1129"/>
            <a:ext cx="88204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</a:t>
            </a:r>
            <a:r>
              <a:rPr lang="ru-RU"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</a:t>
            </a:r>
            <a:endParaRPr lang="ru-RU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1036711"/>
          </a:xfrm>
        </p:spPr>
        <p:txBody>
          <a:bodyPr/>
          <a:lstStyle>
            <a:defPPr/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  <a:cs typeface="Times New Roman" panose="02020603050405020304" pitchFamily="18" charset="0"/>
              </a:rPr>
              <a:t>Глава нашего государства</a:t>
            </a:r>
            <a:endParaRPr lang="ru-RU" b="1">
              <a:ea typeface="Cambria Math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6000768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02DF3A68-38BF-4EE4-8550-C472F90B8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700808"/>
            <a:ext cx="4572000" cy="3009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35896" y="4725144"/>
            <a:ext cx="4536504" cy="70788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softEdge rad="317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000" b="1">
                <a:latin typeface="+mj-lt"/>
                <a:ea typeface="Cambria Math" panose="02040503050406030204" pitchFamily="18" charset="0"/>
              </a:rPr>
              <a:t>Президент РФ, </a:t>
            </a:r>
          </a:p>
          <a:p>
            <a:pPr/>
            <a:r>
              <a:rPr lang="ru-RU" sz="2000" b="1">
                <a:latin typeface="+mj-lt"/>
                <a:ea typeface="Cambria Math" panose="02040503050406030204" pitchFamily="18" charset="0"/>
              </a:rPr>
              <a:t> Путин Владимир Владимирович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39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40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705354" y="1268760"/>
            <a:ext cx="7971101" cy="1656184"/>
          </a:xfrm>
        </p:spPr>
        <p:txBody>
          <a:bodyPr/>
          <a:lstStyle>
            <a:defPPr/>
          </a:lstStyle>
          <a:p>
            <a:pPr algn="ctr">
              <a:buNone/>
            </a:pPr>
            <a:r>
              <a:rPr lang="ru-RU" b="1">
                <a:solidFill>
                  <a:srgbClr val="002060"/>
                </a:solidFill>
                <a:ea typeface="Cambria Math" panose="02040503050406030204" pitchFamily="18" charset="0"/>
              </a:rPr>
              <a:t>Главный основной закон, по которому строится вся жизнь в стране, отмечается 12 декабря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564257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FF022E6-6271-4AF5-A4DA-824C35BA4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708920"/>
            <a:ext cx="4082530" cy="28155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8144" y="4797152"/>
            <a:ext cx="2232248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softEdge rad="317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/>
              <a:t>Конституция</a:t>
            </a:r>
            <a:endParaRPr lang="ru-RU" sz="24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48720865"/>
              </p:ext>
            </p:extLst>
          </p:nvPr>
        </p:nvGraphicFramePr>
        <p:xfrm>
          <a:off x="251520" y="116632"/>
          <a:ext cx="8640961" cy="6625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25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6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63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763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763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7630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727450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/>
                        <a:t>Богатыри Земли Русской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1606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Моя Малая Родина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2264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Государственные символы России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67104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Золотое кольцо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67104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Великие люди России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67104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Народная мудрость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122670">
                <a:tc>
                  <a:txBody>
                    <a:bodyPr vert="horz" wrap="square"/>
                    <a:lstStyle>
                      <a:defPPr/>
                    </a:lstStyle>
                    <a:p>
                      <a:pPr algn="l"/>
                      <a:r>
                        <a:rPr lang="ru-RU" sz="2000" b="1" i="1">
                          <a:solidFill>
                            <a:schemeClr val="bg1"/>
                          </a:solidFill>
                        </a:rPr>
                        <a:t>Литературная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tx1">
                        <a:lumMod val="75000"/>
                        <a:lumOff val="25000"/>
                        <a:alpha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590282" y="180059"/>
            <a:ext cx="914400" cy="8429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2" action="ppaction://hlinksldjump"/>
              </a:rPr>
              <a:t>10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568850" y="140251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3" action="ppaction://hlinksldjump"/>
              </a:rPr>
              <a:t>20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639661" y="16906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4" action="ppaction://hlinksldjump"/>
              </a:rPr>
              <a:t>30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5742609" y="159131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5" action="ppaction://hlinksldjump"/>
              </a:rPr>
              <a:t>40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6768836" y="159131"/>
            <a:ext cx="932141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6" action="ppaction://hlinksldjump"/>
              </a:rPr>
              <a:t>50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7831767" y="197963"/>
            <a:ext cx="1001147" cy="7828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i="1">
                <a:solidFill>
                  <a:srgbClr val="FF0000"/>
                </a:solidFill>
                <a:hlinkClick r:id="rId7" action="ppaction://hlinksldjump"/>
              </a:rPr>
              <a:t>60</a:t>
            </a:r>
            <a:endParaRPr lang="ru-RU" sz="2000" b="1" i="1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2587707" y="1053365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8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657600" y="5710522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9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2571736" y="5710522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0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64330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1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2534499" y="4748066"/>
            <a:ext cx="951637" cy="8637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2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643306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3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2593823" y="3770030"/>
            <a:ext cx="9465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4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643306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5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2572603" y="2797545"/>
            <a:ext cx="900089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6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>
            <a:hlinkClick r:id="rId17" action="ppaction://hlinksldjump"/>
          </p:cNvPr>
          <p:cNvSpPr/>
          <p:nvPr/>
        </p:nvSpPr>
        <p:spPr>
          <a:xfrm>
            <a:off x="3639663" y="1987875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7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>
            <a:hlinkClick r:id="rId18" action="ppaction://hlinksldjump"/>
          </p:cNvPr>
          <p:cNvSpPr/>
          <p:nvPr/>
        </p:nvSpPr>
        <p:spPr>
          <a:xfrm>
            <a:off x="3639663" y="1089217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8" action="ppaction://hlinksldjump"/>
              </a:rPr>
              <a:t>20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>
            <a:hlinkClick r:id="rId19" action="ppaction://hlinksldjump"/>
          </p:cNvPr>
          <p:cNvSpPr/>
          <p:nvPr/>
        </p:nvSpPr>
        <p:spPr>
          <a:xfrm>
            <a:off x="2586712" y="1940966"/>
            <a:ext cx="914400" cy="796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19" action="ppaction://hlinksldjump"/>
              </a:rPr>
              <a:t>10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>
            <a:hlinkClick r:id="rId20" action="ppaction://hlinksldjump"/>
          </p:cNvPr>
          <p:cNvSpPr/>
          <p:nvPr/>
        </p:nvSpPr>
        <p:spPr>
          <a:xfrm>
            <a:off x="7808075" y="4682785"/>
            <a:ext cx="1052951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0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>
            <a:hlinkClick r:id="rId21" action="ppaction://hlinksldjump"/>
          </p:cNvPr>
          <p:cNvSpPr/>
          <p:nvPr/>
        </p:nvSpPr>
        <p:spPr>
          <a:xfrm>
            <a:off x="6786578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1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>
            <a:hlinkClick r:id="rId22" action="ppaction://hlinksldjump"/>
          </p:cNvPr>
          <p:cNvSpPr/>
          <p:nvPr/>
        </p:nvSpPr>
        <p:spPr>
          <a:xfrm>
            <a:off x="7823522" y="3786191"/>
            <a:ext cx="1000132" cy="8722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2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>
            <a:hlinkClick r:id="rId23" action="ppaction://hlinksldjump"/>
          </p:cNvPr>
          <p:cNvSpPr/>
          <p:nvPr/>
        </p:nvSpPr>
        <p:spPr>
          <a:xfrm>
            <a:off x="6732240" y="2852936"/>
            <a:ext cx="985838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3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6" name="Скругленный прямоугольник 25">
            <a:hlinkClick r:id="rId24" action="ppaction://hlinksldjump"/>
          </p:cNvPr>
          <p:cNvSpPr/>
          <p:nvPr/>
        </p:nvSpPr>
        <p:spPr>
          <a:xfrm>
            <a:off x="7839529" y="2876190"/>
            <a:ext cx="952652" cy="8634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4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>
            <a:hlinkClick r:id="rId25" action="ppaction://hlinksldjump"/>
          </p:cNvPr>
          <p:cNvSpPr/>
          <p:nvPr/>
        </p:nvSpPr>
        <p:spPr>
          <a:xfrm>
            <a:off x="6801936" y="1976685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5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8" name="Скругленный прямоугольник 27">
            <a:hlinkClick r:id="rId26" action="ppaction://hlinksldjump"/>
          </p:cNvPr>
          <p:cNvSpPr/>
          <p:nvPr/>
        </p:nvSpPr>
        <p:spPr>
          <a:xfrm>
            <a:off x="7838576" y="1961335"/>
            <a:ext cx="953605" cy="8634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6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>
            <a:hlinkClick r:id="rId27" action="ppaction://hlinksldjump"/>
          </p:cNvPr>
          <p:cNvSpPr/>
          <p:nvPr/>
        </p:nvSpPr>
        <p:spPr>
          <a:xfrm>
            <a:off x="6767958" y="1047991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7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>
            <a:hlinkClick r:id="rId28" action="ppaction://hlinksldjump"/>
          </p:cNvPr>
          <p:cNvSpPr/>
          <p:nvPr/>
        </p:nvSpPr>
        <p:spPr>
          <a:xfrm>
            <a:off x="7855467" y="1069411"/>
            <a:ext cx="1000132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8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1" name="Скругленный прямоугольник 30">
            <a:hlinkClick r:id="rId29" action="ppaction://hlinksldjump"/>
          </p:cNvPr>
          <p:cNvSpPr/>
          <p:nvPr/>
        </p:nvSpPr>
        <p:spPr>
          <a:xfrm>
            <a:off x="571500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29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2" name="Скругленный прямоугольник 31">
            <a:hlinkClick r:id="rId30" action="ppaction://hlinksldjump"/>
          </p:cNvPr>
          <p:cNvSpPr/>
          <p:nvPr/>
        </p:nvSpPr>
        <p:spPr>
          <a:xfrm>
            <a:off x="4714876" y="5698655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0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3" name="Скругленный прямоугольник 32">
            <a:hlinkClick r:id="rId31" action="ppaction://hlinksldjump"/>
          </p:cNvPr>
          <p:cNvSpPr/>
          <p:nvPr/>
        </p:nvSpPr>
        <p:spPr>
          <a:xfrm>
            <a:off x="5715008" y="5659992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1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4" name="Скругленный прямоугольник 33">
            <a:hlinkClick r:id="rId32" action="ppaction://hlinksldjump"/>
          </p:cNvPr>
          <p:cNvSpPr/>
          <p:nvPr/>
        </p:nvSpPr>
        <p:spPr>
          <a:xfrm>
            <a:off x="6750859" y="5698655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2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>
            <a:hlinkClick r:id="rId33" action="ppaction://hlinksldjump"/>
          </p:cNvPr>
          <p:cNvSpPr/>
          <p:nvPr/>
        </p:nvSpPr>
        <p:spPr>
          <a:xfrm>
            <a:off x="7877781" y="5710522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3" action="ppaction://hlinksldjump"/>
              </a:rPr>
              <a:t>60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>
            <a:hlinkClick r:id="rId34" action="ppaction://hlinksldjump"/>
          </p:cNvPr>
          <p:cNvSpPr/>
          <p:nvPr/>
        </p:nvSpPr>
        <p:spPr>
          <a:xfrm>
            <a:off x="678657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4" action="ppaction://hlinksldjump"/>
              </a:rPr>
              <a:t>50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>
            <a:hlinkClick r:id="rId35" action="ppaction://hlinksldjump"/>
          </p:cNvPr>
          <p:cNvSpPr/>
          <p:nvPr/>
        </p:nvSpPr>
        <p:spPr>
          <a:xfrm>
            <a:off x="5715008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5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>
            <a:hlinkClick r:id="rId36" action="ppaction://hlinksldjump"/>
          </p:cNvPr>
          <p:cNvSpPr/>
          <p:nvPr/>
        </p:nvSpPr>
        <p:spPr>
          <a:xfrm>
            <a:off x="4714876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6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9" name="Скругленный прямоугольник 38">
            <a:hlinkClick r:id="rId37" action="ppaction://hlinksldjump"/>
          </p:cNvPr>
          <p:cNvSpPr/>
          <p:nvPr/>
        </p:nvSpPr>
        <p:spPr>
          <a:xfrm>
            <a:off x="4714876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7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>
            <a:hlinkClick r:id="rId38" action="ppaction://hlinksldjump"/>
          </p:cNvPr>
          <p:cNvSpPr/>
          <p:nvPr/>
        </p:nvSpPr>
        <p:spPr>
          <a:xfrm>
            <a:off x="5715008" y="3802604"/>
            <a:ext cx="903336" cy="8408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8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71487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39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2" name="Скругленный прямоугольник 41">
            <a:hlinkClick r:id="rId40" action="ppaction://hlinksldjump"/>
          </p:cNvPr>
          <p:cNvSpPr/>
          <p:nvPr/>
        </p:nvSpPr>
        <p:spPr>
          <a:xfrm>
            <a:off x="5696237" y="1083975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40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3" name="Скругленный прямоугольник 42">
            <a:hlinkClick r:id="rId41" action="ppaction://hlinksldjump"/>
          </p:cNvPr>
          <p:cNvSpPr/>
          <p:nvPr/>
        </p:nvSpPr>
        <p:spPr>
          <a:xfrm>
            <a:off x="4677335" y="1127133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41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4" name="Скругленный прямоугольник 43">
            <a:hlinkClick r:id="rId42" action="ppaction://hlinksldjump"/>
          </p:cNvPr>
          <p:cNvSpPr/>
          <p:nvPr/>
        </p:nvSpPr>
        <p:spPr>
          <a:xfrm>
            <a:off x="5707167" y="1987875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42" action="ppaction://hlinksldjump"/>
              </a:rPr>
              <a:t>40</a:t>
            </a: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45" name="Скругленный прямоугольник 44">
            <a:hlinkClick r:id="rId43" action="ppaction://hlinksldjump"/>
          </p:cNvPr>
          <p:cNvSpPr/>
          <p:nvPr/>
        </p:nvSpPr>
        <p:spPr>
          <a:xfrm>
            <a:off x="4682813" y="2016601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i="1">
                <a:solidFill>
                  <a:srgbClr val="FF0000"/>
                </a:solidFill>
                <a:hlinkClick r:id="rId43" action="ppaction://hlinksldjump"/>
              </a:rPr>
              <a:t>30</a:t>
            </a:r>
            <a:endParaRPr lang="ru-RU" b="1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4290"/>
            <a:ext cx="82809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50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1468759"/>
          </a:xfrm>
        </p:spPr>
        <p:txBody>
          <a:bodyPr>
            <a:normAutofit lnSpcReduction="10000"/>
          </a:bodyPr>
          <a:lstStyle>
            <a:defPPr/>
          </a:lstStyle>
          <a:p>
            <a:pPr>
              <a:buNone/>
            </a:pPr>
            <a:r>
              <a:rPr lang="ru-RU" b="1">
                <a:ea typeface="Cambria Math" panose="02040503050406030204" pitchFamily="18" charset="0"/>
              </a:rPr>
              <a:t>Один из главных государственных праздников России.  Мы отмечаем его именно в июне. Название? Дата?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5857892"/>
            <a:ext cx="14010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877B182-38A9-4B48-8CBB-9534881D1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140968"/>
            <a:ext cx="4402968" cy="24766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08104" y="5157192"/>
            <a:ext cx="2676045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000"/>
              <a:t>                </a:t>
            </a:r>
            <a:r>
              <a:rPr lang="ru-RU" sz="2400" b="1">
                <a:latin typeface="Cambria Math" panose="02040503050406030204" pitchFamily="18" charset="0"/>
                <a:ea typeface="Cambria Math" panose="02040503050406030204" pitchFamily="18" charset="0"/>
              </a:rPr>
              <a:t>12 июня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4249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 символы России 60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484785"/>
            <a:ext cx="8208912" cy="1368152"/>
          </a:xfrm>
        </p:spPr>
        <p:txBody>
          <a:bodyPr/>
          <a:lstStyle>
            <a:defPPr/>
          </a:lstStyle>
          <a:p>
            <a:pPr algn="ctr">
              <a:buNone/>
            </a:pPr>
            <a:r>
              <a:rPr lang="ru-RU">
                <a:latin typeface="+mj-lt"/>
              </a:rPr>
              <a:t> </a:t>
            </a:r>
            <a:r>
              <a:rPr lang="ru-RU" b="1">
                <a:ea typeface="Cambria Math" panose="02040503050406030204" pitchFamily="18" charset="0"/>
              </a:rPr>
              <a:t>Что означают цвета российского флага?         </a:t>
            </a:r>
            <a:r>
              <a:rPr lang="ru-RU" sz="1800" b="1">
                <a:ea typeface="Cambria Math" panose="02040503050406030204" pitchFamily="18" charset="0"/>
              </a:rPr>
              <a:t> (Полный ответ)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5929330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B66CA88-8A6A-41EB-867C-A276E4DDB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76872"/>
            <a:ext cx="3400028" cy="23051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79712" y="4797152"/>
            <a:ext cx="5378940" cy="157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2">
                <a:satMod val="175000"/>
                <a:alpha val="40000"/>
              </a:schemeClr>
            </a:glow>
            <a:softEdge rad="317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002060"/>
                </a:solidFill>
                <a:ea typeface="Cambria Math" panose="02040503050406030204" pitchFamily="18" charset="0"/>
              </a:rPr>
              <a:t>Красная — это сила, мощь и победы нашей страны; Синяя – это синева неба, верность Родине; Белая – это мир, честность и свобода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928662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7143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10</a:t>
            </a:r>
          </a:p>
          <a:p>
            <a:pPr algn="ctr"/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892696"/>
          </a:xfrm>
        </p:spPr>
        <p:txBody>
          <a:bodyPr>
            <a:normAutofit fontScale="92500" lnSpcReduction="20000"/>
          </a:bodyPr>
          <a:lstStyle>
            <a:defPPr/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</a:rPr>
              <a:t>Как называется галерея, основанная Третьяковым в Москве?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BDF1054-801E-442C-A1F6-4BE064965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2132856"/>
            <a:ext cx="4471900" cy="2979403"/>
          </a:xfrm>
          <a:prstGeom prst="rect">
            <a:avLst/>
          </a:prstGeom>
        </p:spPr>
      </p:pic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2699792" y="5157192"/>
            <a:ext cx="4320480" cy="41116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>
            <a:defPPr/>
          </a:lstStyle>
          <a:p>
            <a:pPr algn="ctr"/>
            <a:r>
              <a:rPr lang="ru-RU" sz="3600" kern="10">
                <a:ln w="19050">
                  <a:solidFill>
                    <a:srgbClr val="990033"/>
                  </a:solidFill>
                  <a:round/>
                </a:ln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</a:rPr>
              <a:t>Третьяковская галерея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14348" y="6143644"/>
            <a:ext cx="571504" cy="571504"/>
          </a:xfrm>
          <a:prstGeom prst="actionButtonHom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9520" y="5857892"/>
            <a:ext cx="13689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ответ</a:t>
            </a:r>
            <a:endParaRPr lang="ru-RU" sz="40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7160" y="285728"/>
            <a:ext cx="59293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20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8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892696"/>
          </a:xfrm>
        </p:spPr>
        <p:txBody>
          <a:bodyPr>
            <a:normAutofit fontScale="92500" lnSpcReduction="20000"/>
          </a:bodyPr>
          <a:lstStyle>
            <a:defPPr/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</a:rPr>
              <a:t>Какой город основал князь Владимир Мономах?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76218D1-93B9-4E3F-9331-3B5788831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060848"/>
            <a:ext cx="5831202" cy="36445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92280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2656"/>
            <a:ext cx="52660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30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8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892696"/>
          </a:xfrm>
        </p:spPr>
        <p:txBody>
          <a:bodyPr>
            <a:normAutofit fontScale="85000" lnSpcReduction="10000"/>
          </a:bodyPr>
          <a:lstStyle>
            <a:defPPr/>
          </a:lstStyle>
          <a:p>
            <a:pPr algn="ctr">
              <a:buNone/>
            </a:pPr>
            <a:r>
              <a:rPr lang="ru-RU"/>
              <a:t> </a:t>
            </a:r>
            <a:r>
              <a:rPr lang="ru-RU" b="1">
                <a:ea typeface="Cambria Math" panose="02040503050406030204" pitchFamily="18" charset="0"/>
              </a:rPr>
              <a:t>Какой город Золотого кольца называют текстильной столицей России или «Ситцево Царство»?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F1EFDEF7-8848-4F2C-9CE2-B33A5F5E1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276872"/>
            <a:ext cx="5378173" cy="27675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4DAD845-4B1B-4C12-B7D0-8A52EB60C0A6}"/>
              </a:ext>
            </a:extLst>
          </p:cNvPr>
          <p:cNvSpPr txBox="1"/>
          <p:nvPr/>
        </p:nvSpPr>
        <p:spPr>
          <a:xfrm>
            <a:off x="3131840" y="5301208"/>
            <a:ext cx="2880320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800" b="1"/>
              <a:t>Город Иваново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786" y="6143644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562253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5715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40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8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892696"/>
          </a:xfrm>
        </p:spPr>
        <p:txBody>
          <a:bodyPr>
            <a:normAutofit fontScale="92500" lnSpcReduction="20000"/>
          </a:bodyPr>
          <a:lstStyle>
            <a:defPPr/>
          </a:lstStyle>
          <a:p>
            <a:pPr algn="ctr">
              <a:buNone/>
            </a:pPr>
            <a:r>
              <a:rPr lang="ru-RU" b="1">
                <a:solidFill>
                  <a:srgbClr val="002060"/>
                </a:solidFill>
                <a:ea typeface="Cambria Math" panose="02040503050406030204" pitchFamily="18" charset="0"/>
              </a:rPr>
              <a:t>Какой город на верхней Волге основал Ярослав Мудрый?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118228C-6416-44C5-9362-94997A458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132856"/>
            <a:ext cx="5709796" cy="32117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786" y="6072206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72396" y="6000768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ответ</a:t>
            </a:r>
            <a:endParaRPr lang="ru-RU" sz="40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16858"/>
            <a:ext cx="63579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50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8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892696"/>
          </a:xfrm>
        </p:spPr>
        <p:txBody>
          <a:bodyPr>
            <a:noAutofit/>
          </a:bodyPr>
          <a:lstStyle>
            <a:defPPr/>
          </a:lstStyle>
          <a:p>
            <a:pPr algn="ctr">
              <a:buNone/>
            </a:pPr>
            <a:r>
              <a:rPr lang="ru-RU"/>
              <a:t> </a:t>
            </a:r>
            <a:r>
              <a:rPr lang="ru-RU" b="1">
                <a:ea typeface="Cambria Math" panose="02040503050406030204" pitchFamily="18" charset="0"/>
              </a:rPr>
              <a:t>Этот город — один из самых древних в Золотом кольце, и уже в давние времена его с уважением называли Великим?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B10A912-5EE7-4E66-82D9-E063DCCCE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80928"/>
            <a:ext cx="4572000" cy="30289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A99282C-1D98-42C1-9F4D-B19B59151704}"/>
              </a:ext>
            </a:extLst>
          </p:cNvPr>
          <p:cNvSpPr txBox="1"/>
          <p:nvPr/>
        </p:nvSpPr>
        <p:spPr>
          <a:xfrm>
            <a:off x="5724128" y="5229200"/>
            <a:ext cx="2808312" cy="52322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 err="1"/>
              <a:t>Ростов Великий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500034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6296" y="5789701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32656"/>
            <a:ext cx="60007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кольцо 60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8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892696"/>
          </a:xfrm>
        </p:spPr>
        <p:txBody>
          <a:bodyPr>
            <a:normAutofit fontScale="92500"/>
          </a:bodyPr>
          <a:lstStyle>
            <a:defPPr/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</a:rPr>
              <a:t>Какие города включает в себя Золотое кольцо?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B1D4709-8C32-4735-BC21-C597E9CD9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844824"/>
            <a:ext cx="4361135" cy="42484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E576DC2-BE15-4E6A-9E70-98501EC574BE}"/>
              </a:ext>
            </a:extLst>
          </p:cNvPr>
          <p:cNvSpPr txBox="1"/>
          <p:nvPr/>
        </p:nvSpPr>
        <p:spPr>
          <a:xfrm>
            <a:off x="5076056" y="2708920"/>
            <a:ext cx="3672408" cy="120032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Сергиев Посад; Переславль-Залесский; Ростов Великий; Ярославль; Кострома; Иваново; Суздаль; Владимир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России 10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96865" y="1124744"/>
            <a:ext cx="8229600" cy="1468760"/>
          </a:xfrm>
        </p:spPr>
        <p:txBody>
          <a:bodyPr>
            <a:normAutofit/>
          </a:bodyPr>
          <a:lstStyle>
            <a:defPPr/>
          </a:lstStyle>
          <a:p>
            <a:pPr algn="ctr">
              <a:buNone/>
            </a:pPr>
            <a:r>
              <a:rPr lang="ru-RU"/>
              <a:t> </a:t>
            </a:r>
            <a:r>
              <a:rPr lang="ru-RU" b="1"/>
              <a:t>Великий русский конструктор, отправивший первого человека в космос?</a:t>
            </a:r>
            <a:endParaRPr lang="ru-RU" b="1">
              <a:ea typeface="Cambria Math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CFF3639-A92D-4C82-8E3E-B54309936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276872"/>
            <a:ext cx="4914546" cy="34563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DE58197-C24C-4E2D-8D59-931DC4D642EF}"/>
              </a:ext>
            </a:extLst>
          </p:cNvPr>
          <p:cNvSpPr txBox="1"/>
          <p:nvPr/>
        </p:nvSpPr>
        <p:spPr>
          <a:xfrm>
            <a:off x="5580112" y="4869160"/>
            <a:ext cx="2952328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Сергей Павлович Королёв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72330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России 20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4"/>
          <p:cNvSpPr>
            <a:spLocks noGrp="1"/>
          </p:cNvSpPr>
          <p:nvPr>
            <p:ph idx="1"/>
          </p:nvPr>
        </p:nvSpPr>
        <p:spPr>
          <a:xfrm>
            <a:off x="1043608" y="980728"/>
            <a:ext cx="7056784" cy="1296144"/>
          </a:xfrm>
        </p:spPr>
        <p:txBody>
          <a:bodyPr>
            <a:noAutofit/>
          </a:bodyPr>
          <a:lstStyle>
            <a:defPPr/>
          </a:lstStyle>
          <a:p>
            <a:pPr algn="ctr">
              <a:buNone/>
            </a:pPr>
            <a:r>
              <a:rPr lang="ru-RU" b="1"/>
              <a:t>Великий русский </a:t>
            </a:r>
            <a:r>
              <a:rPr lang="ru-RU" b="1" smtClean="0"/>
              <a:t>полководец, не проигравший ни одного сражения?</a:t>
            </a:r>
            <a:br>
              <a:rPr lang="ru-RU" b="1" smtClean="0"/>
            </a:br>
            <a:endParaRPr lang="ru-RU" b="1">
              <a:ea typeface="Cambria Math" panose="020405030504060302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62AB5C11-9A8E-4AB6-9C1B-645016FEB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52686"/>
            <a:ext cx="3045961" cy="37202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6EC0EE4-CB9B-4DCD-BF26-EC117CC419C1}"/>
              </a:ext>
            </a:extLst>
          </p:cNvPr>
          <p:cNvSpPr txBox="1"/>
          <p:nvPr/>
        </p:nvSpPr>
        <p:spPr>
          <a:xfrm>
            <a:off x="4355976" y="5301208"/>
            <a:ext cx="3600400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Александр Васильевич Суворов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54DA57-7A78-4B06-ACF6-702FC055E3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E502208-3FBD-4480-BC86-1BE4C262B4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0ED330D-27B7-49F8-9DF6-877AA3914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06B7CFF-540D-4055-B963-78F6C5A5CA6C}"/>
              </a:ext>
            </a:extLst>
          </p:cNvPr>
          <p:cNvSpPr txBox="1"/>
          <p:nvPr/>
        </p:nvSpPr>
        <p:spPr>
          <a:xfrm>
            <a:off x="1619672" y="1556792"/>
            <a:ext cx="572463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00B0F0"/>
                </a:solidFill>
              </a:rPr>
              <a:t>Россия — священная наша держава,</a:t>
            </a:r>
          </a:p>
          <a:p>
            <a:pPr/>
            <a:r>
              <a:rPr lang="ru-RU" sz="2400" b="1">
                <a:solidFill>
                  <a:srgbClr val="00B0F0"/>
                </a:solidFill>
              </a:rPr>
              <a:t>Россия — любимая наша страна.</a:t>
            </a:r>
          </a:p>
          <a:p>
            <a:pPr/>
            <a:r>
              <a:rPr lang="ru-RU" sz="2400" b="1">
                <a:solidFill>
                  <a:srgbClr val="00B0F0"/>
                </a:solidFill>
              </a:rPr>
              <a:t>Могучая воля, великая слава — </a:t>
            </a:r>
            <a:endParaRPr lang="ru-RU" sz="2400" b="1" smtClean="0">
              <a:solidFill>
                <a:srgbClr val="00B0F0"/>
              </a:solidFill>
            </a:endParaRPr>
          </a:p>
          <a:p>
            <a:pPr/>
            <a:r>
              <a:rPr lang="ru-RU" sz="2400" b="1" smtClean="0">
                <a:solidFill>
                  <a:srgbClr val="00B0F0"/>
                </a:solidFill>
              </a:rPr>
              <a:t>Твоё </a:t>
            </a:r>
            <a:r>
              <a:rPr lang="ru-RU" sz="2400" b="1">
                <a:solidFill>
                  <a:srgbClr val="00B0F0"/>
                </a:solidFill>
              </a:rPr>
              <a:t>достоянье на все времена!</a:t>
            </a:r>
          </a:p>
          <a:p>
            <a:pPr/>
            <a:endParaRPr lang="ru-RU" sz="2400" b="1">
              <a:solidFill>
                <a:srgbClr val="00B0F0"/>
              </a:solidFill>
            </a:endParaRPr>
          </a:p>
          <a:p>
            <a:pPr/>
            <a:r>
              <a:rPr lang="ru-RU" sz="2400" b="1">
                <a:solidFill>
                  <a:srgbClr val="00B0F0"/>
                </a:solidFill>
              </a:rPr>
              <a:t>Славься, Отечество наше свободное,</a:t>
            </a:r>
          </a:p>
          <a:p>
            <a:pPr/>
            <a:r>
              <a:rPr lang="ru-RU" sz="2400" b="1">
                <a:solidFill>
                  <a:srgbClr val="00B0F0"/>
                </a:solidFill>
              </a:rPr>
              <a:t>Братских народов союз вековой,</a:t>
            </a:r>
          </a:p>
          <a:p>
            <a:pPr/>
            <a:r>
              <a:rPr lang="ru-RU" sz="2400" b="1">
                <a:solidFill>
                  <a:srgbClr val="00B0F0"/>
                </a:solidFill>
              </a:rPr>
              <a:t>Предками данная мудрость народная!</a:t>
            </a:r>
          </a:p>
          <a:p>
            <a:pPr/>
            <a:r>
              <a:rPr lang="ru-RU" sz="2400" b="1">
                <a:solidFill>
                  <a:srgbClr val="00B0F0"/>
                </a:solidFill>
              </a:rPr>
              <a:t>Славься, страна! Мы гордимся тобой!...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A0EFE80-41F3-4FC6-8CA7-C0E96E5E2FC2}"/>
              </a:ext>
            </a:extLst>
          </p:cNvPr>
          <p:cNvSpPr txBox="1"/>
          <p:nvPr/>
        </p:nvSpPr>
        <p:spPr>
          <a:xfrm>
            <a:off x="1907704" y="552420"/>
            <a:ext cx="46474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3600" b="1">
                <a:solidFill>
                  <a:srgbClr val="002060"/>
                </a:solidFill>
              </a:rPr>
              <a:t>Гимн России</a:t>
            </a:r>
          </a:p>
        </p:txBody>
      </p:sp>
      <p:pic>
        <p:nvPicPr>
          <p:cNvPr id="10" name="RusAnthem2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8388424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997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230922" p14:dur="2000"/>
    </mc:Choice>
    <mc:Fallback>
      <p:transition spd="slow" advTm="23092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95581" y="572151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30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4"/>
          <p:cNvSpPr txBox="1"/>
          <p:nvPr/>
        </p:nvSpPr>
        <p:spPr>
          <a:xfrm>
            <a:off x="539552" y="1124744"/>
            <a:ext cx="8229600" cy="14687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b="1">
                <a:solidFill>
                  <a:srgbClr val="002060"/>
                </a:solidFill>
                <a:ea typeface="Cambria Math" panose="02040503050406030204" pitchFamily="18" charset="0"/>
              </a:rPr>
              <a:t>Изобретатель, который разработал современные ракеты. Разработал искусственный спутник земли?</a:t>
            </a:r>
            <a:endParaRPr lang="ru-RU" sz="3600" b="1">
              <a:solidFill>
                <a:srgbClr val="002060"/>
              </a:solidFill>
              <a:ea typeface="Cambria Math" panose="020405030504060302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1FDB5ED-EF64-4745-8208-1515DAA5C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420888"/>
            <a:ext cx="4896544" cy="29523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5402A31-D189-4CF4-83DB-1A3D98739DB6}"/>
              </a:ext>
            </a:extLst>
          </p:cNvPr>
          <p:cNvSpPr txBox="1"/>
          <p:nvPr/>
        </p:nvSpPr>
        <p:spPr>
          <a:xfrm>
            <a:off x="5004048" y="5445224"/>
            <a:ext cx="3960440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Константин Эдуардович Циолковский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5673" y="5506066"/>
            <a:ext cx="1813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54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54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России 40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4"/>
          <p:cNvSpPr txBox="1"/>
          <p:nvPr/>
        </p:nvSpPr>
        <p:spPr>
          <a:xfrm>
            <a:off x="539552" y="1124744"/>
            <a:ext cx="822960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b="1">
                <a:ea typeface="Cambria Math" panose="02040503050406030204" pitchFamily="18" charset="0"/>
              </a:rPr>
              <a:t>Великий русский полководец, </a:t>
            </a:r>
          </a:p>
          <a:p>
            <a:pPr algn="ctr">
              <a:buNone/>
            </a:pPr>
            <a:r>
              <a:rPr lang="ru-RU" b="1">
                <a:ea typeface="Cambria Math" panose="02040503050406030204" pitchFamily="18" charset="0"/>
              </a:rPr>
              <a:t>«Маршал Победы»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E9391DC-07F5-4048-8563-552263B8B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204864"/>
            <a:ext cx="2952328" cy="37048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54F26D7-DFC1-4A42-A5A1-8D76B92B1D0F}"/>
              </a:ext>
            </a:extLst>
          </p:cNvPr>
          <p:cNvSpPr txBox="1"/>
          <p:nvPr/>
        </p:nvSpPr>
        <p:spPr>
          <a:xfrm>
            <a:off x="4283968" y="5301208"/>
            <a:ext cx="3456384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Георгий Константинович Жуков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572151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России 50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4"/>
          <p:cNvSpPr txBox="1"/>
          <p:nvPr/>
        </p:nvSpPr>
        <p:spPr>
          <a:xfrm>
            <a:off x="539552" y="941451"/>
            <a:ext cx="822960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/>
              <a:t> </a:t>
            </a:r>
            <a:r>
              <a:rPr lang="ru-RU" b="1">
                <a:solidFill>
                  <a:srgbClr val="002060"/>
                </a:solidFill>
              </a:rPr>
              <a:t>Первый русский император, великий реформатор?</a:t>
            </a:r>
            <a:endParaRPr lang="ru-RU" b="1">
              <a:solidFill>
                <a:srgbClr val="002060"/>
              </a:solidFill>
              <a:ea typeface="Cambria Math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5157192"/>
            <a:ext cx="3466540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/>
              <a:t>Петр Первый</a:t>
            </a:r>
          </a:p>
        </p:txBody>
      </p:sp>
      <p:pic>
        <p:nvPicPr>
          <p:cNvPr id="15362" name="Picture 2" descr="https://avatars.mds.yandex.net/i?id=4099e6447f369d02873d100873c05e377aa3f2df-8497071-images-thumbs&amp;n=1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9592" y="2276872"/>
            <a:ext cx="3791562" cy="37447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857892"/>
            <a:ext cx="18165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i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14290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люди России 60</a:t>
            </a:r>
            <a:endParaRPr lang="ru-RU" sz="40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4"/>
          <p:cNvSpPr txBox="1"/>
          <p:nvPr/>
        </p:nvSpPr>
        <p:spPr>
          <a:xfrm>
            <a:off x="539552" y="1124744"/>
            <a:ext cx="822960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3600" b="1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>
                <a:ea typeface="Cambria Math" panose="02040503050406030204" pitchFamily="18" charset="0"/>
              </a:rPr>
              <a:t>Великий русский художник, автор картины «Богатыри» </a:t>
            </a:r>
            <a:endParaRPr lang="ru-RU"/>
          </a:p>
          <a:p>
            <a:pPr algn="ctr">
              <a:buNone/>
            </a:pPr>
            <a:endParaRPr lang="ru-RU" sz="3600" b="1">
              <a:ea typeface="Cambria Math" panose="020405030504060302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endParaRPr lang="ru-RU" sz="36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4EC355B-4AC4-44C2-B10F-5A70027F8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04864"/>
            <a:ext cx="4295775" cy="304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6B3BC78-0B0C-4776-ADC4-BC18EC588473}"/>
              </a:ext>
            </a:extLst>
          </p:cNvPr>
          <p:cNvSpPr txBox="1"/>
          <p:nvPr/>
        </p:nvSpPr>
        <p:spPr>
          <a:xfrm>
            <a:off x="4788024" y="4869160"/>
            <a:ext cx="3676370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b="1"/>
              <a:t>Виктор Михайлович Васнецов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3877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Народная мудрость 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20272" y="5650072"/>
            <a:ext cx="14651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/>
          </a:lstStyle>
          <a:p>
            <a:pPr algn="ctr"/>
            <a:r>
              <a:rPr lang="ru-RU" sz="4000" b="1" spc="15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</a:t>
            </a:r>
            <a:endParaRPr lang="ru-RU" sz="4000" b="1" cap="none" spc="15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Содержимое 4"/>
          <p:cNvSpPr txBox="1"/>
          <p:nvPr/>
        </p:nvSpPr>
        <p:spPr>
          <a:xfrm>
            <a:off x="2051720" y="1988840"/>
            <a:ext cx="532859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4000" b="1"/>
              <a:t>Жизнь прожить</a:t>
            </a:r>
          </a:p>
          <a:p>
            <a:pPr>
              <a:buNone/>
            </a:pPr>
            <a:r>
              <a:rPr lang="ru-RU" sz="4000" b="1"/>
              <a:t> — не поле перейти</a:t>
            </a:r>
            <a:endParaRPr lang="ru-RU" sz="4000" b="1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395918" y="5715016"/>
            <a:ext cx="27480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5400" b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88640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20</a:t>
            </a:r>
          </a:p>
        </p:txBody>
      </p:sp>
      <p:sp>
        <p:nvSpPr>
          <p:cNvPr id="10" name="Содержимое 4"/>
          <p:cNvSpPr txBox="1"/>
          <p:nvPr/>
        </p:nvSpPr>
        <p:spPr>
          <a:xfrm>
            <a:off x="1691680" y="1340768"/>
            <a:ext cx="5328592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/>
              <a:t> </a:t>
            </a:r>
            <a:r>
              <a:rPr lang="ru-RU" sz="4400" b="1">
                <a:solidFill>
                  <a:srgbClr val="002060"/>
                </a:solidFill>
              </a:rPr>
              <a:t>Человек без Родины, </a:t>
            </a:r>
          </a:p>
          <a:p>
            <a:pPr algn="ctr">
              <a:buNone/>
            </a:pPr>
            <a:r>
              <a:rPr lang="ru-RU" sz="4400" b="1">
                <a:solidFill>
                  <a:srgbClr val="002060"/>
                </a:solidFill>
              </a:rPr>
              <a:t>что соловей без песни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002320" y="5893690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332656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30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1412777"/>
            <a:ext cx="5760640" cy="243143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4400" b="1">
                <a:solidFill>
                  <a:srgbClr val="002060"/>
                </a:solidFill>
              </a:rPr>
              <a:t>Береги Родину,</a:t>
            </a:r>
          </a:p>
          <a:p>
            <a:pPr/>
            <a:r>
              <a:rPr lang="ru-RU" sz="4400" b="1">
                <a:solidFill>
                  <a:srgbClr val="002060"/>
                </a:solidFill>
              </a:rPr>
              <a:t> как зеницу ока</a:t>
            </a:r>
          </a:p>
          <a:p>
            <a:pPr/>
            <a:br>
              <a:rPr lang="ru-RU" sz="3200"/>
            </a:br>
            <a:endParaRPr lang="ru-RU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009532" y="5595236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88640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40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1556792"/>
            <a:ext cx="6048672" cy="2000548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4400" b="1">
                <a:solidFill>
                  <a:srgbClr val="002060"/>
                </a:solidFill>
              </a:rPr>
              <a:t>Одна у человека мать,</a:t>
            </a:r>
          </a:p>
          <a:p>
            <a:pPr algn="ctr"/>
            <a:r>
              <a:rPr lang="ru-RU" sz="4400" b="1">
                <a:solidFill>
                  <a:srgbClr val="002060"/>
                </a:solidFill>
              </a:rPr>
              <a:t> одна у него и родина</a:t>
            </a:r>
          </a:p>
          <a:p>
            <a:pPr/>
            <a:br>
              <a:rPr lang="ru-RU"/>
            </a:b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137149" y="5718263"/>
            <a:ext cx="242571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33877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50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259632" y="1589602"/>
            <a:ext cx="6480720" cy="144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Живем не тужим,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своей Родине служим</a:t>
            </a:r>
            <a:endParaRPr kumimoji="0" lang="ru-RU" sz="4400" b="1" i="0" u="none" strike="noStrike" cap="none" normalizeH="0" baseline="0">
              <a:ln>
                <a:noFill/>
              </a:ln>
              <a:solidFill>
                <a:srgbClr val="002060"/>
              </a:solidFill>
              <a:effectLst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020272" y="5520599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0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85795"/>
            <a:ext cx="6643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60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412776"/>
            <a:ext cx="6624736" cy="144655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4400" b="1"/>
              <a:t>Если дружба велика-</a:t>
            </a:r>
          </a:p>
          <a:p>
            <a:pPr/>
            <a:r>
              <a:rPr lang="ru-RU" sz="4400" b="1"/>
              <a:t> будет Родина крепка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2152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Богатыри Земли Русской 10</a:t>
            </a:r>
            <a:endParaRPr lang="ru-RU" sz="36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19672" y="1124744"/>
            <a:ext cx="6480720" cy="1504188"/>
          </a:xfrm>
        </p:spPr>
        <p:txBody>
          <a:bodyPr>
            <a:normAutofit fontScale="85000" lnSpcReduction="10000"/>
          </a:bodyPr>
          <a:lstStyle>
            <a:defPPr/>
          </a:lstStyle>
          <a:p>
            <a:pPr lvl="0" algn="ctr">
              <a:buNone/>
              <a:defRPr/>
            </a:pPr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называются поэтические сказания о прошлом в которых прославляются подвиги русских богатырей?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5929330"/>
            <a:ext cx="20262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4869160"/>
            <a:ext cx="2222083" cy="769441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4400" b="1"/>
              <a:t>Былины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6EFA731-D65D-4E12-B815-3FF8C0A4B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564904"/>
            <a:ext cx="2539745" cy="3354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1"/>
            <a:ext cx="63367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Литьературная 10</a:t>
            </a:r>
            <a:endParaRPr lang="ru-RU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71883" y="5575387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 txBox="1"/>
          <p:nvPr/>
        </p:nvSpPr>
        <p:spPr>
          <a:xfrm>
            <a:off x="1547664" y="1196752"/>
            <a:ext cx="5688632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8000" b="1">
                <a:solidFill>
                  <a:srgbClr val="00206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Советская поэтесса, видевшая, как зайку бросила хозяйка?</a:t>
            </a:r>
          </a:p>
          <a:p>
            <a:pPr algn="ctr">
              <a:buFont typeface="Arial" panose="020b0604020202020204" pitchFamily="34" charset="0"/>
              <a:buNone/>
            </a:pPr>
            <a:endParaRPr lang="ru-RU" sz="36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9A138A3-9445-46A6-A6CA-0B6C0DE5B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110286"/>
            <a:ext cx="4769891" cy="35746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929454" y="565007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65722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20</a:t>
            </a:r>
            <a:endParaRPr lang="ru-RU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одержимое 4"/>
          <p:cNvSpPr txBox="1"/>
          <p:nvPr/>
        </p:nvSpPr>
        <p:spPr>
          <a:xfrm>
            <a:off x="1619672" y="1124744"/>
            <a:ext cx="6768752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8000" b="1">
                <a:ea typeface="Cambria Math" panose="02040503050406030204" pitchFamily="18" charset="0"/>
              </a:rPr>
              <a:t>Кто автор произведения </a:t>
            </a:r>
          </a:p>
          <a:p>
            <a:pPr algn="ctr">
              <a:buNone/>
            </a:pPr>
            <a:r>
              <a:rPr lang="ru-RU" sz="8000" b="1">
                <a:ea typeface="Cambria Math" panose="02040503050406030204" pitchFamily="18" charset="0"/>
              </a:rPr>
              <a:t>«Трое из Простоквашино»?</a:t>
            </a:r>
          </a:p>
          <a:p>
            <a:pPr algn="ctr">
              <a:buFont typeface="Arial" panose="020b0604020202020204" pitchFamily="34" charset="0"/>
              <a:buNone/>
            </a:pPr>
            <a:endParaRPr lang="ru-RU" sz="36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1C88E27-57C1-49A5-B3C7-81E6D52B2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420888"/>
            <a:ext cx="4968552" cy="36724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956134" y="5718263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65722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30</a:t>
            </a:r>
            <a:endParaRPr lang="ru-RU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одержимое 4"/>
          <p:cNvSpPr txBox="1"/>
          <p:nvPr/>
        </p:nvSpPr>
        <p:spPr>
          <a:xfrm>
            <a:off x="1259632" y="980728"/>
            <a:ext cx="6048672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4600" b="1">
                <a:solidFill>
                  <a:srgbClr val="002060"/>
                </a:solidFill>
                <a:ea typeface="Cambria Math" panose="02040503050406030204" pitchFamily="18" charset="0"/>
              </a:rPr>
              <a:t>Кто из русских  писателей проработал библиотекарем почти 30 лет?</a:t>
            </a:r>
          </a:p>
          <a:p>
            <a:pPr algn="ctr">
              <a:buFont typeface="Arial" panose="020b0604020202020204" pitchFamily="34" charset="0"/>
              <a:buNone/>
            </a:pPr>
            <a:endParaRPr lang="ru-RU" sz="36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E3441BB-B9F2-4576-8B70-3C9FCED55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2204864"/>
            <a:ext cx="3168352" cy="39973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164288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65722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40</a:t>
            </a:r>
            <a:endParaRPr lang="ru-RU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4"/>
          <p:cNvSpPr txBox="1"/>
          <p:nvPr/>
        </p:nvSpPr>
        <p:spPr>
          <a:xfrm>
            <a:off x="539552" y="1124744"/>
            <a:ext cx="8229600" cy="73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3600" b="1">
                <a:solidFill>
                  <a:srgbClr val="002060"/>
                </a:solidFill>
                <a:ea typeface="Cambria Math" panose="02040503050406030204" pitchFamily="18" charset="0"/>
              </a:rPr>
              <a:t>Главную героиню сказки «Морозко» зовут:?</a:t>
            </a:r>
            <a:endParaRPr lang="ru-RU" sz="3600" b="1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CA88B1C-AA17-4AF5-9BF6-35DEDF8496FB}"/>
              </a:ext>
            </a:extLst>
          </p:cNvPr>
          <p:cNvSpPr txBox="1"/>
          <p:nvPr/>
        </p:nvSpPr>
        <p:spPr>
          <a:xfrm>
            <a:off x="6156176" y="3501008"/>
            <a:ext cx="23042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002060"/>
                </a:solidFill>
              </a:rPr>
              <a:t>Настенька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08FBF71-941F-4D59-B7BE-FFF7214C4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916832"/>
            <a:ext cx="4890642" cy="3509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092280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65722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50</a:t>
            </a:r>
            <a:endParaRPr lang="ru-RU" sz="4000" b="1" cap="none" spc="5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4"/>
          <p:cNvSpPr txBox="1"/>
          <p:nvPr/>
        </p:nvSpPr>
        <p:spPr>
          <a:xfrm>
            <a:off x="529210" y="1045041"/>
            <a:ext cx="8229600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/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800" b="1">
                <a:solidFill>
                  <a:srgbClr val="002060"/>
                </a:solidFill>
              </a:rPr>
              <a:t>«Я не знаю ничего красивее Кремля. Я там был в Грановитой палате и в Оружейной, стоял возле Царь-пушки и знаю, где сидел Иван Грозный…».  </a:t>
            </a:r>
          </a:p>
          <a:p>
            <a:pPr algn="ctr">
              <a:buNone/>
            </a:pPr>
            <a:r>
              <a:rPr lang="ru-RU" sz="2800" b="1">
                <a:solidFill>
                  <a:srgbClr val="002060"/>
                </a:solidFill>
              </a:rPr>
              <a:t>Назовите автора и   как называется произведение? </a:t>
            </a:r>
            <a:endParaRPr lang="ru-RU" sz="2800" b="1">
              <a:solidFill>
                <a:srgbClr val="002060"/>
              </a:solidFill>
              <a:ea typeface="Cambria Math" panose="020405030504060302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518E4A5-D2C4-4401-8046-00B1310DA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302" y="3140967"/>
            <a:ext cx="3758689" cy="28190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0DBDB37-0EB1-4CDF-815C-42F2B3F1F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771" y="3356992"/>
            <a:ext cx="1845967" cy="24482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948264" y="5646825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C26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1650" y="260648"/>
            <a:ext cx="65722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60</a:t>
            </a:r>
          </a:p>
          <a:p>
            <a:pPr algn="ctr"/>
            <a:r>
              <a:rPr lang="ru-RU" sz="2400" b="1" spc="50">
                <a:ln w="11430"/>
              </a:rPr>
              <a:t>Назовите автора </a:t>
            </a:r>
            <a:r>
              <a:rPr lang="ru-RU" sz="2400" b="1" spc="50" smtClean="0">
                <a:ln w="11430"/>
              </a:rPr>
              <a:t> и произведение?</a:t>
            </a:r>
            <a:endParaRPr lang="ru-RU" sz="2400" b="1" cap="none" spc="50">
              <a:ln w="1143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2DF5C57-E602-4DDB-B56A-4B1F1D12E59A}"/>
              </a:ext>
            </a:extLst>
          </p:cNvPr>
          <p:cNvSpPr txBox="1"/>
          <p:nvPr/>
        </p:nvSpPr>
        <p:spPr>
          <a:xfrm>
            <a:off x="1187624" y="1340768"/>
            <a:ext cx="597666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 smtClean="0"/>
              <a:t>«Подруга дней моих суровых,</a:t>
            </a:r>
            <a:br>
              <a:rPr lang="ru-RU" sz="2800" b="1" smtClean="0"/>
            </a:br>
            <a:r>
              <a:rPr lang="ru-RU" sz="2800" b="1" smtClean="0"/>
              <a:t>Голубка дряхлая моя!</a:t>
            </a:r>
            <a:br>
              <a:rPr lang="ru-RU" sz="2800" b="1" smtClean="0"/>
            </a:br>
            <a:r>
              <a:rPr lang="ru-RU" sz="2800" b="1" smtClean="0"/>
              <a:t>Одна в глуши лесов сосновых</a:t>
            </a:r>
            <a:br>
              <a:rPr lang="ru-RU" sz="2800" b="1" smtClean="0"/>
            </a:br>
            <a:r>
              <a:rPr lang="ru-RU" sz="2800" b="1" smtClean="0"/>
              <a:t>Давно, давно ты ждешь меня…»</a:t>
            </a:r>
            <a:endParaRPr lang="ru-RU" sz="2800" b="1">
              <a:cs typeface="Times New Roman" pitchFamily="18" charset="0"/>
            </a:endParaRPr>
          </a:p>
        </p:txBody>
      </p:sp>
      <p:pic>
        <p:nvPicPr>
          <p:cNvPr id="2054" name="Picture 6" descr="https://spadilo.ru/wp-content/uploads/2020/10/%D0%BD%D1%8F%D0%BD%D0%B5-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03648" y="3284984"/>
            <a:ext cx="4248471" cy="303462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724128" y="3861048"/>
            <a:ext cx="324036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 b="1" smtClean="0">
                <a:hlinkClick r:id="rId4"/>
              </a:rPr>
              <a:t>Александр Сергевич Пушкин</a:t>
            </a:r>
          </a:p>
          <a:p>
            <a:pPr/>
            <a:r>
              <a:rPr lang="ru-RU" sz="2000" b="1" smtClean="0"/>
              <a:t>«Няне»</a:t>
            </a:r>
            <a:endParaRPr lang="ru-RU" sz="2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СПАСИБО ЗА ВНИМАНИЕ!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9928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Богатыри Земли Русской 20</a:t>
            </a:r>
          </a:p>
          <a:p>
            <a:pPr algn="ctr"/>
            <a:endParaRPr lang="ru-RU" sz="3600" b="1" cap="none" spc="5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1433320"/>
          </a:xfrm>
        </p:spPr>
        <p:txBody>
          <a:bodyPr>
            <a:normAutofit/>
          </a:bodyPr>
          <a:lstStyle>
            <a:defPPr/>
          </a:lstStyle>
          <a:p>
            <a:pPr algn="ctr">
              <a:buNone/>
            </a:pPr>
            <a:r>
              <a:rPr lang="ru-RU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называлась наша Родина в старину? </a:t>
            </a: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72EB3477-D8D0-4F8C-8454-7106E2719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68557"/>
            <a:ext cx="5376034" cy="36893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18C3366-8328-4159-8A68-64785BB84F30}"/>
              </a:ext>
            </a:extLst>
          </p:cNvPr>
          <p:cNvSpPr txBox="1"/>
          <p:nvPr/>
        </p:nvSpPr>
        <p:spPr>
          <a:xfrm>
            <a:off x="7286644" y="5229200"/>
            <a:ext cx="1051424" cy="58477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Русь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52"/>
            <a:ext cx="65722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Богатыри Земли Русской 30</a:t>
            </a:r>
            <a:endParaRPr lang="ru-RU" sz="36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15174" y="5786454"/>
            <a:ext cx="19288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039669"/>
            <a:ext cx="7801151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старинный воинский доспех в виде рубашки из металлических колец? </a:t>
            </a:r>
            <a:endParaRPr lang="ru-RU" sz="32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cf.ppt-online.org/files1/slide/q/qZlyhDAIi4gw5U0x3eWMHYQc6VCo8SELOJbFup2f1/slide-3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23728" y="2780927"/>
            <a:ext cx="4830544" cy="36181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04664"/>
            <a:ext cx="66013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Богатыри Земли Русской 40</a:t>
            </a:r>
            <a:endParaRPr lang="ru-RU" sz="36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340768"/>
            <a:ext cx="6768752" cy="1440160"/>
          </a:xfrm>
        </p:spPr>
        <p:txBody>
          <a:bodyPr>
            <a:normAutofit lnSpcReduction="10000"/>
          </a:bodyPr>
          <a:lstStyle>
            <a:defPPr/>
          </a:lstStyle>
          <a:p>
            <a:pPr>
              <a:buNone/>
            </a:pPr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богатырь просидел на печи тридцать лет и ещё три года, как повествуют былины?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5857892"/>
            <a:ext cx="232934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869160"/>
            <a:ext cx="3228769" cy="646331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600" b="1">
                <a:latin typeface="+mj-lt"/>
              </a:rPr>
              <a:t>Илья Муромец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99646BF-382C-438A-A9E6-F09B4E6F2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555" y="3200898"/>
            <a:ext cx="3238485" cy="24256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60722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Богатыри Земли Русской 50</a:t>
            </a:r>
            <a:endParaRPr lang="ru-RU" sz="36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619672" y="1340768"/>
            <a:ext cx="6480720" cy="1800200"/>
          </a:xfrm>
        </p:spPr>
        <p:txBody>
          <a:bodyPr>
            <a:noAutofit/>
          </a:bodyPr>
          <a:lstStyle>
            <a:defPPr/>
          </a:lstStyle>
          <a:p>
            <a:pPr>
              <a:buNone/>
            </a:pPr>
            <a:r>
              <a:rPr lang="ru-RU" b="1"/>
              <a:t>Кто из богатырей на музыкальном инструменте умел играть? И как называется этот инструмент?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15206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9298" y="3789718"/>
            <a:ext cx="4322594" cy="584775"/>
          </a:xfrm>
          <a:prstGeom prst="rect">
            <a:avLst/>
          </a:prstGeom>
          <a:solidFill>
            <a:schemeClr val="tx1">
              <a:lumMod val="75000"/>
              <a:lumOff val="25000"/>
              <a:alpha val="39000"/>
            </a:schemeClr>
          </a:solidFill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/>
              <a:t>Алеши Попович. Гусли.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5728"/>
            <a:ext cx="64294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36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Богатыри Земли Русской 60</a:t>
            </a:r>
            <a:endParaRPr lang="ru-RU" sz="3600" b="1" cap="none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/>
          </a:lstStyle>
          <a:p>
            <a:pPr algn="ctr"/>
            <a:r>
              <a:rPr lang="ru-RU" sz="40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01D6B40-AE75-4BB7-9887-F1D60C26EA3F}"/>
              </a:ext>
            </a:extLst>
          </p:cNvPr>
          <p:cNvSpPr txBox="1"/>
          <p:nvPr/>
        </p:nvSpPr>
        <p:spPr>
          <a:xfrm>
            <a:off x="539552" y="1314926"/>
            <a:ext cx="792088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Кто из богатырей освободил Забаву Путятичну, племянницу князя Владимира от чудовищного многоголового Змея?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792DBBA-353F-4243-B5A8-4500DCB3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69748"/>
            <a:ext cx="3215850" cy="36582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874616D-610E-4A7E-866F-4FE6986386DC}"/>
              </a:ext>
            </a:extLst>
          </p:cNvPr>
          <p:cNvSpPr txBox="1"/>
          <p:nvPr/>
        </p:nvSpPr>
        <p:spPr>
          <a:xfrm>
            <a:off x="5367048" y="4869160"/>
            <a:ext cx="3215850" cy="52322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Добрыня Никитич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224</Paragraphs>
  <Slides>46</Slides>
  <Notes>0</Notes>
  <TotalTime>2085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baseType="lpstr" size="52">
      <vt:lpstr>Arial</vt:lpstr>
      <vt:lpstr>Calibri</vt:lpstr>
      <vt:lpstr>Times New Roman</vt:lpstr>
      <vt:lpstr>Wingdings</vt:lpstr>
      <vt:lpstr>Cambria Math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Библиотека</dc:creator>
  <cp:lastModifiedBy>Библиотека</cp:lastModifiedBy>
  <cp:revision>241</cp:revision>
  <dcterms:modified xsi:type="dcterms:W3CDTF">2023-05-17T07:01:32Z</dcterms:modified>
</cp:coreProperties>
</file>