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93" r:id="rId3"/>
    <p:sldId id="294" r:id="rId4"/>
    <p:sldId id="295" r:id="rId5"/>
    <p:sldId id="333" r:id="rId6"/>
    <p:sldId id="298" r:id="rId7"/>
    <p:sldId id="334" r:id="rId8"/>
    <p:sldId id="335" r:id="rId9"/>
    <p:sldId id="336" r:id="rId10"/>
    <p:sldId id="351" r:id="rId11"/>
    <p:sldId id="301" r:id="rId12"/>
    <p:sldId id="323" r:id="rId13"/>
    <p:sldId id="337" r:id="rId14"/>
    <p:sldId id="352" r:id="rId15"/>
    <p:sldId id="338" r:id="rId16"/>
    <p:sldId id="340" r:id="rId17"/>
    <p:sldId id="339" r:id="rId18"/>
    <p:sldId id="341" r:id="rId19"/>
    <p:sldId id="353" r:id="rId20"/>
    <p:sldId id="343" r:id="rId21"/>
    <p:sldId id="344" r:id="rId22"/>
    <p:sldId id="355" r:id="rId23"/>
    <p:sldId id="345" r:id="rId24"/>
    <p:sldId id="354" r:id="rId25"/>
    <p:sldId id="342" r:id="rId26"/>
    <p:sldId id="347" r:id="rId27"/>
    <p:sldId id="348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3333CC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78" d="100"/>
          <a:sy n="78" d="100"/>
        </p:scale>
        <p:origin x="1598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43A9C-E64B-4A35-8DAB-4EFDD9AE9D5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0328E-6FD8-4A29-9E52-FDBC6F5AB0E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836C1-8F02-4597-A25C-B900735ACE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A4112-1C16-4095-9B7E-DDB8BD5968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5CB5F-F87F-4CAF-B221-650F0450D59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33B7D-47D7-41EE-BF58-99BE4FC2812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45E17-3F67-47A3-A745-417795C7D42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2BD5B-381F-422C-8BC6-213A2EF8E6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F542A-AB35-4E18-85EC-A320E44D660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175B1-0073-4B0F-9E5F-8EF1FCA5D52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86E1F-DC3E-4378-91F0-D1006B391FB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50000">
              <a:schemeClr val="bg1"/>
            </a:gs>
            <a:gs pos="100000">
              <a:schemeClr val="folHlink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B78D2B85-84BC-40BA-A063-5D1E64CB49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png"/><Relationship Id="rId7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png"/><Relationship Id="rId9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Documents and Settings\Татьяна\Рабочий стол\для работы\МО\K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3357563"/>
            <a:ext cx="5376863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0063" y="928688"/>
            <a:ext cx="8286750" cy="22467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</a:t>
            </a:r>
            <a:r>
              <a:rPr lang="ru-RU" sz="36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блоков Дьенеша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в работе с детьми»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35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id="{274B8E4E-B524-A89A-D1F9-3360C637B6C5}"/>
              </a:ext>
            </a:extLst>
          </p:cNvPr>
          <p:cNvSpPr/>
          <p:nvPr/>
        </p:nvSpPr>
        <p:spPr>
          <a:xfrm>
            <a:off x="179512" y="1160748"/>
            <a:ext cx="4248472" cy="4536504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7688597-E010-C4EF-A56B-076F473C16C3}"/>
              </a:ext>
            </a:extLst>
          </p:cNvPr>
          <p:cNvSpPr/>
          <p:nvPr/>
        </p:nvSpPr>
        <p:spPr>
          <a:xfrm>
            <a:off x="755576" y="2204864"/>
            <a:ext cx="1224136" cy="122413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98DF30E4-D90E-113E-C22E-06022ED6597E}"/>
              </a:ext>
            </a:extLst>
          </p:cNvPr>
          <p:cNvSpPr/>
          <p:nvPr/>
        </p:nvSpPr>
        <p:spPr>
          <a:xfrm>
            <a:off x="2275048" y="1432655"/>
            <a:ext cx="1080120" cy="115212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>
            <a:extLst>
              <a:ext uri="{FF2B5EF4-FFF2-40B4-BE49-F238E27FC236}">
                <a16:creationId xmlns:a16="http://schemas.microsoft.com/office/drawing/2014/main" id="{E098AA12-24F9-678E-3E4C-64E2E2A96780}"/>
              </a:ext>
            </a:extLst>
          </p:cNvPr>
          <p:cNvSpPr/>
          <p:nvPr/>
        </p:nvSpPr>
        <p:spPr>
          <a:xfrm>
            <a:off x="2015716" y="2790867"/>
            <a:ext cx="1080120" cy="864096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75D574CA-0163-F16F-B84D-70382B99F79D}"/>
              </a:ext>
            </a:extLst>
          </p:cNvPr>
          <p:cNvSpPr/>
          <p:nvPr/>
        </p:nvSpPr>
        <p:spPr>
          <a:xfrm>
            <a:off x="3131840" y="2503038"/>
            <a:ext cx="1080120" cy="11521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8AB7C69-D489-4FC3-63BC-E0B103F8430A}"/>
              </a:ext>
            </a:extLst>
          </p:cNvPr>
          <p:cNvSpPr/>
          <p:nvPr/>
        </p:nvSpPr>
        <p:spPr>
          <a:xfrm>
            <a:off x="1043608" y="3906991"/>
            <a:ext cx="1152128" cy="115212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>
            <a:extLst>
              <a:ext uri="{FF2B5EF4-FFF2-40B4-BE49-F238E27FC236}">
                <a16:creationId xmlns:a16="http://schemas.microsoft.com/office/drawing/2014/main" id="{119217DF-A885-F3FA-8C47-79D54783F609}"/>
              </a:ext>
            </a:extLst>
          </p:cNvPr>
          <p:cNvSpPr/>
          <p:nvPr/>
        </p:nvSpPr>
        <p:spPr>
          <a:xfrm>
            <a:off x="2443711" y="3949993"/>
            <a:ext cx="1080120" cy="864096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EF2B20EC-A691-801D-34D9-04091ADA6081}"/>
              </a:ext>
            </a:extLst>
          </p:cNvPr>
          <p:cNvSpPr/>
          <p:nvPr/>
        </p:nvSpPr>
        <p:spPr>
          <a:xfrm>
            <a:off x="4675959" y="1154561"/>
            <a:ext cx="4248472" cy="4536504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>
            <a:extLst>
              <a:ext uri="{FF2B5EF4-FFF2-40B4-BE49-F238E27FC236}">
                <a16:creationId xmlns:a16="http://schemas.microsoft.com/office/drawing/2014/main" id="{A6145D75-7BFD-D029-A13D-BD2BA00FF487}"/>
              </a:ext>
            </a:extLst>
          </p:cNvPr>
          <p:cNvSpPr/>
          <p:nvPr/>
        </p:nvSpPr>
        <p:spPr>
          <a:xfrm>
            <a:off x="6698469" y="1627321"/>
            <a:ext cx="1669672" cy="159559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>
            <a:extLst>
              <a:ext uri="{FF2B5EF4-FFF2-40B4-BE49-F238E27FC236}">
                <a16:creationId xmlns:a16="http://schemas.microsoft.com/office/drawing/2014/main" id="{924978E0-7C62-FA02-E4B0-564F60CF8521}"/>
              </a:ext>
            </a:extLst>
          </p:cNvPr>
          <p:cNvSpPr/>
          <p:nvPr/>
        </p:nvSpPr>
        <p:spPr>
          <a:xfrm>
            <a:off x="6329452" y="3429000"/>
            <a:ext cx="1669672" cy="159559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>
            <a:extLst>
              <a:ext uri="{FF2B5EF4-FFF2-40B4-BE49-F238E27FC236}">
                <a16:creationId xmlns:a16="http://schemas.microsoft.com/office/drawing/2014/main" id="{8F58C34A-943A-89FF-3F95-5A912582B58A}"/>
              </a:ext>
            </a:extLst>
          </p:cNvPr>
          <p:cNvSpPr/>
          <p:nvPr/>
        </p:nvSpPr>
        <p:spPr>
          <a:xfrm>
            <a:off x="5244009" y="1817204"/>
            <a:ext cx="1296144" cy="108012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>
            <a:extLst>
              <a:ext uri="{FF2B5EF4-FFF2-40B4-BE49-F238E27FC236}">
                <a16:creationId xmlns:a16="http://schemas.microsoft.com/office/drawing/2014/main" id="{552979D3-4601-487D-8720-83B1B6388923}"/>
              </a:ext>
            </a:extLst>
          </p:cNvPr>
          <p:cNvSpPr/>
          <p:nvPr/>
        </p:nvSpPr>
        <p:spPr>
          <a:xfrm>
            <a:off x="5039142" y="3214074"/>
            <a:ext cx="1296144" cy="108012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930733"/>
      </p:ext>
    </p:extLst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1270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Прямоугольник 2"/>
          <p:cNvSpPr>
            <a:spLocks noChangeArrowheads="1"/>
          </p:cNvSpPr>
          <p:nvPr/>
        </p:nvSpPr>
        <p:spPr bwMode="auto">
          <a:xfrm>
            <a:off x="468313" y="260350"/>
            <a:ext cx="83518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КЛАД» или «КУДА СПРЯТАЛСЯ ЩЕНОК»</a:t>
            </a:r>
          </a:p>
        </p:txBody>
      </p:sp>
      <p:sp>
        <p:nvSpPr>
          <p:cNvPr id="21508" name="Прямоугольник 3"/>
          <p:cNvSpPr>
            <a:spLocks noChangeArrowheads="1"/>
          </p:cNvSpPr>
          <p:nvPr/>
        </p:nvSpPr>
        <p:spPr bwMode="auto">
          <a:xfrm>
            <a:off x="395288" y="692150"/>
            <a:ext cx="83534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ребенком лежат 8 блоков, спрятана монетка или картинка – щенок.</a:t>
            </a:r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1125538"/>
            <a:ext cx="285750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Прямоугольник 5"/>
          <p:cNvSpPr>
            <a:spLocks noChangeArrowheads="1"/>
          </p:cNvSpPr>
          <p:nvPr/>
        </p:nvSpPr>
        <p:spPr bwMode="auto">
          <a:xfrm>
            <a:off x="395288" y="3573463"/>
            <a:ext cx="84978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Кладоискатель отворачивается, ведущий под одним из блоков прячет клад. Кладоискатель ищет его, называя различные свойства блоков.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5263" y="319088"/>
            <a:ext cx="8753475" cy="621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95CEA63-011E-8A21-7999-5B26F7872590}"/>
              </a:ext>
            </a:extLst>
          </p:cNvPr>
          <p:cNvSpPr txBox="1"/>
          <p:nvPr/>
        </p:nvSpPr>
        <p:spPr>
          <a:xfrm>
            <a:off x="611560" y="260649"/>
            <a:ext cx="8280920" cy="22662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«ШЕРЛОК ХОЛМС ИЩЕТ ПРЕСТУПНИКА»</a:t>
            </a:r>
            <a:endParaRPr lang="ru-RU" sz="1800" kern="100" dirty="0">
              <a:solidFill>
                <a:srgbClr val="00009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endParaRPr lang="ru-RU" sz="1800" b="1" kern="100" dirty="0">
              <a:solidFill>
                <a:srgbClr val="3333C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Освоение способа декодирования. 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Ход:</a:t>
            </a:r>
            <a:endParaRPr lang="ru-RU" sz="1800" b="1" kern="100" dirty="0">
              <a:solidFill>
                <a:srgbClr val="00009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 выкладывает карточки со знаками-символами, а дети находят нужный блок. 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6D48B1-E7A1-B5ED-C194-D0D158B108ED}"/>
              </a:ext>
            </a:extLst>
          </p:cNvPr>
          <p:cNvSpPr txBox="1"/>
          <p:nvPr/>
        </p:nvSpPr>
        <p:spPr>
          <a:xfrm>
            <a:off x="771193" y="2526910"/>
            <a:ext cx="8568952" cy="29683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750"/>
              </a:spcAft>
              <a:buFontTx/>
              <a:buChar char="-"/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Квадратный, большой, красный, толстый.</a:t>
            </a:r>
          </a:p>
          <a:p>
            <a:pPr marL="285750" indent="-285750">
              <a:lnSpc>
                <a:spcPct val="107000"/>
              </a:lnSpc>
              <a:spcAft>
                <a:spcPts val="750"/>
              </a:spcAft>
              <a:buFontTx/>
              <a:buChar char="-"/>
            </a:pPr>
            <a:endParaRPr lang="ru-RU" kern="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750"/>
              </a:spcAft>
              <a:buFontTx/>
              <a:buChar char="-"/>
            </a:pPr>
            <a:endParaRPr lang="ru-RU" sz="1800" kern="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750"/>
              </a:spcAft>
              <a:buFontTx/>
              <a:buChar char="-"/>
            </a:pPr>
            <a:endParaRPr lang="ru-RU" sz="1800" kern="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750"/>
              </a:spcAft>
              <a:buFontTx/>
              <a:buChar char="-"/>
            </a:pPr>
            <a:endParaRPr lang="ru-RU" kern="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750"/>
              </a:spcAft>
              <a:buFontTx/>
              <a:buChar char="-"/>
            </a:pPr>
            <a:endParaRPr lang="ru-RU" sz="1400" kern="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750"/>
              </a:spcAft>
              <a:buFontTx/>
              <a:buChar char="-"/>
            </a:pPr>
            <a:endParaRPr lang="ru-RU" sz="1400" kern="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750"/>
              </a:spcAft>
              <a:buFontTx/>
              <a:buChar char="-"/>
            </a:pPr>
            <a:endParaRPr lang="ru-RU" sz="1400" kern="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F93BC7B-0AC9-05F1-6BB0-8BAF75C05A4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16627"/>
            <a:ext cx="2592288" cy="260526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4B8BD09-559A-6D73-1380-B31B8BEE081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14326" y="3406850"/>
            <a:ext cx="2526770" cy="260526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19F7890-3182-EAC0-F7C1-48DE5347C95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3423036"/>
            <a:ext cx="2686328" cy="255938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ADAC4D4-F4F8-7964-02FE-E03D255AE4D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5494" y="3415004"/>
            <a:ext cx="2376263" cy="2567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315663"/>
      </p:ext>
    </p:extLst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16D48B1-E7A1-B5ED-C194-D0D158B108ED}"/>
              </a:ext>
            </a:extLst>
          </p:cNvPr>
          <p:cNvSpPr txBox="1"/>
          <p:nvPr/>
        </p:nvSpPr>
        <p:spPr>
          <a:xfrm>
            <a:off x="1619672" y="665570"/>
            <a:ext cx="7128792" cy="374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Треугольник, маленький, синий, толстый.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5140843-2AB5-01C7-310F-67EA6F9B21B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24744"/>
            <a:ext cx="2309016" cy="238006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C5F7170-C8E4-0DE2-A418-EE42E0CF24A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8498" y="1124744"/>
            <a:ext cx="2249964" cy="251602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5C5C09C-0A62-E60A-F08F-1F94FA67EAB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5952" y="1124744"/>
            <a:ext cx="2731008" cy="251602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1741BD9-9B30-1A18-DEF8-7CC40017311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4813" y="1124744"/>
            <a:ext cx="2266166" cy="25160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C904760-CE48-2936-3213-A9C99216EE55}"/>
              </a:ext>
            </a:extLst>
          </p:cNvPr>
          <p:cNvSpPr txBox="1"/>
          <p:nvPr/>
        </p:nvSpPr>
        <p:spPr>
          <a:xfrm>
            <a:off x="1835696" y="3767855"/>
            <a:ext cx="4651310" cy="374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Треугольный, большой, желтый, толстый.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7457EBB-3F66-6BE1-904E-A43C90C66C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650" y="4141932"/>
            <a:ext cx="2309016" cy="238006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D8CAA5B-F22E-4FE1-680D-15228C28A7C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3679" y="4141932"/>
            <a:ext cx="2526770" cy="238006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6D47598-D3BB-7E4F-8829-12E85F55E83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0330" y="4141932"/>
            <a:ext cx="2266166" cy="238006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F0236DF-F949-0437-7896-C1F5CACE5D9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793271" y="4367004"/>
            <a:ext cx="2380064" cy="1929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882801"/>
      </p:ext>
    </p:extLst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35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16D48B1-E7A1-B5ED-C194-D0D158B108ED}"/>
              </a:ext>
            </a:extLst>
          </p:cNvPr>
          <p:cNvSpPr txBox="1"/>
          <p:nvPr/>
        </p:nvSpPr>
        <p:spPr>
          <a:xfrm>
            <a:off x="251520" y="476672"/>
            <a:ext cx="9073008" cy="34603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kern="0" dirty="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ЛОГИЧЕСКОЕ РЕШЕТО»</a:t>
            </a:r>
            <a:endParaRPr lang="ru-RU" sz="1600" kern="100" dirty="0">
              <a:solidFill>
                <a:srgbClr val="3333CC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600" b="1" kern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600" b="1" kern="100" dirty="0">
                <a:solidFill>
                  <a:srgbClr val="0000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Развить умение кодировать и декодировать информацию о свойствах блоков, согласованно работать в команде.</a:t>
            </a:r>
            <a:endParaRPr lang="ru-RU" sz="16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6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Участвуют две команды по 5 человек.</a:t>
            </a:r>
            <a:endParaRPr lang="ru-RU" sz="16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6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Первая команда прячет любой блок, даёт подсказку – символ формы, например треугольник.</a:t>
            </a:r>
            <a:endParaRPr lang="ru-RU" sz="16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6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Вторая команда должна угадать, какой именно блок спрятан. Команда быстро раскладывает все треугольные блоки и получает право высказать только одну догадку.</a:t>
            </a:r>
            <a:endParaRPr lang="ru-RU" sz="16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6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Этот блок – треугольный, большой, красный, толстый.</a:t>
            </a:r>
            <a:endParaRPr lang="ru-RU" sz="16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6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команда не угадала. Ещё одна подсказка – цвет.</a:t>
            </a:r>
            <a:endParaRPr lang="ru-RU" sz="16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6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Далее команды меняются местами.</a:t>
            </a:r>
            <a:endParaRPr lang="ru-RU" sz="16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26428FE-81F0-27F8-1A45-4C1253BB8B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512" y="4265541"/>
            <a:ext cx="2310584" cy="237764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1816CA1-4D70-AC52-0441-C533490C0E9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8563" y="4264316"/>
            <a:ext cx="2487453" cy="237764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169E9F2-F19D-46B1-E864-10B865E33F4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045" y="4263092"/>
            <a:ext cx="2493227" cy="238908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46C4792-0FF6-11B4-4566-1505C6FD5C8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3122" y="4254140"/>
            <a:ext cx="2384651" cy="239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845876"/>
      </p:ext>
    </p:extLst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16D48B1-E7A1-B5ED-C194-D0D158B108ED}"/>
              </a:ext>
            </a:extLst>
          </p:cNvPr>
          <p:cNvSpPr txBox="1"/>
          <p:nvPr/>
        </p:nvSpPr>
        <p:spPr>
          <a:xfrm>
            <a:off x="107504" y="620688"/>
            <a:ext cx="9073008" cy="14683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Модель описания свойств блоков.</a:t>
            </a:r>
            <a:endParaRPr lang="ru-RU" sz="1800" kern="100" dirty="0">
              <a:solidFill>
                <a:srgbClr val="00009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Модель описания свойств блоков «подсказывает» ребёнку последовательность описания: вначале надо рассказать, какой формы блок, какого размера, цвета, толщины. </a:t>
            </a: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дальнейшем дети будут рассказывать о свойствах без опоры на модель. 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E006F6C-D5D1-9FAD-CC8B-41AD216F72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287524" y="2852936"/>
            <a:ext cx="8568952" cy="3695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453428"/>
      </p:ext>
    </p:extLst>
  </p:cSld>
  <p:clrMapOvr>
    <a:masterClrMapping/>
  </p:clrMapOvr>
  <p:transition spd="slow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35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44C3F65-5C0F-EB74-8AD0-695D71547AA3}"/>
              </a:ext>
            </a:extLst>
          </p:cNvPr>
          <p:cNvSpPr txBox="1"/>
          <p:nvPr/>
        </p:nvSpPr>
        <p:spPr>
          <a:xfrm>
            <a:off x="1187624" y="476672"/>
            <a:ext cx="7200800" cy="3360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«Расскажи о своём блоке» (паспорт блока)</a:t>
            </a:r>
            <a:endParaRPr lang="ru-RU" sz="1400" kern="100" dirty="0">
              <a:solidFill>
                <a:srgbClr val="3333C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endParaRPr lang="ru-RU" sz="1400" b="1" kern="100" dirty="0">
              <a:solidFill>
                <a:srgbClr val="00009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Научить составлять описание свойств блока, пользуясь моделью.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kern="0" dirty="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Ход:</a:t>
            </a:r>
            <a:endParaRPr lang="ru-RU" sz="1400" kern="100" dirty="0">
              <a:solidFill>
                <a:srgbClr val="3333C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Каждый берёт из детей в руки блок и описывает его свойства, используя знаки – символы, в соответствии с моделью.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Например, квадратный, большой, красный, толстый.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описании свойств можно использовать знаки – символы с отрицанием.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162423"/>
      </p:ext>
    </p:extLst>
  </p:cSld>
  <p:clrMapOvr>
    <a:masterClrMapping/>
  </p:clrMapOvr>
  <p:transition spd="slow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35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44C3F65-5C0F-EB74-8AD0-695D71547AA3}"/>
              </a:ext>
            </a:extLst>
          </p:cNvPr>
          <p:cNvSpPr txBox="1"/>
          <p:nvPr/>
        </p:nvSpPr>
        <p:spPr>
          <a:xfrm>
            <a:off x="1187624" y="476672"/>
            <a:ext cx="7200800" cy="38506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представлений о форме, величине, цвете.</a:t>
            </a:r>
            <a:endParaRPr lang="ru-RU" sz="1800" kern="100" dirty="0">
              <a:solidFill>
                <a:srgbClr val="00009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«ДРУЖНЫЕ БЛОКИ»</a:t>
            </a:r>
            <a:endParaRPr lang="ru-RU" sz="1800" kern="100" dirty="0">
              <a:solidFill>
                <a:srgbClr val="00009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1800" kern="100" dirty="0">
              <a:solidFill>
                <a:srgbClr val="00009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Научить выделять и называть свойства (форма, размер, цвет) общие для пары предметов (блоков).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Ход:</a:t>
            </a:r>
            <a:endParaRPr lang="ru-RU" sz="1800" kern="100" dirty="0">
              <a:solidFill>
                <a:srgbClr val="3333C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каждой квартире этого дома поселились дружные блоки, в чем-то похожие друг на друга. Педагог показывает или называет квартиру, а ребенок рассказывает, чем похожи блоки и чем отличаются. Например, на третьем этаже во всех «квартирах» блоки похожи по форме. Но отличаются размером и цветом.</a:t>
            </a:r>
            <a:r>
              <a:rPr lang="ru-RU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952367"/>
      </p:ext>
    </p:extLst>
  </p:cSld>
  <p:clrMapOvr>
    <a:masterClrMapping/>
  </p:clrMapOvr>
  <p:transition spd="slow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Татьяна\Рабочий стол\Рисунок2.jpg">
            <a:extLst>
              <a:ext uri="{FF2B5EF4-FFF2-40B4-BE49-F238E27FC236}">
                <a16:creationId xmlns:a16="http://schemas.microsoft.com/office/drawing/2014/main" id="{B96B5531-7F7D-9ABA-120E-1EF7B1B4E5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35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5D4D208-B25A-1D5F-D8D6-0427FBB991B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1640" y="0"/>
            <a:ext cx="6300192" cy="689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30103"/>
      </p:ext>
    </p:extLst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1270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Прямоугольник 4"/>
          <p:cNvSpPr>
            <a:spLocks noChangeArrowheads="1"/>
          </p:cNvSpPr>
          <p:nvPr/>
        </p:nvSpPr>
        <p:spPr bwMode="auto">
          <a:xfrm>
            <a:off x="683568" y="188913"/>
            <a:ext cx="79937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    </a:t>
            </a:r>
            <a:r>
              <a:rPr lang="ru-RU" sz="2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Блоки </a:t>
            </a:r>
            <a:r>
              <a:rPr lang="ru-RU" sz="24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Дьенеша</a:t>
            </a:r>
            <a:r>
              <a:rPr lang="ru-RU" sz="2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универсальная развивающая игра!</a:t>
            </a:r>
          </a:p>
        </p:txBody>
      </p:sp>
      <p:sp>
        <p:nvSpPr>
          <p:cNvPr id="6148" name="Прямоугольник 4"/>
          <p:cNvSpPr>
            <a:spLocks noChangeArrowheads="1"/>
          </p:cNvSpPr>
          <p:nvPr/>
        </p:nvSpPr>
        <p:spPr bwMode="auto">
          <a:xfrm>
            <a:off x="468313" y="620713"/>
            <a:ext cx="8207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                                                            </a:t>
            </a:r>
            <a:r>
              <a:rPr lang="ru-RU" i="1" dirty="0">
                <a:solidFill>
                  <a:srgbClr val="FF0000"/>
                </a:solidFill>
                <a:latin typeface="Calibri" pitchFamily="34" charset="0"/>
              </a:rPr>
              <a:t>Выдержки с одного из родительских форумов:</a:t>
            </a:r>
          </a:p>
          <a:p>
            <a:r>
              <a:rPr lang="ru-RU" i="1" dirty="0">
                <a:solidFill>
                  <a:srgbClr val="FF0000"/>
                </a:solidFill>
                <a:latin typeface="Calibri" pitchFamily="34" charset="0"/>
              </a:rPr>
              <a:t>«У кого-то есть эти блоки? Нравятся детям или максимум для чего используют - это строят домики? Я вот думаю, заказать такую коробку или не надо? Опять только по всей квартире раскидают?»...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149" name="Прямоугольник 5"/>
          <p:cNvSpPr>
            <a:spLocks noChangeArrowheads="1"/>
          </p:cNvSpPr>
          <p:nvPr/>
        </p:nvSpPr>
        <p:spPr bwMode="auto">
          <a:xfrm>
            <a:off x="323850" y="1989138"/>
            <a:ext cx="58197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cs typeface="Arial" charset="0"/>
              </a:rPr>
              <a:t>       Логические блоки придумал венгерский математик и психолог </a:t>
            </a:r>
            <a:r>
              <a:rPr lang="ru-RU"/>
              <a:t>Золтан Пал Дьенеш (1916 — 2014 ) — венгерский математик, психолог и педагог, профессор Шербрукского университета. Автор игрового подхода к развитию детей, идея которого заключается в освоении детьми математики посредством увлекательных логических игр.</a:t>
            </a:r>
          </a:p>
          <a:p>
            <a:pPr algn="just"/>
            <a:endParaRPr lang="ru-RU">
              <a:cs typeface="Arial" charset="0"/>
            </a:endParaRPr>
          </a:p>
        </p:txBody>
      </p:sp>
      <p:pic>
        <p:nvPicPr>
          <p:cNvPr id="4102" name="Picture 7" descr="Zoltán Pál Dien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13" y="2214563"/>
            <a:ext cx="196215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48" grpId="0"/>
      <p:bldP spid="614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35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6273D77-D22F-57A2-829B-2501B4F5080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5656" y="-6350"/>
            <a:ext cx="61926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686101"/>
      </p:ext>
    </p:extLst>
  </p:cSld>
  <p:clrMapOvr>
    <a:masterClrMapping/>
  </p:clrMapOvr>
  <p:transition spd="slow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35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44C3F65-5C0F-EB74-8AD0-695D71547AA3}"/>
              </a:ext>
            </a:extLst>
          </p:cNvPr>
          <p:cNvSpPr txBox="1"/>
          <p:nvPr/>
        </p:nvSpPr>
        <p:spPr>
          <a:xfrm>
            <a:off x="1115616" y="764704"/>
            <a:ext cx="7200800" cy="2712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«НАЙДИ ТРИ ОШИБКИ»</a:t>
            </a:r>
            <a:endParaRPr lang="ru-RU" sz="1800" kern="100" dirty="0">
              <a:solidFill>
                <a:srgbClr val="00009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endParaRPr lang="ru-RU" sz="1800" kern="100" dirty="0">
              <a:solidFill>
                <a:srgbClr val="3333C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Закрепить умение выделять два свойства (форма-размер, форма-цвет), используя таблицу по строчкам или столбцам таблицы и выявлять ошибки.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новый дом поселялись жильцы-фигуры по определенным правилам. Но некоторые фигуры случайно оказались не в своих квартирах. Какие это фигуры? </a:t>
            </a:r>
            <a:r>
              <a:rPr lang="ru-RU" sz="1800" kern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</a:t>
            </a: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8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355555"/>
      </p:ext>
    </p:extLst>
  </p:cSld>
  <p:clrMapOvr>
    <a:masterClrMapping/>
  </p:clrMapOvr>
  <p:transition spd="slow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35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44C3F65-5C0F-EB74-8AD0-695D71547AA3}"/>
              </a:ext>
            </a:extLst>
          </p:cNvPr>
          <p:cNvSpPr txBox="1"/>
          <p:nvPr/>
        </p:nvSpPr>
        <p:spPr>
          <a:xfrm>
            <a:off x="1115616" y="764704"/>
            <a:ext cx="7200800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C49FAF5-7A3A-F382-BF47-61A3FB78CD7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306152" y="361174"/>
            <a:ext cx="6819725" cy="6084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168220"/>
      </p:ext>
    </p:extLst>
  </p:cSld>
  <p:clrMapOvr>
    <a:masterClrMapping/>
  </p:clrMapOvr>
  <p:transition spd="slow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44C3F65-5C0F-EB74-8AD0-695D71547AA3}"/>
              </a:ext>
            </a:extLst>
          </p:cNvPr>
          <p:cNvSpPr txBox="1"/>
          <p:nvPr/>
        </p:nvSpPr>
        <p:spPr>
          <a:xfrm>
            <a:off x="223428" y="476673"/>
            <a:ext cx="8525036" cy="42496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Освоение детьми средств и способов познания.</a:t>
            </a:r>
            <a:endParaRPr lang="ru-RU" sz="1800" kern="100" dirty="0">
              <a:solidFill>
                <a:srgbClr val="3333C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«ВОЛШЕБНАЯ ДВЕРЬ ИЛИ ЧТО ИЗМЕНИЛОСЬ»</a:t>
            </a:r>
            <a:endParaRPr lang="ru-RU" sz="1800" kern="100" dirty="0">
              <a:solidFill>
                <a:srgbClr val="3333C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b="1" kern="100" dirty="0">
                <a:solidFill>
                  <a:srgbClr val="000099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Освоение детьми идеи видоизменения, трансформации.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Есть в стране Блоков маленький город </a:t>
            </a:r>
            <a:r>
              <a:rPr lang="ru-RU" sz="1800" kern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Дьенеш</a:t>
            </a: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все жители его – фигуры – блоки. На главной его площади – старый Замок, и осталась в нём только одна дверь.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 все жители – блоки знают, что дверь эта волшебная: пройдёшь сквозь неё, и свойства твои изменятся. Может измениться только одно свойство, но может и сразу несколько.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Нужно определить, какие именно свойства блоков изменились при проходе через дверь.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Например, квадратный блок изменил цвет (№1), а прямоугольник - форму и цвет (№5).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E46106-FACC-F1BF-94CE-CAA0A1151927}"/>
              </a:ext>
            </a:extLst>
          </p:cNvPr>
          <p:cNvSpPr txBox="1"/>
          <p:nvPr/>
        </p:nvSpPr>
        <p:spPr>
          <a:xfrm>
            <a:off x="234786" y="5015569"/>
            <a:ext cx="8513678" cy="1365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«Я </a:t>
            </a:r>
            <a:r>
              <a:rPr lang="ru-RU" b="1" kern="0" dirty="0">
                <a:solidFill>
                  <a:srgbClr val="0000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РАБОТАЮ ВОЛШЕБНИКОМ</a:t>
            </a:r>
            <a:r>
              <a:rPr lang="ru-RU" sz="1800" b="1" kern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800" kern="100" dirty="0">
              <a:solidFill>
                <a:srgbClr val="00009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Один ребёнок – волшебник, кладёт два блока; один блок перед дверью, а другой – за дверью. Второй ребёнок отгадывает, изменения каких именно свойств произошли, и показывает эти свойства на «волшебной» двери.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351946"/>
      </p:ext>
    </p:extLst>
  </p:cSld>
  <p:clrMapOvr>
    <a:masterClrMapping/>
  </p:clrMapOvr>
  <p:transition spd="slow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Татьяна\Рабочий стол\Рисунок2.jpg">
            <a:extLst>
              <a:ext uri="{FF2B5EF4-FFF2-40B4-BE49-F238E27FC236}">
                <a16:creationId xmlns:a16="http://schemas.microsoft.com/office/drawing/2014/main" id="{CD536855-98E3-B15E-5646-F97DA198DF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237D2A2-2C81-56DB-6B95-15F047E158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4465" y="0"/>
            <a:ext cx="48550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177813"/>
      </p:ext>
    </p:extLst>
  </p:cSld>
  <p:clrMapOvr>
    <a:masterClrMapping/>
  </p:clrMapOvr>
  <p:transition spd="slow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35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0B502F5-3221-CE8F-35DA-CBDF71E9E69C}"/>
              </a:ext>
            </a:extLst>
          </p:cNvPr>
          <p:cNvSpPr txBox="1"/>
          <p:nvPr/>
        </p:nvSpPr>
        <p:spPr>
          <a:xfrm>
            <a:off x="683568" y="764704"/>
            <a:ext cx="8208912" cy="4545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«ОЛИМПИЙСКИЕ ИГРЫ ИЛИ КТО ЛИШНИЙ»</a:t>
            </a:r>
            <a:endParaRPr lang="ru-RU" sz="1400" kern="100" dirty="0">
              <a:solidFill>
                <a:srgbClr val="3333C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1400" kern="100" dirty="0">
              <a:solidFill>
                <a:srgbClr val="00009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Научить детей группировать объекты по определённым признакам, находить ошибки при группировке.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Ход:</a:t>
            </a:r>
            <a:endParaRPr lang="ru-RU" sz="1400" kern="100" dirty="0">
              <a:solidFill>
                <a:srgbClr val="3333C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Однажды на Олимпийских играх в честь юбилея Льва животные разделились на команды и члены каждой команды получили особые отличительные знаки. Так в команде больших зверей все стали носить на шеях круглые медальоны, команда маленьких животных – медальоны получила треугольные.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команде рыбок все игроки должны иметь треугольные, большие, красные хвосты; а все бабочки – большие и на крылышках у каждой по 6 чёрных точек.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 предлагает детям найти на картинках кто лишний и объяснить почему. Подобрать «командные» знаки – символы к каждому рисунку. 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767945"/>
      </p:ext>
    </p:extLst>
  </p:cSld>
  <p:clrMapOvr>
    <a:masterClrMapping/>
  </p:clrMapOvr>
  <p:transition spd="slow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35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AC9FA92-4400-5EEA-A25B-F4836CB454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36650" y="1044331"/>
            <a:ext cx="6870700" cy="475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777906"/>
      </p:ext>
    </p:extLst>
  </p:cSld>
  <p:clrMapOvr>
    <a:masterClrMapping/>
  </p:clrMapOvr>
  <p:transition spd="slow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35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2FEB844-1FC3-395D-D4A2-E0C72DAB97FD}"/>
              </a:ext>
            </a:extLst>
          </p:cNvPr>
          <p:cNvSpPr txBox="1"/>
          <p:nvPr/>
        </p:nvSpPr>
        <p:spPr>
          <a:xfrm>
            <a:off x="323528" y="404663"/>
            <a:ext cx="8424936" cy="43322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sz="1400" kern="100" dirty="0">
              <a:solidFill>
                <a:srgbClr val="3333C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Анализируя выше сказанное можно сделать выводы: с ростом и развитием ребенка его познавательная активность все больше начинает тяготеть к познавательной деятельности, которая как любая деятельность, характеризуется определенной структурой. Ее элементами являются: побудительно-мотивационная часть (потребность, мотивы, цели), предмет деятельности, соответствие предмета и мотива деятельности и средства ее осуществления (действия и операции). Отсюда следует, что необходимым условием развития познавательного интереса у дошкольников является деятельность, несущая познавательную функцию.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Перспективность работы с логико-математическими играми – это путь к развитию самостоятельной познавательной активности детей дошкольного возраста и залог успешной предшкольной подготовки.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4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438137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1270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4"/>
          <p:cNvSpPr>
            <a:spLocks noChangeArrowheads="1"/>
          </p:cNvSpPr>
          <p:nvPr/>
        </p:nvSpPr>
        <p:spPr bwMode="auto">
          <a:xfrm>
            <a:off x="250825" y="188913"/>
            <a:ext cx="87852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         </a:t>
            </a:r>
            <a:r>
              <a:rPr lang="ru-RU" sz="2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логические блоки? И зачем они нужны?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850" y="836613"/>
            <a:ext cx="8496300" cy="28876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cs typeface="Arial" pitchFamily="34" charset="0"/>
              </a:rPr>
              <a:t>        Логические блоки Дьенеша представляют собой набор из 48 геометрических фигур:    </a:t>
            </a:r>
          </a:p>
          <a:p>
            <a:pPr>
              <a:defRPr/>
            </a:pPr>
            <a:r>
              <a:rPr lang="ru-RU" dirty="0">
                <a:cs typeface="Arial" pitchFamily="34" charset="0"/>
              </a:rPr>
              <a:t> </a:t>
            </a:r>
            <a:r>
              <a:rPr lang="ru-RU" dirty="0"/>
              <a:t>а) четырех форм (круги, треугольники, квадраты, прямоугольники);</a:t>
            </a:r>
          </a:p>
          <a:p>
            <a:pPr marL="420624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dirty="0"/>
              <a:t>б) трех цветов (красные, синие и желтые);</a:t>
            </a:r>
          </a:p>
          <a:p>
            <a:pPr marL="420624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dirty="0"/>
              <a:t>в) двух размеров (большие и маленькие);</a:t>
            </a:r>
          </a:p>
          <a:p>
            <a:pPr marL="420624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dirty="0"/>
              <a:t>г) двух видов  толщины (толстые и тонкие).</a:t>
            </a:r>
          </a:p>
          <a:p>
            <a:pPr marL="420624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dirty="0"/>
              <a:t>             В наборе нет  ни одной одинаковой фигуры. Каждая   геометрическая фигура характеризуется  четырьмя признаками: формой, цветом, размером, толщиной.</a:t>
            </a:r>
          </a:p>
        </p:txBody>
      </p:sp>
      <p:pic>
        <p:nvPicPr>
          <p:cNvPr id="5125" name="Picture 7" descr="http://mamatuta.ru/upload/catalog_items/115/images/3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88" y="3714750"/>
            <a:ext cx="4357687" cy="274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35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395288" y="260350"/>
            <a:ext cx="84978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085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логических блоков для работы необходимы карточки (5х5 см), на которых условно обозначены свойства блоков (цвет, форма, размер, толщина).</a:t>
            </a:r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539750" y="1125538"/>
            <a:ext cx="8280400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0850" algn="just" eaLnBrk="0" hangingPunct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таких карточек позволяет развивать у детей способность к замещению и моделированию свойств, умение кодировать и декодировать информацию о них. Эти способности и умения развиваются в процессе выполнения разнообразных предметно-игровых действий.</a:t>
            </a:r>
          </a:p>
          <a:p>
            <a:pPr indent="450850" algn="just" eaLnBrk="0" hangingPunct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Карточки-свойства помогают детям перейти от наглядно-образного мышления к наглядно-схематическому, а карточки с отрицанием свойств – мостик к словесно-логическому мышлению.</a:t>
            </a:r>
          </a:p>
        </p:txBody>
      </p:sp>
      <p:pic>
        <p:nvPicPr>
          <p:cNvPr id="5" name="Picture 2" descr="C:\Documents and Settings\Татьяна\Рабочий стол\для работы\МО\03labdu6s12198151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3141663"/>
            <a:ext cx="3368675" cy="3532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35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357188" y="928688"/>
            <a:ext cx="4143375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Второй набор карточек – отрицаний: те же карточки, но знаки перечеркнуты.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Например: красная клякса перечеркнутая означает, что фигурка не красная. А значит она может быть синей или желтой. Перечеркнутый треугольник означает не треугольную фигурку      ( квадратную, круглую или прямоугольную).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10244" name="Прямоугольник 4"/>
          <p:cNvSpPr>
            <a:spLocks noChangeArrowheads="1"/>
          </p:cNvSpPr>
          <p:nvPr/>
        </p:nvSpPr>
        <p:spPr bwMode="auto">
          <a:xfrm>
            <a:off x="1835695" y="285750"/>
            <a:ext cx="66967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Усложнённый вариант карточек</a:t>
            </a:r>
          </a:p>
        </p:txBody>
      </p:sp>
      <p:pic>
        <p:nvPicPr>
          <p:cNvPr id="10245" name="Picture 2" descr="https://ds03.infourok.ru/uploads/ex/08b8/0003026f-b03199df/img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5" y="1143000"/>
            <a:ext cx="342900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35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Прямоугольник 4"/>
          <p:cNvSpPr>
            <a:spLocks noChangeArrowheads="1"/>
          </p:cNvSpPr>
          <p:nvPr/>
        </p:nvSpPr>
        <p:spPr bwMode="auto">
          <a:xfrm>
            <a:off x="428625" y="357188"/>
            <a:ext cx="8215313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Игры с логическими блоками </a:t>
            </a:r>
            <a:r>
              <a:rPr lang="ru-RU" sz="2400" b="1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позволяют: </a:t>
            </a:r>
          </a:p>
          <a:p>
            <a:pPr>
              <a:buFont typeface="Arial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формой, цветом, размером, толщиной объектов.</a:t>
            </a:r>
          </a:p>
          <a:p>
            <a:pPr>
              <a:buFont typeface="Arial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пространственные представления. </a:t>
            </a:r>
          </a:p>
          <a:p>
            <a:pPr>
              <a:buFont typeface="Arial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логическое мышление, представление о множестве, операции над множествами (сравнение, разбиение, классификация, абстрагирование, кодирование и декодирование информации). </a:t>
            </a:r>
          </a:p>
          <a:p>
            <a:pPr>
              <a:buFont typeface="Arial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Усвоить элементарные навыки алгоритмической культуры мышления.</a:t>
            </a:r>
          </a:p>
          <a:p>
            <a:pPr>
              <a:buFont typeface="Arial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Развивать умения выявлять свойства в объектах, называть их, обобщать объекты по их свойствам, объяснять сходства и различия объектов, обосновывать свои рассуждения.</a:t>
            </a:r>
          </a:p>
          <a:p>
            <a:pPr>
              <a:buFont typeface="Arial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Развивать познавательные процессы, мыслительные операции.</a:t>
            </a:r>
          </a:p>
          <a:p>
            <a:pPr>
              <a:buFont typeface="Arial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Воспитывать самостоятельность, инициативу, настойчивость в достижении цели.</a:t>
            </a:r>
          </a:p>
          <a:p>
            <a:pPr>
              <a:buFont typeface="Arial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Развивать творческие способности, воображение, фантазию, способности к моделированию и конструированию.</a:t>
            </a:r>
          </a:p>
          <a:p>
            <a:pPr>
              <a:buFont typeface="Arial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Развивать речь.  Успешно овладеть основами математики и информатики.</a:t>
            </a:r>
          </a:p>
        </p:txBody>
      </p:sp>
      <p:pic>
        <p:nvPicPr>
          <p:cNvPr id="26628" name="Picture 12" descr="умник 1 без тени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625"/>
          <a:stretch>
            <a:fillRect/>
          </a:stretch>
        </p:blipFill>
        <p:spPr bwMode="auto">
          <a:xfrm>
            <a:off x="6286500" y="4857750"/>
            <a:ext cx="2071688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 descr="D:\Картинки для оформления\картинки дети\say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0" y="4857750"/>
            <a:ext cx="1430338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35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E116C7A-ACAD-544E-04BA-2AE3FB2FB88D}"/>
              </a:ext>
            </a:extLst>
          </p:cNvPr>
          <p:cNvSpPr txBox="1"/>
          <p:nvPr/>
        </p:nvSpPr>
        <p:spPr>
          <a:xfrm>
            <a:off x="1043608" y="260648"/>
            <a:ext cx="7560840" cy="8372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000" b="1" kern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знаков – символов и цифр.</a:t>
            </a:r>
            <a:endParaRPr lang="ru-RU" sz="2000" kern="100" dirty="0">
              <a:solidFill>
                <a:srgbClr val="00009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000" b="1" kern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Примеры упражнений на освоение знаков – символов.</a:t>
            </a:r>
            <a:endParaRPr lang="ru-RU" sz="2000" kern="100" dirty="0">
              <a:solidFill>
                <a:srgbClr val="00009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7BB377-6FAC-9325-3412-FE9C7C72FC3A}"/>
              </a:ext>
            </a:extLst>
          </p:cNvPr>
          <p:cNvSpPr txBox="1"/>
          <p:nvPr/>
        </p:nvSpPr>
        <p:spPr>
          <a:xfrm>
            <a:off x="251520" y="1700808"/>
            <a:ext cx="7920880" cy="3759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«КОНДИТЕРСКАЯ ФАБРИКА»</a:t>
            </a:r>
            <a:endParaRPr lang="ru-RU" sz="1400" kern="100" dirty="0">
              <a:solidFill>
                <a:srgbClr val="3333C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endParaRPr lang="ru-RU" sz="1400" b="1" kern="100" dirty="0">
              <a:solidFill>
                <a:srgbClr val="3333C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Развить умение группировать блоки по двум – трём свойствам (форме, размеру, цвету).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b="1" kern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Ход: </a:t>
            </a:r>
            <a:endParaRPr lang="ru-RU" sz="1400" b="1" kern="100" dirty="0">
              <a:solidFill>
                <a:srgbClr val="00009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фабрике в круглые коробки раскладывают толстые конфеты.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первую коробку надо положить «конфеты» - не прямоугольные, маленькие, не синие.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во вторую коробку надо положить «конфеты» - треугольные, не красные.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Обосновать, свой выбор и сосчитать, сколько «конфет» в каждой коробке.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089710"/>
      </p:ext>
    </p:extLst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35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95CEA63-011E-8A21-7999-5B26F7872590}"/>
              </a:ext>
            </a:extLst>
          </p:cNvPr>
          <p:cNvSpPr txBox="1"/>
          <p:nvPr/>
        </p:nvSpPr>
        <p:spPr>
          <a:xfrm>
            <a:off x="611560" y="260649"/>
            <a:ext cx="8280920" cy="1166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фабрике в круглые коробки раскладывают толстые конфеты.</a:t>
            </a:r>
            <a:endParaRPr lang="ru-RU" sz="14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первую коробку надо положить «конфеты» </a:t>
            </a: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не прямоугольные, маленькие, не синие.</a:t>
            </a:r>
            <a:endParaRPr lang="ru-RU" sz="14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5AD52BB-EF74-85AA-D6B7-7C8E46D5797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3888" y="2550366"/>
            <a:ext cx="2376264" cy="2649758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EC79613-6D59-D437-0B4C-8BEF9BDAF4F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1221" y="2579101"/>
            <a:ext cx="3181446" cy="259228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7353898-2591-8E7B-67F9-EF70723AA6D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1373" y="2550366"/>
            <a:ext cx="2738085" cy="26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152567"/>
      </p:ext>
    </p:extLst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35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95CEA63-011E-8A21-7999-5B26F7872590}"/>
              </a:ext>
            </a:extLst>
          </p:cNvPr>
          <p:cNvSpPr txBox="1"/>
          <p:nvPr/>
        </p:nvSpPr>
        <p:spPr>
          <a:xfrm>
            <a:off x="611560" y="260649"/>
            <a:ext cx="8280920" cy="11105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фабрике в круглые коробки раскладывают толстые конфеты.</a:t>
            </a: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во вторую коробку надо положить «конфеты» - треугольные, не красные.</a:t>
            </a:r>
            <a:endParaRPr lang="ru-RU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B632889-15D3-331E-7DD2-24BC1CE3EDD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1916832"/>
            <a:ext cx="3567482" cy="367240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1AF3C19-7BF0-D56F-A18A-89E82AC42E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0944" y="1919469"/>
            <a:ext cx="3732817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565146"/>
      </p:ext>
    </p:extLst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910</TotalTime>
  <Words>1447</Words>
  <Application>Microsoft Office PowerPoint</Application>
  <PresentationFormat>Экран (4:3)</PresentationFormat>
  <Paragraphs>113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Constantia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Филиал ЗАО "ЛУКОЙЛ-Информ" в г. Волгограде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Ольга</cp:lastModifiedBy>
  <cp:revision>234</cp:revision>
  <dcterms:created xsi:type="dcterms:W3CDTF">2011-07-03T03:26:05Z</dcterms:created>
  <dcterms:modified xsi:type="dcterms:W3CDTF">2023-05-18T16:22:19Z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3104028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