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8" r:id="rId3"/>
    <p:sldId id="269" r:id="rId4"/>
    <p:sldId id="262" r:id="rId5"/>
    <p:sldId id="271" r:id="rId6"/>
    <p:sldId id="264" r:id="rId7"/>
    <p:sldId id="265" r:id="rId8"/>
    <p:sldId id="272" r:id="rId9"/>
    <p:sldId id="273" r:id="rId10"/>
    <p:sldId id="275" r:id="rId11"/>
    <p:sldId id="27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4C9BDC-0B31-4E40-9128-BE3629B0260F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120D44-1A23-409F-B8DC-9066FACF44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Arial Black" panose="020B0A04020102020204" pitchFamily="34" charset="0"/>
              </a:rPr>
              <a:t>В работе по коррекции речи, устранении дефектов звукопроизношения одним </a:t>
            </a:r>
            <a:br>
              <a:rPr lang="ru-RU" sz="2400" dirty="0" smtClean="0">
                <a:latin typeface="Arial Black" panose="020B0A04020102020204" pitchFamily="34" charset="0"/>
              </a:rPr>
            </a:br>
            <a:r>
              <a:rPr lang="ru-RU" sz="2400" dirty="0" smtClean="0">
                <a:latin typeface="Arial Black" panose="020B0A04020102020204" pitchFamily="34" charset="0"/>
              </a:rPr>
              <a:t>из наиболее эффективных является </a:t>
            </a:r>
            <a:r>
              <a:rPr lang="ru-RU" sz="2400" dirty="0" err="1" smtClean="0">
                <a:latin typeface="Arial Black" panose="020B0A04020102020204" pitchFamily="34" charset="0"/>
              </a:rPr>
              <a:t>кинезиологический</a:t>
            </a:r>
            <a:r>
              <a:rPr lang="ru-RU" sz="2400" dirty="0" smtClean="0">
                <a:latin typeface="Arial Black" panose="020B0A04020102020204" pitchFamily="34" charset="0"/>
              </a:rPr>
              <a:t> метод, то есть сплав слова, движения и эмоции.</a:t>
            </a:r>
          </a:p>
          <a:p>
            <a:pPr marL="0" indent="0" algn="ctr">
              <a:buNone/>
            </a:pPr>
            <a:endParaRPr lang="ru-RU" sz="2400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2400" dirty="0">
                <a:latin typeface="Arial Black" panose="020B0A04020102020204" pitchFamily="34" charset="0"/>
              </a:rPr>
              <a:t>Второй метод, оптимизирующий логопедический процесс за счет включения механизмов </a:t>
            </a:r>
            <a:r>
              <a:rPr lang="ru-RU" sz="2400" dirty="0" err="1">
                <a:latin typeface="Arial Black" panose="020B0A04020102020204" pitchFamily="34" charset="0"/>
              </a:rPr>
              <a:t>самокоррекции</a:t>
            </a:r>
            <a:r>
              <a:rPr lang="ru-RU" sz="2400" dirty="0">
                <a:latin typeface="Arial Black" panose="020B0A04020102020204" pitchFamily="34" charset="0"/>
              </a:rPr>
              <a:t> – это </a:t>
            </a:r>
            <a:r>
              <a:rPr lang="ru-RU" sz="2400" b="1" dirty="0">
                <a:latin typeface="Arial Black" panose="020B0A04020102020204" pitchFamily="34" charset="0"/>
              </a:rPr>
              <a:t>методичный тренинг</a:t>
            </a:r>
            <a:r>
              <a:rPr lang="ru-RU" sz="2400" dirty="0">
                <a:latin typeface="Arial Black" panose="020B0A04020102020204" pitchFamily="34" charset="0"/>
              </a:rPr>
              <a:t>, то есть многократная (до автоматизма) отработка однотипных </a:t>
            </a:r>
            <a:r>
              <a:rPr lang="ru-RU" sz="2400" dirty="0" err="1">
                <a:latin typeface="Arial Black" panose="020B0A04020102020204" pitchFamily="34" charset="0"/>
              </a:rPr>
              <a:t>звуко</a:t>
            </a:r>
            <a:r>
              <a:rPr lang="ru-RU" sz="2400" dirty="0">
                <a:latin typeface="Arial Black" panose="020B0A04020102020204" pitchFamily="34" charset="0"/>
              </a:rPr>
              <a:t>-слоговых конструкций.</a:t>
            </a:r>
            <a:r>
              <a:rPr lang="ru-RU" sz="2400" dirty="0" smtClean="0">
                <a:latin typeface="Arial Black" panose="020B0A04020102020204" pitchFamily="34" charset="0"/>
              </a:rPr>
              <a:t/>
            </a:r>
            <a:br>
              <a:rPr lang="ru-RU" sz="2400" dirty="0" smtClean="0">
                <a:latin typeface="Arial Black" panose="020B0A04020102020204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«Следы лисы»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поляне в лесу,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Мы увидели лису.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Побежали за ней вслед,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Но нашли лишь только след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(Ребенок рисует следы на листе бумаги и проговаривает: один след, два следа, три следа 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т.д.)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 края рисунка педагог кладет фигурку или картинку лисы. Ребенок «идёт» по следам пальчиками и проговаривает: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следам мы шли, шли, шли…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лису нашли!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9" t="11918" r="27823" b="14810"/>
          <a:stretch/>
        </p:blipFill>
        <p:spPr bwMode="auto">
          <a:xfrm>
            <a:off x="6588224" y="403646"/>
            <a:ext cx="2287320" cy="2395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7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«Сосульки»</a:t>
            </a:r>
          </a:p>
          <a:p>
            <a:pPr marL="0" indent="0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Сосульки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 крыши свисают,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солнце тихо тают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Ребенок рисует сосульки и проговаривает: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Одна сосулька, две сосульки, три сосульки и т.д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(Педагог говорит):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Сосулькам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снова не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 сна,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гости к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нам идёт весна!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(Ребенок повторяет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7E7E7"/>
              </a:clrFrom>
              <a:clrTo>
                <a:srgbClr val="E7E7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3960440" cy="2535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33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latin typeface="Arial Black" panose="020B0A04020102020204" pitchFamily="34" charset="0"/>
              </a:rPr>
              <a:t>М</a:t>
            </a:r>
            <a:r>
              <a:rPr lang="ru-RU" sz="2400" dirty="0" smtClean="0">
                <a:latin typeface="Arial Black" panose="020B0A04020102020204" pitchFamily="34" charset="0"/>
              </a:rPr>
              <a:t>етоды </a:t>
            </a:r>
            <a:r>
              <a:rPr lang="ru-RU" sz="2400" dirty="0">
                <a:latin typeface="Arial Black" panose="020B0A04020102020204" pitchFamily="34" charset="0"/>
              </a:rPr>
              <a:t>коррекционно-образовательной работы с детьми, </a:t>
            </a:r>
            <a:r>
              <a:rPr lang="ru-RU" sz="2400" dirty="0" smtClean="0">
                <a:latin typeface="Arial Black" panose="020B0A04020102020204" pitchFamily="34" charset="0"/>
              </a:rPr>
              <a:t>направленные </a:t>
            </a:r>
            <a:r>
              <a:rPr lang="ru-RU" sz="2400" dirty="0">
                <a:latin typeface="Arial Black" panose="020B0A04020102020204" pitchFamily="34" charset="0"/>
              </a:rPr>
              <a:t>на развитие речевой деятельности с использованием </a:t>
            </a:r>
            <a:r>
              <a:rPr lang="ru-RU" sz="2400" dirty="0" smtClean="0">
                <a:latin typeface="Arial Black" panose="020B0A04020102020204" pitchFamily="34" charset="0"/>
              </a:rPr>
              <a:t>движений рук и </a:t>
            </a:r>
            <a:r>
              <a:rPr lang="ru-RU" sz="2400" dirty="0" err="1" smtClean="0">
                <a:latin typeface="Arial Black" panose="020B0A04020102020204" pitchFamily="34" charset="0"/>
              </a:rPr>
              <a:t>логографики</a:t>
            </a:r>
            <a:r>
              <a:rPr lang="ru-RU" sz="2400" dirty="0">
                <a:latin typeface="Arial Black" panose="020B0A04020102020204" pitchFamily="34" charset="0"/>
              </a:rPr>
              <a:t>, </a:t>
            </a:r>
            <a:r>
              <a:rPr lang="ru-RU" sz="2400" dirty="0" smtClean="0">
                <a:latin typeface="Arial Black" panose="020B0A04020102020204" pitchFamily="34" charset="0"/>
              </a:rPr>
              <a:t>позволяют </a:t>
            </a:r>
            <a:r>
              <a:rPr lang="ru-RU" sz="2400" dirty="0">
                <a:latin typeface="Arial Black" panose="020B0A04020102020204" pitchFamily="34" charset="0"/>
              </a:rPr>
              <a:t>повысить эффективность </a:t>
            </a:r>
            <a:r>
              <a:rPr lang="ru-RU" sz="2400" dirty="0" smtClean="0">
                <a:latin typeface="Arial Black" panose="020B0A04020102020204" pitchFamily="34" charset="0"/>
              </a:rPr>
              <a:t>работы и мотивацию,</a:t>
            </a:r>
            <a:r>
              <a:rPr lang="ru-RU" sz="2400" dirty="0">
                <a:latin typeface="Arial Black" panose="020B0A04020102020204" pitchFamily="34" charset="0"/>
              </a:rPr>
              <a:t> </a:t>
            </a:r>
            <a:r>
              <a:rPr lang="ru-RU" sz="2400" dirty="0" smtClean="0">
                <a:latin typeface="Arial Black" panose="020B0A04020102020204" pitchFamily="34" charset="0"/>
              </a:rPr>
              <a:t>оптимизировать </a:t>
            </a:r>
            <a:r>
              <a:rPr lang="ru-RU" sz="2400" dirty="0">
                <a:latin typeface="Arial Black" panose="020B0A04020102020204" pitchFamily="34" charset="0"/>
              </a:rPr>
              <a:t>образовательный процесс, индивидуализировать обучение детей с нарушением </a:t>
            </a:r>
            <a:r>
              <a:rPr lang="ru-RU" sz="2400" dirty="0" smtClean="0">
                <a:latin typeface="Arial Black" panose="020B0A04020102020204" pitchFamily="34" charset="0"/>
              </a:rPr>
              <a:t>речи.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91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730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3573015"/>
          </a:xfrm>
        </p:spPr>
        <p:txBody>
          <a:bodyPr anchor="t">
            <a:normAutofit fontScale="85000" lnSpcReduction="10000"/>
          </a:bodyPr>
          <a:lstStyle/>
          <a:p>
            <a:pPr marL="0" indent="0" algn="ctr">
              <a:buNone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ru-RU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Arial Black" panose="020B0A04020102020204" pitchFamily="34" charset="0"/>
              </a:rPr>
              <a:t>И, наконец, третий метод, от которого зависит весь успех работы – </a:t>
            </a:r>
            <a:r>
              <a:rPr lang="ru-RU" b="1" dirty="0" smtClean="0">
                <a:latin typeface="Arial Black" panose="020B0A04020102020204" pitchFamily="34" charset="0"/>
              </a:rPr>
              <a:t>это формирование коррекционной мотивации, позитивного настроя, интереса и желания заниматься.</a:t>
            </a:r>
          </a:p>
          <a:p>
            <a:pPr marL="0" indent="0" algn="ctr">
              <a:buNone/>
            </a:pPr>
            <a:r>
              <a:rPr lang="ru-RU" dirty="0">
                <a:latin typeface="Arial Black" panose="020B0A04020102020204" pitchFamily="34" charset="0"/>
              </a:rPr>
              <a:t>Именно эти методы, </a:t>
            </a:r>
          </a:p>
          <a:p>
            <a:pPr marL="0" indent="0" algn="ctr">
              <a:buNone/>
            </a:pPr>
            <a:r>
              <a:rPr lang="ru-RU" dirty="0">
                <a:latin typeface="Arial Black" panose="020B0A04020102020204" pitchFamily="34" charset="0"/>
              </a:rPr>
              <a:t>как «три кита» лежат в основе</a:t>
            </a:r>
          </a:p>
          <a:p>
            <a:pPr marL="0" indent="0" algn="ctr">
              <a:buNone/>
            </a:pPr>
            <a:r>
              <a:rPr lang="ru-RU" dirty="0">
                <a:latin typeface="Arial Black" panose="020B0A04020102020204" pitchFamily="34" charset="0"/>
              </a:rPr>
              <a:t> технологий логографических  </a:t>
            </a:r>
          </a:p>
          <a:p>
            <a:pPr marL="0" indent="0" algn="ctr">
              <a:buNone/>
            </a:pPr>
            <a:r>
              <a:rPr lang="ru-RU" dirty="0">
                <a:latin typeface="Arial Black" panose="020B0A04020102020204" pitchFamily="34" charset="0"/>
              </a:rPr>
              <a:t>и </a:t>
            </a:r>
            <a:r>
              <a:rPr lang="ru-RU" dirty="0" err="1">
                <a:latin typeface="Arial Black" panose="020B0A04020102020204" pitchFamily="34" charset="0"/>
              </a:rPr>
              <a:t>логомоторных</a:t>
            </a:r>
            <a:r>
              <a:rPr lang="ru-RU" dirty="0">
                <a:latin typeface="Arial Black" panose="020B0A04020102020204" pitchFamily="34" charset="0"/>
              </a:rPr>
              <a:t>  упражнений.</a:t>
            </a:r>
          </a:p>
          <a:p>
            <a:pPr marL="0" indent="0" algn="ctr">
              <a:buNone/>
            </a:pP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3501008"/>
            <a:ext cx="8974137" cy="335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05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«</a:t>
            </a:r>
            <a:r>
              <a:rPr lang="ru-RU" sz="2800" dirty="0" err="1" smtClean="0">
                <a:latin typeface="Arial Black" panose="020B0A04020102020204" pitchFamily="34" charset="0"/>
              </a:rPr>
              <a:t>Логомоторные</a:t>
            </a:r>
            <a:r>
              <a:rPr lang="ru-RU" sz="2800" dirty="0" smtClean="0">
                <a:latin typeface="Arial Black" panose="020B0A04020102020204" pitchFamily="34" charset="0"/>
              </a:rPr>
              <a:t> игры и упражнения»</a:t>
            </a:r>
            <a:br>
              <a:rPr lang="ru-RU" sz="2800" dirty="0" smtClean="0">
                <a:latin typeface="Arial Black" panose="020B0A04020102020204" pitchFamily="34" charset="0"/>
              </a:rPr>
            </a:br>
            <a:r>
              <a:rPr lang="ru-RU" sz="2800" dirty="0" smtClean="0">
                <a:latin typeface="Arial Black" panose="020B0A04020102020204" pitchFamily="34" charset="0"/>
              </a:rPr>
              <a:t>Автор: И.Л</a:t>
            </a:r>
            <a:r>
              <a:rPr lang="ru-RU" sz="2800" dirty="0">
                <a:latin typeface="Arial Black" panose="020B0A04020102020204" pitchFamily="34" charset="0"/>
              </a:rPr>
              <a:t>. Лебедева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r="7821"/>
          <a:stretch/>
        </p:blipFill>
        <p:spPr bwMode="auto">
          <a:xfrm>
            <a:off x="2411760" y="2348880"/>
            <a:ext cx="4250824" cy="395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467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latin typeface="Arial Black" panose="020B0A04020102020204" pitchFamily="34" charset="0"/>
              </a:rPr>
              <a:t>Авторские </a:t>
            </a:r>
            <a:r>
              <a:rPr lang="ru-RU" sz="3200" b="1" i="1" dirty="0" err="1" smtClean="0">
                <a:latin typeface="Arial Black" panose="020B0A04020102020204" pitchFamily="34" charset="0"/>
              </a:rPr>
              <a:t>логомоторные</a:t>
            </a:r>
            <a:r>
              <a:rPr lang="ru-RU" sz="3200" b="1" i="1" dirty="0" smtClean="0">
                <a:latin typeface="Arial Black" panose="020B0A04020102020204" pitchFamily="34" charset="0"/>
              </a:rPr>
              <a:t> упражнения</a:t>
            </a:r>
            <a:endParaRPr lang="ru-RU" sz="3200" b="1" i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«Бычки и кабачки»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огороде у коровы очень много кабачков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для сбора урожая позвала она бычков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Бычок за кабачок,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Бычок за кабачок,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Бычок за кабачок…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Потрудились все бычки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собрали кабачки.</a:t>
            </a:r>
          </a:p>
          <a:p>
            <a:endParaRPr lang="ru-RU" dirty="0"/>
          </a:p>
        </p:txBody>
      </p:sp>
      <p:pic>
        <p:nvPicPr>
          <p:cNvPr id="3074" name="Picture 2" descr="C:\Users\Администратор\Desktop\семинар городской\IMG_20230419_10280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2" r="14078" b="10873"/>
          <a:stretch/>
        </p:blipFill>
        <p:spPr bwMode="auto">
          <a:xfrm>
            <a:off x="7000892" y="2786058"/>
            <a:ext cx="1816742" cy="183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истратор\Desktop\семинар городской\IMG_20230419_1028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1" r="6674" b="8149"/>
          <a:stretch/>
        </p:blipFill>
        <p:spPr bwMode="auto">
          <a:xfrm>
            <a:off x="5429256" y="4714884"/>
            <a:ext cx="2116907" cy="171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34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28604"/>
            <a:ext cx="8229600" cy="14287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Администратор\Desktop\семинар городской\IMG_20230419_1036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3" t="9444" r="11048" b="8930"/>
          <a:stretch/>
        </p:blipFill>
        <p:spPr bwMode="auto">
          <a:xfrm>
            <a:off x="6285207" y="1267316"/>
            <a:ext cx="2701205" cy="201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6" t="9289" r="8603" b="10085"/>
          <a:stretch/>
        </p:blipFill>
        <p:spPr bwMode="auto">
          <a:xfrm>
            <a:off x="6323235" y="4005064"/>
            <a:ext cx="266204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815034"/>
          </a:xfrm>
        </p:spPr>
        <p:txBody>
          <a:bodyPr>
            <a:normAutofit fontScale="97500" lnSpcReduction="1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«Заплатки на палатки»</a:t>
            </a:r>
            <a:b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В поход пойти решили звери </a:t>
            </a:r>
            <a:b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И взять палатки захотели.</a:t>
            </a:r>
            <a:b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Но в дырках были все палатки</a:t>
            </a:r>
            <a:b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И мамы шьют на них заплатки.</a:t>
            </a:r>
          </a:p>
          <a:p>
            <a:pPr algn="l">
              <a:buNone/>
            </a:pP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На палатку – заплатка,</a:t>
            </a:r>
            <a:b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На палатку – </a:t>
            </a: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заплатка,</a:t>
            </a:r>
            <a:b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На палатку – </a:t>
            </a: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заплатка…</a:t>
            </a:r>
          </a:p>
          <a:p>
            <a:pPr algn="l">
              <a:buNone/>
            </a:pP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И вот палатки все в порядке!</a:t>
            </a:r>
            <a:b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Пошли в поход с утра ребятки!</a:t>
            </a:r>
            <a:endParaRPr lang="ru-RU" sz="2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64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229600" cy="62975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«Слоник – садовник</a:t>
            </a: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0" indent="0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Садовником стать слоник захотел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инструменты принести себе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велел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Молоток, пилу, лопату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Молоток, пилу, лопату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Друзья слоненка услыхали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инструменты быстро ему дали.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Молоток, пилу, лопату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Молоток, пилу, лопату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Слонёнок инструменты все собрал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лучше всех в саду работать стал.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Молотком, пилой, лопатой,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Молотком, пилой, лопатой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(«Молоток» – ударяем в воздухе кулачком правой руки,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«Пила» - ребром рук водим в воздухе вперёд-назад,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«Лопата» - раскрытой ладонью «копать» в воздухе).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Администратор\Desktop\семинар городской\IMG_20230419_10330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4" r="16966" b="14437"/>
          <a:stretch/>
        </p:blipFill>
        <p:spPr bwMode="auto">
          <a:xfrm>
            <a:off x="6831422" y="260648"/>
            <a:ext cx="2016224" cy="203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истратор\Desktop\семинар городской\IMG_20230419_1033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7" r="11725" b="14181"/>
          <a:stretch/>
        </p:blipFill>
        <p:spPr bwMode="auto">
          <a:xfrm>
            <a:off x="4648771" y="2420888"/>
            <a:ext cx="215547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дминистратор\Desktop\семинар городской\IMG_20230419_10331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1" t="11451" r="18970" b="8995"/>
          <a:stretch/>
        </p:blipFill>
        <p:spPr bwMode="auto">
          <a:xfrm>
            <a:off x="6902298" y="4293096"/>
            <a:ext cx="218763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00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sz="5400" b="1" dirty="0" smtClean="0">
                <a:latin typeface="Arial Black" panose="020B0A04020102020204" pitchFamily="34" charset="0"/>
              </a:rPr>
              <a:t/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5400" b="1" dirty="0">
                <a:latin typeface="Arial Black" panose="020B0A04020102020204" pitchFamily="34" charset="0"/>
              </a:rPr>
              <a:t/>
            </a:r>
            <a:br>
              <a:rPr lang="ru-RU" sz="5400" b="1" dirty="0">
                <a:latin typeface="Arial Black" panose="020B0A04020102020204" pitchFamily="34" charset="0"/>
              </a:rPr>
            </a:br>
            <a:r>
              <a:rPr lang="ru-RU" sz="5400" b="1" dirty="0" smtClean="0">
                <a:latin typeface="Arial Black" panose="020B0A04020102020204" pitchFamily="34" charset="0"/>
              </a:rPr>
              <a:t/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5400" b="1" dirty="0">
                <a:latin typeface="Arial Black" panose="020B0A04020102020204" pitchFamily="34" charset="0"/>
              </a:rPr>
              <a:t/>
            </a:r>
            <a:br>
              <a:rPr lang="ru-RU" sz="5400" b="1" dirty="0">
                <a:latin typeface="Arial Black" panose="020B0A04020102020204" pitchFamily="34" charset="0"/>
              </a:rPr>
            </a:br>
            <a:r>
              <a:rPr lang="ru-RU" sz="5400" b="1" dirty="0" smtClean="0">
                <a:latin typeface="Arial Black" panose="020B0A04020102020204" pitchFamily="34" charset="0"/>
              </a:rPr>
              <a:t/>
            </a:r>
            <a:br>
              <a:rPr lang="ru-RU" sz="5400" b="1" dirty="0" smtClean="0">
                <a:latin typeface="Arial Black" panose="020B0A04020102020204" pitchFamily="34" charset="0"/>
              </a:rPr>
            </a:br>
            <a:r>
              <a:rPr lang="ru-RU" sz="5400" b="1" dirty="0">
                <a:latin typeface="Arial Black" panose="020B0A04020102020204" pitchFamily="34" charset="0"/>
              </a:rPr>
              <a:t/>
            </a:r>
            <a:br>
              <a:rPr lang="ru-RU" sz="5400" b="1" dirty="0">
                <a:latin typeface="Arial Black" panose="020B0A04020102020204" pitchFamily="34" charset="0"/>
              </a:rPr>
            </a:br>
            <a:r>
              <a:rPr lang="ru-RU" sz="3600" dirty="0">
                <a:latin typeface="Arial Black" panose="020B0A04020102020204" pitchFamily="34" charset="0"/>
              </a:rPr>
              <a:t/>
            </a:r>
            <a:br>
              <a:rPr lang="ru-RU" sz="3600" dirty="0">
                <a:latin typeface="Arial Black" panose="020B0A04020102020204" pitchFamily="34" charset="0"/>
              </a:rPr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714356"/>
            <a:ext cx="76735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Black" panose="020B0A04020102020204" pitchFamily="34" charset="0"/>
              </a:rPr>
              <a:t>Логографические упражнения</a:t>
            </a:r>
            <a:r>
              <a:rPr lang="ru-RU" sz="2400" dirty="0" smtClean="0">
                <a:latin typeface="Arial Black" panose="020B0A04020102020204" pitchFamily="34" charset="0"/>
              </a:rPr>
              <a:t> -</a:t>
            </a:r>
            <a:br>
              <a:rPr lang="ru-RU" sz="2400" dirty="0" smtClean="0">
                <a:latin typeface="Arial Black" panose="020B0A04020102020204" pitchFamily="34" charset="0"/>
              </a:rPr>
            </a:br>
            <a:r>
              <a:rPr lang="ru-RU" sz="2400" dirty="0" smtClean="0">
                <a:latin typeface="Arial Black" panose="020B0A04020102020204" pitchFamily="34" charset="0"/>
              </a:rPr>
              <a:t>это упражнения, направленные на автоматизацию звука, сопряжено с </a:t>
            </a:r>
            <a:r>
              <a:rPr lang="ru-RU" sz="2400" dirty="0" err="1" smtClean="0">
                <a:latin typeface="Arial Black" panose="020B0A04020102020204" pitchFamily="34" charset="0"/>
              </a:rPr>
              <a:t>графомоторными</a:t>
            </a:r>
            <a:r>
              <a:rPr lang="ru-RU" sz="2400" dirty="0" smtClean="0">
                <a:latin typeface="Arial Black" panose="020B0A04020102020204" pitchFamily="34" charset="0"/>
              </a:rPr>
              <a:t> навыками.</a:t>
            </a:r>
            <a:br>
              <a:rPr lang="ru-RU" sz="2400" dirty="0" smtClean="0">
                <a:latin typeface="Arial Black" panose="020B0A04020102020204" pitchFamily="34" charset="0"/>
              </a:rPr>
            </a:br>
            <a:r>
              <a:rPr lang="ru-RU" sz="2400" dirty="0" smtClean="0">
                <a:latin typeface="Arial Black" panose="020B0A04020102020204" pitchFamily="34" charset="0"/>
              </a:rPr>
              <a:t>Впервые термин был применен в логопедии И. Л. Лебедевой </a:t>
            </a:r>
            <a:br>
              <a:rPr lang="ru-RU" sz="2400" dirty="0" smtClean="0">
                <a:latin typeface="Arial Black" panose="020B0A04020102020204" pitchFamily="34" charset="0"/>
              </a:rPr>
            </a:br>
            <a:r>
              <a:rPr lang="ru-RU" sz="2400" dirty="0" smtClean="0">
                <a:latin typeface="Arial Black" panose="020B0A04020102020204" pitchFamily="34" charset="0"/>
              </a:rPr>
              <a:t>в 2017 году.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92012"/>
            <a:ext cx="8229600" cy="298931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Основная идея — многократное прорисовывание элементарного изображения предмета с одновременным четким проговариванием его названия.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649781"/>
            <a:ext cx="2904218" cy="217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39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Авторские логографические истории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«Мышка Шуша»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Мышка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Шуша хочет кушать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шкафчике нашла у Ксюши: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Плюшку, сушку, плюшку, сушку… (ребёнок рисует на листе бумаги овалы – плюшки, круги – сушки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(Кладем перед ребёнком картинку с шишкой, он перестаёт рисовать.)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Ребенок за педагогом повторяет слова: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Мышка шишку вдруг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нашла,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Есть не стала и ушла.</a:t>
            </a:r>
          </a:p>
          <a:p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254" y="4265712"/>
            <a:ext cx="25922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13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«Фигуры»</a:t>
            </a:r>
          </a:p>
          <a:p>
            <a:pPr marL="0" indent="0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Рисовал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фигуры школьник: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Ромб, квадрат и треугольник.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Ты за ним всё повторяй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фигуры называй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(Ребёнок рисует на листе бумаги фигуры,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называет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их, четко проговаривая звук Р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Постарайся, милый друг!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Нарисуй в фигурах круг!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(Ребёнок рисует в каждой фигуре круг и чётко проговаривает: круг в ромбе, круг в квадрате, круг в треугольнике и т.д.).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43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</TotalTime>
  <Words>499</Words>
  <Application>Microsoft Office PowerPoint</Application>
  <PresentationFormat>Экран (4:3)</PresentationFormat>
  <Paragraphs>98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PowerPoint</vt:lpstr>
      <vt:lpstr>Презентация PowerPoint</vt:lpstr>
      <vt:lpstr>«Логомоторные игры и упражнения» Автор: И.Л. Лебедева</vt:lpstr>
      <vt:lpstr>Авторские логомоторные упражнения</vt:lpstr>
      <vt:lpstr>       </vt:lpstr>
      <vt:lpstr>Презентация PowerPoint</vt:lpstr>
      <vt:lpstr>       </vt:lpstr>
      <vt:lpstr>Авторские логографические истории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работе по коррекции речи, устранении дефектов звукопроизношения наиболее эффективным является кинезиологический метод, то есть сплав слова, движения и эмоции. Кинезиология – наука о развитии головного мозга через движение.</dc:title>
  <dc:creator>User</dc:creator>
  <cp:lastModifiedBy>User</cp:lastModifiedBy>
  <cp:revision>63</cp:revision>
  <dcterms:created xsi:type="dcterms:W3CDTF">2023-04-18T16:48:40Z</dcterms:created>
  <dcterms:modified xsi:type="dcterms:W3CDTF">2023-05-18T09:56:48Z</dcterms:modified>
</cp:coreProperties>
</file>