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Lst>
  <p:sldIdLst>
    <p:sldId id="261" r:id="rId5"/>
    <p:sldId id="262" r:id="rId6"/>
    <p:sldId id="264" r:id="rId7"/>
    <p:sldId id="263" r:id="rId8"/>
    <p:sldId id="265" r:id="rId9"/>
    <p:sldId id="266" r:id="rId10"/>
    <p:sldId id="267" r:id="rId11"/>
    <p:sldId id="268" r:id="rId12"/>
    <p:sldId id="269" r:id="rId13"/>
    <p:sldId id="270" r:id="rId14"/>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998" autoAdjust="0"/>
  </p:normalViewPr>
  <p:slideViewPr>
    <p:cSldViewPr>
      <p:cViewPr varScale="1">
        <p:scale>
          <a:sx n="109" d="100"/>
          <a:sy n="109" d="100"/>
        </p:scale>
        <p:origin x="-1674"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Date Placeholder 29"/>
          <p:cNvSpPr>
            <a:spLocks noGrp="1"/>
          </p:cNvSpPr>
          <p:nvPr>
            <p:ph type="dt" sz="half" idx="10"/>
          </p:nvPr>
        </p:nvSpPr>
        <p:spPr/>
        <p:txBody>
          <a:bodyPr/>
          <a:lstStyle/>
          <a:p>
            <a:fld id="{7EAF463A-BC7C-46EE-9F1E-7F377CCA4891}" type="datetimeFigureOut">
              <a:rPr lang="en-US" smtClean="0"/>
              <a:pPr/>
              <a:t>5/18/2023</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ru-RU" smtClean="0"/>
              <a:t>Образец заголовка</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7EAF463A-BC7C-46EE-9F1E-7F377CCA4891}" type="datetimeFigureOut">
              <a:rPr lang="en-US" smtClean="0"/>
              <a:pPr/>
              <a:t>5/18/2023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7EAF463A-BC7C-46EE-9F1E-7F377CCA4891}" type="datetimeFigureOut">
              <a:rPr lang="en-US" smtClean="0"/>
              <a:pPr/>
              <a:t>5/18/2023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ru-RU" smtClean="0"/>
              <a:t>Образец заголовка</a:t>
            </a:r>
            <a:endParaRPr kumimoji="0" lang="en-US"/>
          </a:p>
        </p:txBody>
      </p:sp>
      <p:sp>
        <p:nvSpPr>
          <p:cNvPr id="3" name="Content Placeholder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7EAF463A-BC7C-46EE-9F1E-7F377CCA4891}" type="datetimeFigureOut">
              <a:rPr lang="en-US" smtClean="0"/>
              <a:pPr/>
              <a:t>5/18/2023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Date Placeholder 3"/>
          <p:cNvSpPr>
            <a:spLocks noGrp="1"/>
          </p:cNvSpPr>
          <p:nvPr>
            <p:ph type="dt" sz="half" idx="10"/>
          </p:nvPr>
        </p:nvSpPr>
        <p:spPr/>
        <p:txBody>
          <a:bodyPr/>
          <a:lstStyle/>
          <a:p>
            <a:fld id="{7EAF463A-BC7C-46EE-9F1E-7F377CCA4891}" type="datetimeFigureOut">
              <a:rPr lang="en-US" smtClean="0"/>
              <a:pPr/>
              <a:t>5/18/2023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Date Placeholder 4"/>
          <p:cNvSpPr>
            <a:spLocks noGrp="1"/>
          </p:cNvSpPr>
          <p:nvPr>
            <p:ph type="dt" sz="half" idx="10"/>
          </p:nvPr>
        </p:nvSpPr>
        <p:spPr/>
        <p:txBody>
          <a:bodyPr/>
          <a:lstStyle/>
          <a:p>
            <a:fld id="{7EAF463A-BC7C-46EE-9F1E-7F377CCA4891}" type="datetimeFigureOut">
              <a:rPr lang="en-US" smtClean="0"/>
              <a:pPr/>
              <a:t>5/18/2023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Date Placeholder 6"/>
          <p:cNvSpPr>
            <a:spLocks noGrp="1"/>
          </p:cNvSpPr>
          <p:nvPr>
            <p:ph type="dt" sz="half" idx="10"/>
          </p:nvPr>
        </p:nvSpPr>
        <p:spPr/>
        <p:txBody>
          <a:bodyPr/>
          <a:lstStyle/>
          <a:p>
            <a:fld id="{7EAF463A-BC7C-46EE-9F1E-7F377CCA4891}" type="datetimeFigureOut">
              <a:rPr lang="en-US" smtClean="0"/>
              <a:pPr/>
              <a:t>5/18/2023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Date Placeholder 2"/>
          <p:cNvSpPr>
            <a:spLocks noGrp="1"/>
          </p:cNvSpPr>
          <p:nvPr>
            <p:ph type="dt" sz="half" idx="10"/>
          </p:nvPr>
        </p:nvSpPr>
        <p:spPr/>
        <p:txBody>
          <a:bodyPr/>
          <a:lstStyle/>
          <a:p>
            <a:fld id="{7EAF463A-BC7C-46EE-9F1E-7F377CCA4891}" type="datetimeFigureOut">
              <a:rPr lang="en-US" smtClean="0"/>
              <a:pPr/>
              <a:t>5/18/2023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AF463A-BC7C-46EE-9F1E-7F377CCA4891}" type="datetimeFigureOut">
              <a:rPr lang="en-US" smtClean="0"/>
              <a:pPr/>
              <a:t>5/18/2023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Date Placeholder 4"/>
          <p:cNvSpPr>
            <a:spLocks noGrp="1"/>
          </p:cNvSpPr>
          <p:nvPr>
            <p:ph type="dt" sz="half" idx="10"/>
          </p:nvPr>
        </p:nvSpPr>
        <p:spPr/>
        <p:txBody>
          <a:bodyPr/>
          <a:lstStyle/>
          <a:p>
            <a:fld id="{7EAF463A-BC7C-46EE-9F1E-7F377CCA4891}" type="datetimeFigureOut">
              <a:rPr lang="en-US" smtClean="0"/>
              <a:pPr/>
              <a:t>5/18/2023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Date Placeholder 4"/>
          <p:cNvSpPr>
            <a:spLocks noGrp="1"/>
          </p:cNvSpPr>
          <p:nvPr>
            <p:ph type="dt" sz="half" idx="10"/>
          </p:nvPr>
        </p:nvSpPr>
        <p:spPr/>
        <p:txBody>
          <a:bodyPr/>
          <a:lstStyle/>
          <a:p>
            <a:fld id="{7EAF463A-BC7C-46EE-9F1E-7F377CCA4891}" type="datetimeFigureOut">
              <a:rPr lang="en-US" smtClean="0"/>
              <a:pPr/>
              <a:t>5/18/2023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A483448D-3A78-4528-A469-B745A65DA480}"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EAF463A-BC7C-46EE-9F1E-7F377CCA4891}" type="datetimeFigureOut">
              <a:rPr lang="en-US" smtClean="0"/>
              <a:pPr/>
              <a:t>5/18/2023</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483448D-3A78-4528-A469-B745A65DA480}"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1981200"/>
            <a:ext cx="8305800" cy="1143000"/>
          </a:xfrm>
        </p:spPr>
        <p:txBody>
          <a:bodyPr>
            <a:noAutofit/>
          </a:bodyPr>
          <a:lstStyle/>
          <a:p>
            <a:pPr algn="r"/>
            <a:r>
              <a:rPr lang="ru-RU" sz="3600" dirty="0" smtClean="0">
                <a:latin typeface="Times New Roman" panose="02020603050405020304" pitchFamily="18" charset="0"/>
                <a:cs typeface="Times New Roman" panose="02020603050405020304" pitchFamily="18" charset="0"/>
              </a:rPr>
              <a:t>Занятие </a:t>
            </a:r>
            <a:r>
              <a:rPr lang="ru-RU" sz="3600" dirty="0">
                <a:latin typeface="Times New Roman" panose="02020603050405020304" pitchFamily="18" charset="0"/>
                <a:cs typeface="Times New Roman" panose="02020603050405020304" pitchFamily="18" charset="0"/>
              </a:rPr>
              <a:t>педагога-психолога  по развитию умения  у детей 4-5 лет  взаимодействовать друг с другом «Дружные детки</a:t>
            </a:r>
            <a:r>
              <a:rPr lang="ru-RU" sz="3600" dirty="0" smtClean="0">
                <a:latin typeface="Times New Roman" panose="02020603050405020304" pitchFamily="18" charset="0"/>
                <a:cs typeface="Times New Roman" panose="02020603050405020304" pitchFamily="18" charset="0"/>
              </a:rPr>
              <a:t>»</a:t>
            </a:r>
            <a:endParaRPr lang="ru-RU" sz="3600" dirty="0">
              <a:latin typeface="Times New Roman" panose="02020603050405020304" pitchFamily="18" charset="0"/>
              <a:cs typeface="Times New Roman" panose="02020603050405020304" pitchFamily="18" charset="0"/>
            </a:endParaRPr>
          </a:p>
        </p:txBody>
      </p:sp>
      <p:sp>
        <p:nvSpPr>
          <p:cNvPr id="4" name="Подзаголовок 3"/>
          <p:cNvSpPr>
            <a:spLocks noGrp="1"/>
          </p:cNvSpPr>
          <p:nvPr>
            <p:ph type="subTitle" idx="4294967295"/>
          </p:nvPr>
        </p:nvSpPr>
        <p:spPr>
          <a:xfrm>
            <a:off x="4648200" y="5257800"/>
            <a:ext cx="4495800" cy="457200"/>
          </a:xfrm>
        </p:spPr>
        <p:txBody>
          <a:bodyPr>
            <a:noAutofit/>
          </a:bodyPr>
          <a:lstStyle/>
          <a:p>
            <a:pPr marL="0" indent="0">
              <a:buNone/>
            </a:pPr>
            <a:r>
              <a:rPr lang="ru-RU" sz="1800" b="1" dirty="0" smtClean="0">
                <a:solidFill>
                  <a:schemeClr val="tx2"/>
                </a:solidFill>
                <a:latin typeface="Times New Roman"/>
                <a:ea typeface="Calibri"/>
                <a:cs typeface="Calibri"/>
              </a:rPr>
              <a:t>        Педагог-психолог </a:t>
            </a:r>
            <a:r>
              <a:rPr lang="ru-RU" sz="1800" b="1" dirty="0">
                <a:solidFill>
                  <a:schemeClr val="tx2"/>
                </a:solidFill>
                <a:latin typeface="Times New Roman"/>
                <a:ea typeface="Calibri"/>
                <a:cs typeface="Calibri"/>
              </a:rPr>
              <a:t>Сикорская А.В</a:t>
            </a:r>
            <a:r>
              <a:rPr lang="ru-RU" sz="2400" b="1" dirty="0">
                <a:solidFill>
                  <a:schemeClr val="tx2"/>
                </a:solidFill>
                <a:latin typeface="Times New Roman"/>
                <a:ea typeface="Calibri"/>
                <a:cs typeface="Calibri"/>
              </a:rPr>
              <a:t>.</a:t>
            </a:r>
          </a:p>
        </p:txBody>
      </p:sp>
      <p:sp>
        <p:nvSpPr>
          <p:cNvPr id="5" name="Подзаголовок 2"/>
          <p:cNvSpPr txBox="1">
            <a:spLocks/>
          </p:cNvSpPr>
          <p:nvPr/>
        </p:nvSpPr>
        <p:spPr>
          <a:xfrm>
            <a:off x="1066800" y="304800"/>
            <a:ext cx="7315200" cy="1415519"/>
          </a:xfrm>
          <a:prstGeom prst="rect">
            <a:avLst/>
          </a:prstGeom>
        </p:spPr>
        <p:txBody>
          <a:bodyPr vert="horz" lIns="91440" tIns="45720" rIns="91440" bIns="45720" rtlCol="0">
            <a:normAutofit/>
          </a:bodyPr>
          <a:lstStyle>
            <a:lvl1pPr marL="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2200" kern="1200">
                <a:solidFill>
                  <a:schemeClr val="tx2"/>
                </a:solidFill>
                <a:latin typeface="+mn-lt"/>
                <a:ea typeface="+mn-ea"/>
                <a:cs typeface="+mn-cs"/>
              </a:defRPr>
            </a:lvl1pPr>
            <a:lvl2pPr marL="457200" indent="0" algn="ctr" defTabSz="914400" rtl="0" eaLnBrk="1" latinLnBrk="0" hangingPunct="1">
              <a:spcBef>
                <a:spcPct val="20000"/>
              </a:spcBef>
              <a:spcAft>
                <a:spcPts val="300"/>
              </a:spcAft>
              <a:buClr>
                <a:schemeClr val="accent6">
                  <a:lumMod val="75000"/>
                </a:schemeClr>
              </a:buClr>
              <a:buSzPct val="130000"/>
              <a:buFont typeface="Georgia" pitchFamily="18" charset="0"/>
              <a:buNone/>
              <a:defRPr sz="2000" kern="1200">
                <a:solidFill>
                  <a:schemeClr val="tx1">
                    <a:tint val="75000"/>
                  </a:schemeClr>
                </a:solidFill>
                <a:latin typeface="+mn-lt"/>
                <a:ea typeface="+mn-ea"/>
                <a:cs typeface="+mn-cs"/>
              </a:defRPr>
            </a:lvl2pPr>
            <a:lvl3pPr marL="914400" indent="0" algn="ctr" defTabSz="914400" rtl="0" eaLnBrk="1" latinLnBrk="0" hangingPunct="1">
              <a:spcBef>
                <a:spcPct val="20000"/>
              </a:spcBef>
              <a:spcAft>
                <a:spcPts val="300"/>
              </a:spcAft>
              <a:buClr>
                <a:schemeClr val="accent6">
                  <a:lumMod val="75000"/>
                </a:schemeClr>
              </a:buClr>
              <a:buSzPct val="130000"/>
              <a:buFont typeface="Georgia" pitchFamily="18" charset="0"/>
              <a:buNone/>
              <a:defRPr sz="1800" kern="1200">
                <a:solidFill>
                  <a:schemeClr val="tx1">
                    <a:tint val="75000"/>
                  </a:schemeClr>
                </a:solidFill>
                <a:latin typeface="+mn-lt"/>
                <a:ea typeface="+mn-ea"/>
                <a:cs typeface="+mn-cs"/>
              </a:defRPr>
            </a:lvl3pPr>
            <a:lvl4pPr marL="1371600" indent="0" algn="ctr" defTabSz="914400" rtl="0" eaLnBrk="1" latinLnBrk="0" hangingPunct="1">
              <a:spcBef>
                <a:spcPct val="20000"/>
              </a:spcBef>
              <a:spcAft>
                <a:spcPts val="300"/>
              </a:spcAft>
              <a:buClr>
                <a:schemeClr val="accent6">
                  <a:lumMod val="75000"/>
                </a:schemeClr>
              </a:buClr>
              <a:buSzPct val="130000"/>
              <a:buFont typeface="Georgia" pitchFamily="18" charset="0"/>
              <a:buNone/>
              <a:defRPr sz="1600" kern="1200">
                <a:solidFill>
                  <a:schemeClr val="tx1">
                    <a:tint val="75000"/>
                  </a:schemeClr>
                </a:solidFill>
                <a:latin typeface="+mn-lt"/>
                <a:ea typeface="+mn-ea"/>
                <a:cs typeface="+mn-cs"/>
              </a:defRPr>
            </a:lvl4pPr>
            <a:lvl5pPr marL="1828800" indent="0" algn="ctr"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5pPr>
            <a:lvl6pPr marL="2286000" indent="0" algn="ctr"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6pPr>
            <a:lvl7pPr marL="2743200" indent="0" algn="ctr"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9pPr>
          </a:lstStyle>
          <a:p>
            <a:pPr algn="ctr"/>
            <a:endParaRPr lang="ru-RU" b="1" dirty="0"/>
          </a:p>
        </p:txBody>
      </p:sp>
      <p:pic>
        <p:nvPicPr>
          <p:cNvPr id="1028" name="Picture 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33400" y="2895600"/>
            <a:ext cx="3505200" cy="31050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461954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704088"/>
            <a:ext cx="8153400" cy="896112"/>
          </a:xfrm>
        </p:spPr>
        <p:txBody>
          <a:bodyPr>
            <a:normAutofit/>
          </a:bodyPr>
          <a:lstStyle/>
          <a:p>
            <a:pPr marL="274320" lvl="0" indent="-274320" algn="ctr">
              <a:lnSpc>
                <a:spcPct val="115000"/>
              </a:lnSpc>
              <a:spcBef>
                <a:spcPct val="20000"/>
              </a:spcBef>
            </a:pPr>
            <a:r>
              <a:rPr lang="ru-RU" sz="2400" b="1" dirty="0">
                <a:latin typeface="Times New Roman"/>
                <a:ea typeface="Calibri"/>
                <a:cs typeface="Calibri"/>
              </a:rPr>
              <a:t>Окончание занятия. Итог.</a:t>
            </a:r>
            <a:br>
              <a:rPr lang="ru-RU" sz="2400" b="1" dirty="0">
                <a:latin typeface="Times New Roman"/>
                <a:ea typeface="Calibri"/>
                <a:cs typeface="Calibri"/>
              </a:rPr>
            </a:br>
            <a:endParaRPr lang="ru-RU" sz="2400" b="1" dirty="0">
              <a:latin typeface="Times New Roman"/>
              <a:ea typeface="Calibri"/>
              <a:cs typeface="Calibri"/>
            </a:endParaRPr>
          </a:p>
        </p:txBody>
      </p:sp>
      <p:sp>
        <p:nvSpPr>
          <p:cNvPr id="3" name="Объект 2"/>
          <p:cNvSpPr>
            <a:spLocks noGrp="1"/>
          </p:cNvSpPr>
          <p:nvPr>
            <p:ph idx="1"/>
          </p:nvPr>
        </p:nvSpPr>
        <p:spPr>
          <a:xfrm>
            <a:off x="457200" y="1447800"/>
            <a:ext cx="8229600" cy="4389120"/>
          </a:xfrm>
        </p:spPr>
        <p:txBody>
          <a:bodyPr>
            <a:normAutofit lnSpcReduction="10000"/>
          </a:bodyPr>
          <a:lstStyle/>
          <a:p>
            <a:pPr marL="0" indent="0" algn="just">
              <a:lnSpc>
                <a:spcPct val="115000"/>
              </a:lnSpc>
              <a:spcAft>
                <a:spcPts val="0"/>
              </a:spcAft>
              <a:buNone/>
            </a:pPr>
            <a:r>
              <a:rPr lang="ru-RU" sz="2400" dirty="0">
                <a:solidFill>
                  <a:schemeClr val="tx2"/>
                </a:solidFill>
                <a:latin typeface="Times New Roman"/>
                <a:ea typeface="Calibri"/>
                <a:cs typeface="Calibri"/>
              </a:rPr>
              <a:t>Обобщающие вопросы по теме занятия.</a:t>
            </a:r>
          </a:p>
          <a:p>
            <a:pPr marL="0" indent="0" algn="just">
              <a:lnSpc>
                <a:spcPct val="115000"/>
              </a:lnSpc>
              <a:spcAft>
                <a:spcPts val="0"/>
              </a:spcAft>
              <a:buNone/>
            </a:pPr>
            <a:r>
              <a:rPr lang="ru-RU" sz="2400" dirty="0">
                <a:solidFill>
                  <a:schemeClr val="tx2"/>
                </a:solidFill>
                <a:latin typeface="Times New Roman"/>
                <a:ea typeface="Calibri"/>
                <a:cs typeface="Calibri"/>
              </a:rPr>
              <a:t>– Ребята, было приятно получить подарок (рисунок)? А дарить? Какое правило дружбы вы помните?  (Поступать так, как бы вы хотели, чтобы поступали с вами)</a:t>
            </a:r>
          </a:p>
          <a:p>
            <a:pPr marL="0" indent="0" algn="just">
              <a:lnSpc>
                <a:spcPct val="115000"/>
              </a:lnSpc>
              <a:spcAft>
                <a:spcPts val="0"/>
              </a:spcAft>
              <a:buNone/>
            </a:pPr>
            <a:r>
              <a:rPr lang="ru-RU" sz="2400" dirty="0">
                <a:solidFill>
                  <a:schemeClr val="tx2"/>
                </a:solidFill>
                <a:latin typeface="Times New Roman"/>
                <a:ea typeface="Calibri"/>
                <a:cs typeface="Calibri"/>
              </a:rPr>
              <a:t>– А когда вы собирали </a:t>
            </a:r>
            <a:r>
              <a:rPr lang="ru-RU" sz="2400" dirty="0" err="1">
                <a:solidFill>
                  <a:schemeClr val="tx2"/>
                </a:solidFill>
                <a:latin typeface="Times New Roman"/>
                <a:ea typeface="Calibri"/>
                <a:cs typeface="Calibri"/>
              </a:rPr>
              <a:t>пазлы</a:t>
            </a:r>
            <a:r>
              <a:rPr lang="ru-RU" sz="2400" dirty="0">
                <a:solidFill>
                  <a:schemeClr val="tx2"/>
                </a:solidFill>
                <a:latin typeface="Times New Roman"/>
                <a:ea typeface="Calibri"/>
                <a:cs typeface="Calibri"/>
              </a:rPr>
              <a:t>, какое правило дружбы помогло выполнить это задание? (друзьям нужно помогать и договариваться)</a:t>
            </a:r>
          </a:p>
          <a:p>
            <a:pPr marL="0" indent="0" algn="just">
              <a:lnSpc>
                <a:spcPct val="115000"/>
              </a:lnSpc>
              <a:spcAft>
                <a:spcPts val="0"/>
              </a:spcAft>
              <a:buNone/>
            </a:pPr>
            <a:r>
              <a:rPr lang="ru-RU" sz="2400" dirty="0">
                <a:solidFill>
                  <a:schemeClr val="tx2"/>
                </a:solidFill>
                <a:latin typeface="Times New Roman"/>
                <a:ea typeface="Calibri"/>
                <a:cs typeface="Calibri"/>
              </a:rPr>
              <a:t>– А когда у вас просили игрушку, почему вы отдали ее? Какое правило дружбы вы вспомнили? (уступать и делиться).</a:t>
            </a:r>
          </a:p>
          <a:p>
            <a:pPr marL="0" indent="0" algn="just">
              <a:lnSpc>
                <a:spcPct val="115000"/>
              </a:lnSpc>
              <a:spcAft>
                <a:spcPts val="0"/>
              </a:spcAft>
              <a:buNone/>
            </a:pPr>
            <a:r>
              <a:rPr lang="ru-RU" sz="2400" dirty="0">
                <a:solidFill>
                  <a:schemeClr val="tx2"/>
                </a:solidFill>
                <a:latin typeface="Times New Roman"/>
                <a:ea typeface="Calibri"/>
                <a:cs typeface="Calibri"/>
              </a:rPr>
              <a:t>– Давайте помнить эти правила и жить дружно!</a:t>
            </a:r>
          </a:p>
          <a:p>
            <a:endParaRPr lang="ru-RU" dirty="0"/>
          </a:p>
        </p:txBody>
      </p:sp>
    </p:spTree>
    <p:extLst>
      <p:ext uri="{BB962C8B-B14F-4D97-AF65-F5344CB8AC3E}">
        <p14:creationId xmlns:p14="http://schemas.microsoft.com/office/powerpoint/2010/main" val="2503899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400" b="1" dirty="0">
                <a:latin typeface="Times New Roman"/>
                <a:ea typeface="Calibri"/>
                <a:cs typeface="Calibri"/>
              </a:rPr>
              <a:t>Цель</a:t>
            </a:r>
            <a:r>
              <a:rPr lang="ru-RU" sz="2400" dirty="0">
                <a:latin typeface="Times New Roman"/>
                <a:ea typeface="Calibri"/>
                <a:cs typeface="Calibri"/>
              </a:rPr>
              <a:t>: Развитие умения у детей 4-5 лет взаимодействовать друг с другом с помощью элементов </a:t>
            </a:r>
            <a:r>
              <a:rPr lang="ru-RU" sz="2400" dirty="0" err="1">
                <a:latin typeface="Times New Roman"/>
                <a:ea typeface="Calibri"/>
                <a:cs typeface="Calibri"/>
              </a:rPr>
              <a:t>социо</a:t>
            </a:r>
            <a:r>
              <a:rPr lang="ru-RU" sz="2400" dirty="0">
                <a:latin typeface="Times New Roman"/>
                <a:ea typeface="Calibri"/>
                <a:cs typeface="Calibri"/>
              </a:rPr>
              <a:t> - игровой технологии.</a:t>
            </a:r>
          </a:p>
        </p:txBody>
      </p:sp>
      <p:sp>
        <p:nvSpPr>
          <p:cNvPr id="3" name="Объект 2"/>
          <p:cNvSpPr>
            <a:spLocks noGrp="1"/>
          </p:cNvSpPr>
          <p:nvPr>
            <p:ph idx="1"/>
          </p:nvPr>
        </p:nvSpPr>
        <p:spPr>
          <a:xfrm>
            <a:off x="457200" y="1905000"/>
            <a:ext cx="8229600" cy="4389120"/>
          </a:xfrm>
        </p:spPr>
        <p:txBody>
          <a:bodyPr>
            <a:normAutofit/>
          </a:bodyPr>
          <a:lstStyle/>
          <a:p>
            <a:pPr marL="0" indent="0">
              <a:buNone/>
            </a:pPr>
            <a:r>
              <a:rPr lang="ru-RU" sz="2400" b="1" dirty="0">
                <a:solidFill>
                  <a:schemeClr val="tx2"/>
                </a:solidFill>
                <a:latin typeface="Times New Roman"/>
                <a:ea typeface="Calibri"/>
                <a:cs typeface="Calibri"/>
              </a:rPr>
              <a:t>Задачи:</a:t>
            </a:r>
          </a:p>
          <a:p>
            <a:pPr marL="0" indent="0">
              <a:buNone/>
            </a:pPr>
            <a:r>
              <a:rPr lang="ru-RU" sz="2400" dirty="0">
                <a:solidFill>
                  <a:schemeClr val="tx2"/>
                </a:solidFill>
                <a:latin typeface="Times New Roman"/>
                <a:ea typeface="Calibri"/>
                <a:cs typeface="Calibri"/>
              </a:rPr>
              <a:t>– закрепить правила общения со сверстниками;</a:t>
            </a:r>
          </a:p>
          <a:p>
            <a:pPr marL="0" indent="0">
              <a:buNone/>
            </a:pPr>
            <a:r>
              <a:rPr lang="ru-RU" sz="2400" dirty="0">
                <a:solidFill>
                  <a:schemeClr val="tx2"/>
                </a:solidFill>
                <a:latin typeface="Times New Roman"/>
                <a:ea typeface="Calibri"/>
                <a:cs typeface="Calibri"/>
              </a:rPr>
              <a:t>– воспитывать доброжелательное отношение детей друг к другу, развивать дружеские взаимоотношения между детьми;</a:t>
            </a:r>
          </a:p>
          <a:p>
            <a:pPr marL="0" indent="0">
              <a:buNone/>
            </a:pPr>
            <a:r>
              <a:rPr lang="ru-RU" sz="2400" dirty="0">
                <a:solidFill>
                  <a:schemeClr val="tx2"/>
                </a:solidFill>
                <a:latin typeface="Times New Roman"/>
                <a:ea typeface="Calibri"/>
                <a:cs typeface="Calibri"/>
              </a:rPr>
              <a:t>– развивать творческие способности;</a:t>
            </a:r>
          </a:p>
          <a:p>
            <a:pPr marL="0" indent="0">
              <a:buNone/>
            </a:pPr>
            <a:r>
              <a:rPr lang="ru-RU" sz="2400" dirty="0">
                <a:solidFill>
                  <a:schemeClr val="tx2"/>
                </a:solidFill>
                <a:latin typeface="Times New Roman"/>
                <a:ea typeface="Calibri"/>
                <a:cs typeface="Calibri"/>
              </a:rPr>
              <a:t>– способствовать формированию  умения работать в командах, умения договариваться.</a:t>
            </a:r>
          </a:p>
          <a:p>
            <a:pPr marL="0" indent="0">
              <a:buNone/>
            </a:pPr>
            <a:endParaRPr lang="ru-RU" sz="2400" b="1" dirty="0" smtClean="0">
              <a:solidFill>
                <a:schemeClr val="tx2"/>
              </a:solidFill>
              <a:latin typeface="Times New Roman"/>
              <a:ea typeface="Calibri"/>
              <a:cs typeface="Calibri"/>
            </a:endParaRPr>
          </a:p>
          <a:p>
            <a:pPr marL="0" indent="0">
              <a:buNone/>
            </a:pPr>
            <a:r>
              <a:rPr lang="ru-RU" sz="2400" b="1" dirty="0" smtClean="0">
                <a:solidFill>
                  <a:schemeClr val="tx2"/>
                </a:solidFill>
                <a:latin typeface="Times New Roman"/>
                <a:ea typeface="Calibri"/>
                <a:cs typeface="Calibri"/>
              </a:rPr>
              <a:t>Оборудование</a:t>
            </a:r>
            <a:r>
              <a:rPr lang="ru-RU" sz="2400" b="1" dirty="0">
                <a:solidFill>
                  <a:schemeClr val="tx2"/>
                </a:solidFill>
                <a:latin typeface="Times New Roman"/>
                <a:ea typeface="Calibri"/>
                <a:cs typeface="Calibri"/>
              </a:rPr>
              <a:t>: </a:t>
            </a:r>
            <a:r>
              <a:rPr lang="ru-RU" sz="2400" dirty="0" err="1">
                <a:solidFill>
                  <a:schemeClr val="tx2"/>
                </a:solidFill>
                <a:latin typeface="Times New Roman"/>
                <a:ea typeface="Calibri"/>
                <a:cs typeface="Calibri"/>
              </a:rPr>
              <a:t>пазлы</a:t>
            </a:r>
            <a:r>
              <a:rPr lang="ru-RU" sz="2400" dirty="0">
                <a:solidFill>
                  <a:schemeClr val="tx2"/>
                </a:solidFill>
                <a:latin typeface="Times New Roman"/>
                <a:ea typeface="Calibri"/>
                <a:cs typeface="Calibri"/>
              </a:rPr>
              <a:t>, листы бумаги, цветные карандаши.</a:t>
            </a:r>
          </a:p>
          <a:p>
            <a:pPr marL="0" indent="0">
              <a:buNone/>
            </a:pPr>
            <a:endParaRPr lang="ru-RU" dirty="0"/>
          </a:p>
        </p:txBody>
      </p:sp>
    </p:spTree>
    <p:extLst>
      <p:ext uri="{BB962C8B-B14F-4D97-AF65-F5344CB8AC3E}">
        <p14:creationId xmlns:p14="http://schemas.microsoft.com/office/powerpoint/2010/main" val="37324987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57200"/>
            <a:ext cx="8229600" cy="2057400"/>
          </a:xfrm>
        </p:spPr>
        <p:txBody>
          <a:bodyPr>
            <a:noAutofit/>
          </a:bodyPr>
          <a:lstStyle/>
          <a:p>
            <a:pPr algn="ctr">
              <a:lnSpc>
                <a:spcPct val="115000"/>
              </a:lnSpc>
              <a:spcAft>
                <a:spcPts val="0"/>
              </a:spcAft>
            </a:pPr>
            <a:r>
              <a:rPr lang="ru-RU" sz="2400" b="1" dirty="0">
                <a:latin typeface="Times New Roman"/>
                <a:ea typeface="Calibri"/>
                <a:cs typeface="Calibri"/>
              </a:rPr>
              <a:t>Организационный момент.</a:t>
            </a:r>
            <a:r>
              <a:rPr lang="ru-RU" sz="2400" dirty="0">
                <a:ea typeface="Calibri"/>
                <a:cs typeface="Calibri"/>
              </a:rPr>
              <a:t/>
            </a:r>
            <a:br>
              <a:rPr lang="ru-RU" sz="2400" dirty="0">
                <a:ea typeface="Calibri"/>
                <a:cs typeface="Calibri"/>
              </a:rPr>
            </a:br>
            <a:r>
              <a:rPr lang="ru-RU" sz="2400" dirty="0">
                <a:latin typeface="Times New Roman"/>
                <a:ea typeface="Calibri"/>
                <a:cs typeface="Calibri"/>
              </a:rPr>
              <a:t>Игра-приветствие для создания эмоционального настроя в группе.</a:t>
            </a:r>
            <a:br>
              <a:rPr lang="ru-RU" sz="2400" dirty="0">
                <a:latin typeface="Times New Roman"/>
                <a:ea typeface="Calibri"/>
                <a:cs typeface="Calibri"/>
              </a:rPr>
            </a:br>
            <a:r>
              <a:rPr lang="ru-RU" sz="1600" dirty="0">
                <a:latin typeface="Times New Roman"/>
                <a:ea typeface="Calibri"/>
                <a:cs typeface="Calibri"/>
              </a:rPr>
              <a:t>Давайте поприветствуем друг друга так: если я хлопаю в ладоши 1 раз- то вы здороваетесь друг с другом за руку, если я хлопаю 2 раза, то вы «здороваетесь» плечиками, а если я хлопаю три раза, то вы «здороваетесь» спинками? </a:t>
            </a:r>
            <a:r>
              <a:rPr lang="ru-RU" sz="1600" dirty="0">
                <a:ea typeface="Calibri"/>
                <a:cs typeface="Calibri"/>
              </a:rPr>
              <a:t/>
            </a:r>
            <a:br>
              <a:rPr lang="ru-RU" sz="1600" dirty="0">
                <a:ea typeface="Calibri"/>
                <a:cs typeface="Calibri"/>
              </a:rPr>
            </a:br>
            <a:endParaRPr lang="ru-RU" sz="1600" dirty="0"/>
          </a:p>
        </p:txBody>
      </p:sp>
      <p:pic>
        <p:nvPicPr>
          <p:cNvPr id="2050"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1219200" y="3230531"/>
            <a:ext cx="3246826" cy="228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800600" y="3248297"/>
            <a:ext cx="3389378" cy="2209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238938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990600"/>
            <a:ext cx="8418510" cy="3124199"/>
          </a:xfrm>
        </p:spPr>
        <p:txBody>
          <a:bodyPr>
            <a:noAutofit/>
          </a:bodyPr>
          <a:lstStyle/>
          <a:p>
            <a:pPr algn="ctr">
              <a:lnSpc>
                <a:spcPct val="115000"/>
              </a:lnSpc>
              <a:spcAft>
                <a:spcPts val="0"/>
              </a:spcAft>
            </a:pPr>
            <a:r>
              <a:rPr lang="ru-RU" sz="2400" b="1" dirty="0"/>
              <a:t>Основная часть.</a:t>
            </a:r>
            <a:r>
              <a:rPr lang="ru-RU" sz="2400" dirty="0"/>
              <a:t/>
            </a:r>
            <a:br>
              <a:rPr lang="ru-RU" sz="2400" dirty="0"/>
            </a:br>
            <a:r>
              <a:rPr lang="ru-RU" sz="2400" i="1" dirty="0"/>
              <a:t>Подвижная игра</a:t>
            </a:r>
            <a:r>
              <a:rPr lang="ru-RU" sz="2400" dirty="0"/>
              <a:t> </a:t>
            </a:r>
            <a:r>
              <a:rPr lang="ru-RU" sz="2400" i="1" dirty="0"/>
              <a:t>«Люди к людям»</a:t>
            </a:r>
            <a:r>
              <a:rPr lang="ru-RU" sz="2400" dirty="0"/>
              <a:t> для развития взаимодействия между детьми</a:t>
            </a:r>
            <a:r>
              <a:rPr lang="ru-RU" sz="2400" dirty="0" smtClean="0"/>
              <a:t>.</a:t>
            </a:r>
            <a:br>
              <a:rPr lang="ru-RU" sz="2400" dirty="0" smtClean="0"/>
            </a:br>
            <a:r>
              <a:rPr lang="ru-RU" sz="1600" dirty="0">
                <a:latin typeface="Times New Roman"/>
                <a:ea typeface="Calibri"/>
                <a:cs typeface="Calibri"/>
              </a:rPr>
              <a:t>После произнесения ведущим фразы «Люди к людям» дети находят себе пару. Затем играющие выполняют  команду ведущего («Голова к голове», «Плечо к плечу», «Ладонь к ладони», «Колено к колену» и другие, используя названия частей тела). Далее, дети расходятся и после произнесения фразы «Люди к людям» дети должны найти себе новую пару, выполняя при этом другую команду ведущего.</a:t>
            </a:r>
            <a:r>
              <a:rPr lang="ru-RU" sz="1600" dirty="0">
                <a:ea typeface="Calibri"/>
                <a:cs typeface="Calibri"/>
              </a:rPr>
              <a:t/>
            </a:r>
            <a:br>
              <a:rPr lang="ru-RU" sz="1600" dirty="0">
                <a:ea typeface="Calibri"/>
                <a:cs typeface="Calibri"/>
              </a:rPr>
            </a:br>
            <a:r>
              <a:rPr lang="ru-RU" sz="2400" dirty="0"/>
              <a:t/>
            </a:r>
            <a:br>
              <a:rPr lang="ru-RU" sz="2400" dirty="0"/>
            </a:br>
            <a:endParaRPr lang="ru-RU" sz="2400" dirty="0"/>
          </a:p>
        </p:txBody>
      </p:sp>
      <p:pic>
        <p:nvPicPr>
          <p:cNvPr id="3074"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762000" y="3442947"/>
            <a:ext cx="3358684" cy="2636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486400" y="3442948"/>
            <a:ext cx="2794950" cy="2636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710526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219200"/>
            <a:ext cx="8229600" cy="1143000"/>
          </a:xfrm>
        </p:spPr>
        <p:txBody>
          <a:bodyPr>
            <a:normAutofit fontScale="90000"/>
          </a:bodyPr>
          <a:lstStyle/>
          <a:p>
            <a:pPr algn="ctr">
              <a:spcAft>
                <a:spcPts val="0"/>
              </a:spcAft>
            </a:pPr>
            <a:r>
              <a:rPr lang="ru-RU" sz="2700" i="1" dirty="0">
                <a:latin typeface="Times New Roman"/>
                <a:ea typeface="Calibri"/>
              </a:rPr>
              <a:t>Задание</a:t>
            </a:r>
            <a:r>
              <a:rPr lang="ru-RU" sz="2700" dirty="0">
                <a:latin typeface="Times New Roman"/>
                <a:ea typeface="Calibri"/>
              </a:rPr>
              <a:t> </a:t>
            </a:r>
            <a:r>
              <a:rPr lang="ru-RU" sz="2700" i="1" dirty="0">
                <a:latin typeface="Times New Roman"/>
                <a:ea typeface="Calibri"/>
              </a:rPr>
              <a:t>«Вместе с другом</a:t>
            </a:r>
            <a:r>
              <a:rPr lang="ru-RU" sz="2700" i="1" dirty="0" smtClean="0">
                <a:latin typeface="Times New Roman"/>
                <a:ea typeface="Calibri"/>
              </a:rPr>
              <a:t>»</a:t>
            </a:r>
            <a:r>
              <a:rPr lang="ru-RU" sz="2700" dirty="0" smtClean="0">
                <a:latin typeface="Times New Roman"/>
                <a:ea typeface="Calibri"/>
              </a:rPr>
              <a:t>.</a:t>
            </a:r>
            <a:br>
              <a:rPr lang="ru-RU" sz="2700" dirty="0" smtClean="0">
                <a:latin typeface="Times New Roman"/>
                <a:ea typeface="Calibri"/>
              </a:rPr>
            </a:br>
            <a:r>
              <a:rPr lang="ru-RU" sz="2700" dirty="0" smtClean="0">
                <a:latin typeface="Times New Roman"/>
                <a:ea typeface="Calibri"/>
              </a:rPr>
              <a:t> </a:t>
            </a:r>
            <a:r>
              <a:rPr lang="ru-RU" sz="2700" dirty="0">
                <a:latin typeface="Times New Roman"/>
                <a:ea typeface="Calibri"/>
              </a:rPr>
              <a:t>Дети делятся на пары. Каждая пара получает </a:t>
            </a:r>
            <a:r>
              <a:rPr lang="ru-RU" sz="2700" dirty="0" err="1">
                <a:latin typeface="Times New Roman"/>
                <a:ea typeface="Calibri"/>
              </a:rPr>
              <a:t>пазл</a:t>
            </a:r>
            <a:r>
              <a:rPr lang="ru-RU" sz="2700" dirty="0">
                <a:latin typeface="Times New Roman"/>
                <a:ea typeface="Calibri"/>
              </a:rPr>
              <a:t>, который нужно собрать.  </a:t>
            </a:r>
            <a:r>
              <a:rPr lang="ru-RU" dirty="0"/>
              <a:t/>
            </a:r>
            <a:br>
              <a:rPr lang="ru-RU" dirty="0"/>
            </a:br>
            <a:endParaRPr lang="ru-RU" dirty="0"/>
          </a:p>
        </p:txBody>
      </p:sp>
      <p:pic>
        <p:nvPicPr>
          <p:cNvPr id="4098"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1357070" y="1935163"/>
            <a:ext cx="6429859" cy="4389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960960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1143000"/>
            <a:ext cx="8305800" cy="2133600"/>
          </a:xfrm>
        </p:spPr>
        <p:txBody>
          <a:bodyPr>
            <a:normAutofit fontScale="90000"/>
          </a:bodyPr>
          <a:lstStyle/>
          <a:p>
            <a:pPr>
              <a:spcAft>
                <a:spcPts val="0"/>
              </a:spcAft>
            </a:pPr>
            <a:r>
              <a:rPr lang="ru-RU" sz="2000" i="1" dirty="0">
                <a:latin typeface="Times New Roman"/>
                <a:ea typeface="Calibri"/>
              </a:rPr>
              <a:t>Беседа «Три правила дружбы».</a:t>
            </a:r>
            <a:r>
              <a:rPr lang="ru-RU" sz="2000" dirty="0"/>
              <a:t/>
            </a:r>
            <a:br>
              <a:rPr lang="ru-RU" sz="2000" dirty="0"/>
            </a:br>
            <a:r>
              <a:rPr lang="ru-RU" sz="2000" dirty="0">
                <a:latin typeface="Times New Roman"/>
                <a:ea typeface="Calibri"/>
              </a:rPr>
              <a:t>Психолог вспоминает с детьми главные правила дружбы:</a:t>
            </a:r>
            <a:r>
              <a:rPr lang="ru-RU" sz="2000" dirty="0"/>
              <a:t/>
            </a:r>
            <a:br>
              <a:rPr lang="ru-RU" sz="2000" dirty="0"/>
            </a:br>
            <a:r>
              <a:rPr lang="ru-RU" sz="2000" dirty="0">
                <a:latin typeface="Times New Roman"/>
                <a:ea typeface="Calibri"/>
              </a:rPr>
              <a:t>–Поступать так, как бы вы хотели, чтобы поступали с вами. Если хотите, чтобы вам улыбались и были добры – сами улыбайтесь и делайте добро.</a:t>
            </a:r>
            <a:r>
              <a:rPr lang="ru-RU" sz="2000" dirty="0"/>
              <a:t/>
            </a:r>
            <a:br>
              <a:rPr lang="ru-RU" sz="2000" dirty="0"/>
            </a:br>
            <a:r>
              <a:rPr lang="ru-RU" sz="2000" dirty="0">
                <a:latin typeface="Times New Roman"/>
                <a:ea typeface="Calibri"/>
              </a:rPr>
              <a:t>–С друзьями нужно делиться, помогать им, когда у них беда или что-то не получается.</a:t>
            </a:r>
            <a:r>
              <a:rPr lang="ru-RU" sz="2000" dirty="0"/>
              <a:t/>
            </a:r>
            <a:br>
              <a:rPr lang="ru-RU" sz="2000" dirty="0"/>
            </a:br>
            <a:r>
              <a:rPr lang="ru-RU" sz="2000" dirty="0">
                <a:latin typeface="Times New Roman"/>
                <a:ea typeface="Calibri"/>
              </a:rPr>
              <a:t>–Не надо хвастаться и ругаться, надо учиться уступать и договариваться</a:t>
            </a:r>
            <a:r>
              <a:rPr lang="ru-RU" sz="1800" dirty="0">
                <a:latin typeface="Times New Roman"/>
                <a:ea typeface="Calibri"/>
              </a:rPr>
              <a:t>.</a:t>
            </a:r>
            <a:r>
              <a:rPr lang="ru-RU" dirty="0"/>
              <a:t/>
            </a:r>
            <a:br>
              <a:rPr lang="ru-RU" dirty="0"/>
            </a:br>
            <a:endParaRPr lang="ru-RU" dirty="0"/>
          </a:p>
        </p:txBody>
      </p:sp>
      <p:pic>
        <p:nvPicPr>
          <p:cNvPr id="5122"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1147991" y="2743200"/>
            <a:ext cx="6771817" cy="3581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99785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8022" y="-228600"/>
            <a:ext cx="8229600" cy="2572512"/>
          </a:xfrm>
        </p:spPr>
        <p:txBody>
          <a:bodyPr>
            <a:normAutofit/>
          </a:bodyPr>
          <a:lstStyle/>
          <a:p>
            <a:pPr>
              <a:spcAft>
                <a:spcPts val="0"/>
              </a:spcAft>
            </a:pPr>
            <a:r>
              <a:rPr lang="ru-RU" sz="2400" i="1" dirty="0">
                <a:latin typeface="Times New Roman"/>
                <a:ea typeface="Calibri"/>
              </a:rPr>
              <a:t>Игра-упражнение "Попроси игрушку"</a:t>
            </a:r>
            <a:r>
              <a:rPr lang="ru-RU" sz="2400" dirty="0"/>
              <a:t/>
            </a:r>
            <a:br>
              <a:rPr lang="ru-RU" sz="2400" dirty="0"/>
            </a:br>
            <a:r>
              <a:rPr lang="ru-RU" sz="1800" dirty="0">
                <a:latin typeface="Times New Roman"/>
                <a:ea typeface="Calibri"/>
              </a:rPr>
              <a:t>Один из участников пары (участник 1) берёт в руки какой-либо предмет, например, игрушку, тетрадь, карандаш и т. д. Другой участник (участник 2) должен попросить этот предмет. </a:t>
            </a:r>
            <a:endParaRPr lang="ru-RU" sz="2400" dirty="0"/>
          </a:p>
        </p:txBody>
      </p:sp>
      <p:pic>
        <p:nvPicPr>
          <p:cNvPr id="6146"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304800" y="3276600"/>
            <a:ext cx="4059317" cy="228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876800" y="3276600"/>
            <a:ext cx="3887833" cy="2253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821458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1066800"/>
            <a:ext cx="8382000" cy="1962912"/>
          </a:xfrm>
        </p:spPr>
        <p:txBody>
          <a:bodyPr>
            <a:normAutofit fontScale="90000"/>
          </a:bodyPr>
          <a:lstStyle/>
          <a:p>
            <a:pPr>
              <a:lnSpc>
                <a:spcPct val="115000"/>
              </a:lnSpc>
              <a:spcAft>
                <a:spcPts val="0"/>
              </a:spcAft>
            </a:pPr>
            <a:r>
              <a:rPr lang="ru-RU" sz="2000" i="1" dirty="0">
                <a:latin typeface="Times New Roman"/>
                <a:ea typeface="Calibri"/>
                <a:cs typeface="Calibri"/>
              </a:rPr>
              <a:t>Рисование на тему «Подарок другу».</a:t>
            </a:r>
            <a:r>
              <a:rPr lang="ru-RU" sz="2000" dirty="0">
                <a:ea typeface="Calibri"/>
                <a:cs typeface="Calibri"/>
              </a:rPr>
              <a:t/>
            </a:r>
            <a:br>
              <a:rPr lang="ru-RU" sz="2000" dirty="0">
                <a:ea typeface="Calibri"/>
                <a:cs typeface="Calibri"/>
              </a:rPr>
            </a:br>
            <a:r>
              <a:rPr lang="ru-RU" sz="2000" dirty="0">
                <a:latin typeface="Times New Roman"/>
                <a:ea typeface="Calibri"/>
                <a:cs typeface="Calibri"/>
              </a:rPr>
              <a:t>Дети переходят за столы, где рисуют рисунок того, что хотели бы подарить своему другу. При этом психолог обсуждает, какие подарки дети сами хотели бы получить. По окончанию рисования дети обмениваются рисунками со словами «Я хочу подарить тебе...».</a:t>
            </a:r>
            <a:r>
              <a:rPr lang="ru-RU" sz="4800" dirty="0">
                <a:ea typeface="Calibri"/>
                <a:cs typeface="Calibri"/>
              </a:rPr>
              <a:t/>
            </a:r>
            <a:br>
              <a:rPr lang="ru-RU" sz="4800" dirty="0">
                <a:ea typeface="Calibri"/>
                <a:cs typeface="Calibri"/>
              </a:rPr>
            </a:br>
            <a:endParaRPr lang="ru-RU" dirty="0"/>
          </a:p>
        </p:txBody>
      </p:sp>
      <p:pic>
        <p:nvPicPr>
          <p:cNvPr id="7170"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237538" y="3124200"/>
            <a:ext cx="3481023" cy="2285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886200" y="2198194"/>
            <a:ext cx="2286000" cy="15633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2"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477000" y="2209080"/>
            <a:ext cx="1702191" cy="16142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3" name="Picture 5"/>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886200" y="3962400"/>
            <a:ext cx="4358280" cy="28126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674849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914400"/>
            <a:ext cx="8229600" cy="1143000"/>
          </a:xfrm>
        </p:spPr>
        <p:txBody>
          <a:bodyPr>
            <a:normAutofit fontScale="90000"/>
          </a:bodyPr>
          <a:lstStyle/>
          <a:p>
            <a:pPr>
              <a:lnSpc>
                <a:spcPct val="115000"/>
              </a:lnSpc>
              <a:spcAft>
                <a:spcPts val="0"/>
              </a:spcAft>
            </a:pPr>
            <a:r>
              <a:rPr lang="ru-RU" sz="2700" b="1" dirty="0" err="1">
                <a:latin typeface="Times New Roman"/>
                <a:ea typeface="Calibri"/>
                <a:cs typeface="Calibri"/>
              </a:rPr>
              <a:t>Кинезиологическое</a:t>
            </a:r>
            <a:r>
              <a:rPr lang="ru-RU" sz="2700" b="1" dirty="0">
                <a:latin typeface="Times New Roman"/>
                <a:ea typeface="Calibri"/>
                <a:cs typeface="Calibri"/>
              </a:rPr>
              <a:t> упражнение </a:t>
            </a:r>
            <a:r>
              <a:rPr lang="ru-RU" sz="2700" dirty="0">
                <a:latin typeface="Times New Roman"/>
                <a:ea typeface="Calibri"/>
                <a:cs typeface="Calibri"/>
              </a:rPr>
              <a:t>«Кулак-ладонь»</a:t>
            </a:r>
            <a:r>
              <a:rPr lang="ru-RU" sz="2700" b="1" dirty="0">
                <a:latin typeface="Times New Roman"/>
                <a:ea typeface="Calibri"/>
                <a:cs typeface="Calibri"/>
              </a:rPr>
              <a:t>.</a:t>
            </a:r>
            <a:r>
              <a:rPr lang="ru-RU" sz="4800" dirty="0">
                <a:ea typeface="Calibri"/>
                <a:cs typeface="Calibri"/>
              </a:rPr>
              <a:t/>
            </a:r>
            <a:br>
              <a:rPr lang="ru-RU" sz="4800" dirty="0">
                <a:ea typeface="Calibri"/>
                <a:cs typeface="Calibri"/>
              </a:rPr>
            </a:br>
            <a:endParaRPr lang="ru-RU" dirty="0"/>
          </a:p>
        </p:txBody>
      </p:sp>
      <p:pic>
        <p:nvPicPr>
          <p:cNvPr id="8194"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1016943" y="1935163"/>
            <a:ext cx="7110114" cy="4389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511764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Документ" ma:contentTypeID="0x0101002BDAB4D23227314D88F59344A8DB4D65" ma:contentTypeVersion="1" ma:contentTypeDescription="Создание документа." ma:contentTypeScope="" ma:versionID="ee7c036360eb1d9de97ca1d63669a791">
  <xsd:schema xmlns:xsd="http://www.w3.org/2001/XMLSchema" xmlns:xs="http://www.w3.org/2001/XMLSchema" xmlns:p="http://schemas.microsoft.com/office/2006/metadata/properties" xmlns:ns2="ee4a58e1-2f6d-43cb-900c-25332b815e2d" targetNamespace="http://schemas.microsoft.com/office/2006/metadata/properties" ma:root="true" ma:fieldsID="8a6d4922f57f1c8471164413c6ada124" ns2:_="">
    <xsd:import namespace="ee4a58e1-2f6d-43cb-900c-25332b815e2d"/>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e4a58e1-2f6d-43cb-900c-25332b815e2d" elementFormDefault="qualified">
    <xsd:import namespace="http://schemas.microsoft.com/office/2006/documentManagement/types"/>
    <xsd:import namespace="http://schemas.microsoft.com/office/infopath/2007/PartnerControls"/>
    <xsd:element name="SharedWithUsers" ma:index="8" nillable="true" ma:displayName="Общий доступ с использованием"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Тип контента"/>
        <xsd:element ref="dc:title" minOccurs="0" maxOccurs="1" ma:index="4" ma:displayName="Название"/>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6EAE814-048A-4571-8AFE-948A02F40BB0}">
  <ds:schemaRefs>
    <ds:schemaRef ds:uri="http://schemas.microsoft.com/sharepoint/v3/contenttype/forms"/>
  </ds:schemaRefs>
</ds:datastoreItem>
</file>

<file path=customXml/itemProps2.xml><?xml version="1.0" encoding="utf-8"?>
<ds:datastoreItem xmlns:ds="http://schemas.openxmlformats.org/officeDocument/2006/customXml" ds:itemID="{71FDFD23-3FBC-4B5D-9A09-A698B691A36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e4a58e1-2f6d-43cb-900c-25332b815e2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1544650-A1CE-448A-ACA6-8092546E7401}">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Flow</Template>
  <TotalTime>138</TotalTime>
  <Words>226</Words>
  <Application>Microsoft Office PowerPoint</Application>
  <PresentationFormat>Экран (4:3)</PresentationFormat>
  <Paragraphs>23</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Поток</vt:lpstr>
      <vt:lpstr>Занятие педагога-психолога  по развитию умения  у детей 4-5 лет  взаимодействовать друг с другом «Дружные детки»</vt:lpstr>
      <vt:lpstr>Цель: Развитие умения у детей 4-5 лет взаимодействовать друг с другом с помощью элементов социо - игровой технологии.</vt:lpstr>
      <vt:lpstr>Организационный момент. Игра-приветствие для создания эмоционального настроя в группе. Давайте поприветствуем друг друга так: если я хлопаю в ладоши 1 раз- то вы здороваетесь друг с другом за руку, если я хлопаю 2 раза, то вы «здороваетесь» плечиками, а если я хлопаю три раза, то вы «здороваетесь» спинками?  </vt:lpstr>
      <vt:lpstr>Основная часть. Подвижная игра «Люди к людям» для развития взаимодействия между детьми. После произнесения ведущим фразы «Люди к людям» дети находят себе пару. Затем играющие выполняют  команду ведущего («Голова к голове», «Плечо к плечу», «Ладонь к ладони», «Колено к колену» и другие, используя названия частей тела). Далее, дети расходятся и после произнесения фразы «Люди к людям» дети должны найти себе новую пару, выполняя при этом другую команду ведущего.  </vt:lpstr>
      <vt:lpstr>Задание «Вместе с другом».  Дети делятся на пары. Каждая пара получает пазл, который нужно собрать.   </vt:lpstr>
      <vt:lpstr>Беседа «Три правила дружбы». Психолог вспоминает с детьми главные правила дружбы: –Поступать так, как бы вы хотели, чтобы поступали с вами. Если хотите, чтобы вам улыбались и были добры – сами улыбайтесь и делайте добро. –С друзьями нужно делиться, помогать им, когда у них беда или что-то не получается. –Не надо хвастаться и ругаться, надо учиться уступать и договариваться. </vt:lpstr>
      <vt:lpstr>Игра-упражнение "Попроси игрушку" Один из участников пары (участник 1) берёт в руки какой-либо предмет, например, игрушку, тетрадь, карандаш и т. д. Другой участник (участник 2) должен попросить этот предмет. </vt:lpstr>
      <vt:lpstr>Рисование на тему «Подарок другу». Дети переходят за столы, где рисуют рисунок того, что хотели бы подарить своему другу. При этом психолог обсуждает, какие подарки дети сами хотели бы получить. По окончанию рисования дети обмениваются рисунками со словами «Я хочу подарить тебе...». </vt:lpstr>
      <vt:lpstr>Кинезиологическое упражнение «Кулак-ладонь». </vt:lpstr>
      <vt:lpstr>Окончание занятия. Итог.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Игры для дошкольников по развитию ориентировки в пространстве  на тему:  «Перелетные птицы»</dc:title>
  <dc:creator>Рытовы</dc:creator>
  <cp:lastModifiedBy>nasti</cp:lastModifiedBy>
  <cp:revision>24</cp:revision>
  <dcterms:created xsi:type="dcterms:W3CDTF">2020-04-19T07:38:33Z</dcterms:created>
  <dcterms:modified xsi:type="dcterms:W3CDTF">2023-05-18T14:50:25Z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0x0101002BDAB4D23227314D88F59344A8DB4D65</vt:lpwstr>
  </property>
</Properties>
</file>