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6" r:id="rId15"/>
    <p:sldId id="271" r:id="rId16"/>
    <p:sldId id="279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4" d="100"/>
          <a:sy n="94" d="100"/>
        </p:scale>
        <p:origin x="-235" y="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462EF3-3C4F-43EE-ACEE-D4B806740EA3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581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96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6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2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09472EB-AC54-4713-BFC2-BEB621108C63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687792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84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9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6ED06B6-C816-4861-964D-15A98395707D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35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0B1A8AB-EA7C-4B1B-9D73-E2551851FABE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6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786BE5-D2A3-4BF0-8B30-D7403E61B3DC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9396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DBD1F60-D830-4980-9F4C-F301A0F89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961" y="3128865"/>
            <a:ext cx="3616580" cy="34873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EF628CF-C68A-45E1-A961-19A9F9F42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59" y="-738251"/>
            <a:ext cx="6081496" cy="4299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5AFEF-996C-40B3-967D-75EC0F4258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6277" y="411732"/>
            <a:ext cx="10318418" cy="4394988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Мастер-класс</a:t>
            </a:r>
            <a:b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для педагогов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«Применение инновационного приема «Кубик </a:t>
            </a:r>
            <a:r>
              <a:rPr lang="ru-RU" sz="2000" b="1" dirty="0" err="1">
                <a:latin typeface="Times New Roman" pitchFamily="18" charset="0"/>
                <a:ea typeface="Calibri"/>
                <a:cs typeface="Times New Roman" pitchFamily="18" charset="0"/>
              </a:rPr>
              <a:t>Блумa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b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ea typeface="Calibri"/>
                <a:cs typeface="Times New Roman" pitchFamily="18" charset="0"/>
              </a:rPr>
              <a:t>нa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Calibri"/>
                <a:cs typeface="Times New Roman" pitchFamily="18" charset="0"/>
              </a:rPr>
              <a:t>зaнятиях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 c детьми дошкольного </a:t>
            </a:r>
            <a:r>
              <a:rPr lang="ru-RU" sz="2000" b="1" dirty="0" err="1">
                <a:latin typeface="Times New Roman" pitchFamily="18" charset="0"/>
                <a:ea typeface="Calibri"/>
                <a:cs typeface="Times New Roman" pitchFamily="18" charset="0"/>
              </a:rPr>
              <a:t>возрacтa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b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AF3CD7C-3FB4-45C9-BDF1-5DEDCDCDD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2799" y="4435580"/>
            <a:ext cx="8045373" cy="742279"/>
          </a:xfrm>
        </p:spPr>
        <p:txBody>
          <a:bodyPr>
            <a:normAutofit/>
          </a:bodyPr>
          <a:lstStyle/>
          <a:p>
            <a:r>
              <a:rPr lang="ru-RU" sz="1000" dirty="0" err="1" smtClean="0">
                <a:latin typeface="Century" panose="02040604050505020304" pitchFamily="18" charset="0"/>
                <a:ea typeface="Cambria Math" panose="02040503050406030204" pitchFamily="18" charset="0"/>
              </a:rPr>
              <a:t>ПодготовилА</a:t>
            </a:r>
            <a:r>
              <a:rPr lang="ru-RU" sz="1000" dirty="0" smtClean="0">
                <a:latin typeface="Century" panose="02040604050505020304" pitchFamily="18" charset="0"/>
                <a:ea typeface="Cambria Math" panose="02040503050406030204" pitchFamily="18" charset="0"/>
              </a:rPr>
              <a:t>:</a:t>
            </a:r>
          </a:p>
          <a:p>
            <a:r>
              <a:rPr lang="ru-RU" sz="1000" dirty="0" smtClean="0">
                <a:latin typeface="Century" panose="02040604050505020304" pitchFamily="18" charset="0"/>
                <a:ea typeface="Cambria Math" panose="02040503050406030204" pitchFamily="18" charset="0"/>
              </a:rPr>
              <a:t>Смоленцева М.А. </a:t>
            </a:r>
            <a:endParaRPr lang="ru-RU" sz="1000" dirty="0">
              <a:latin typeface="Century" panose="020406040505050203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8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придумай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2E613A9-2938-4B89-BA7E-86D1C6D5B2C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15298" y="1759108"/>
            <a:ext cx="8561403" cy="4751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209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поделись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FF2DD9BC-7318-452D-BF95-47BF08C7A9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30705" y="1759108"/>
            <a:ext cx="6608315" cy="4806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5173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Варианты </a:t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использования </a:t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приема</a:t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«КУБИК БЛУМА» </a:t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 занятиях:</a:t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7390B64-2628-4FB7-AF39-49FAA997B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80" y="-386178"/>
            <a:ext cx="2524400" cy="3591017"/>
          </a:xfrm>
          <a:prstGeom prst="rect">
            <a:avLst/>
          </a:prstGeom>
        </p:spPr>
      </p:pic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xmlns="" id="{BFA7A517-F997-4DB1-8590-DB61EA3A9069}"/>
              </a:ext>
            </a:extLst>
          </p:cNvPr>
          <p:cNvSpPr/>
          <p:nvPr/>
        </p:nvSpPr>
        <p:spPr>
          <a:xfrm>
            <a:off x="1580225" y="2706160"/>
            <a:ext cx="932155" cy="163349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97A35905-6599-455E-8B5B-C0FDFE58B4EA}"/>
              </a:ext>
            </a:extLst>
          </p:cNvPr>
          <p:cNvGrpSpPr/>
          <p:nvPr/>
        </p:nvGrpSpPr>
        <p:grpSpPr>
          <a:xfrm>
            <a:off x="426128" y="4245746"/>
            <a:ext cx="3240350" cy="2032986"/>
            <a:chOff x="426128" y="4245746"/>
            <a:chExt cx="3240350" cy="2032986"/>
          </a:xfrm>
        </p:grpSpPr>
        <p:sp>
          <p:nvSpPr>
            <p:cNvPr id="13" name="Свиток: горизонтальный 12">
              <a:extLst>
                <a:ext uri="{FF2B5EF4-FFF2-40B4-BE49-F238E27FC236}">
                  <a16:creationId xmlns:a16="http://schemas.microsoft.com/office/drawing/2014/main" xmlns="" id="{9C8C922D-76BB-4A46-AB81-D7A7862A1CB9}"/>
                </a:ext>
              </a:extLst>
            </p:cNvPr>
            <p:cNvSpPr/>
            <p:nvPr/>
          </p:nvSpPr>
          <p:spPr>
            <a:xfrm>
              <a:off x="426128" y="4245746"/>
              <a:ext cx="3240350" cy="2032986"/>
            </a:xfrm>
            <a:prstGeom prst="horizontalScroll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F954137-FF0C-42D9-A9BF-2A072859D7C9}"/>
                </a:ext>
              </a:extLst>
            </p:cNvPr>
            <p:cNvSpPr txBox="1"/>
            <p:nvPr/>
          </p:nvSpPr>
          <p:spPr>
            <a:xfrm>
              <a:off x="745724" y="4714043"/>
              <a:ext cx="268993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Вопросы формулирует </a:t>
              </a:r>
            </a:p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педагог</a:t>
              </a:r>
            </a:p>
          </p:txBody>
        </p:sp>
      </p:grp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775E4E29-8F67-4507-A366-C54BFC97D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0736" y="3204839"/>
            <a:ext cx="2524400" cy="359101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D64A71A6-DAF4-47A0-AB6E-F20BE6E2E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909691" y="2233800"/>
            <a:ext cx="969348" cy="1652159"/>
          </a:xfrm>
          <a:prstGeom prst="rect">
            <a:avLst/>
          </a:prstGeom>
        </p:spPr>
      </p:pic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438AD223-5CC0-4DD3-B293-D0F30FC4C437}"/>
              </a:ext>
            </a:extLst>
          </p:cNvPr>
          <p:cNvGrpSpPr/>
          <p:nvPr/>
        </p:nvGrpSpPr>
        <p:grpSpPr>
          <a:xfrm>
            <a:off x="8728211" y="294942"/>
            <a:ext cx="3249450" cy="2048434"/>
            <a:chOff x="8728211" y="294942"/>
            <a:chExt cx="3249450" cy="2048434"/>
          </a:xfrm>
        </p:grpSpPr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D2781AFB-5CC2-4ADD-87A1-F5475BFCC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28211" y="294942"/>
              <a:ext cx="3249450" cy="204843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84FFC0A-A154-432C-8056-B57EC5E4B9AF}"/>
                </a:ext>
              </a:extLst>
            </p:cNvPr>
            <p:cNvSpPr txBox="1"/>
            <p:nvPr/>
          </p:nvSpPr>
          <p:spPr>
            <a:xfrm>
              <a:off x="9090736" y="727969"/>
              <a:ext cx="27431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Вопросы формулируют </a:t>
              </a:r>
            </a:p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воспитанники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836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5" name="Рисунок 4" descr="https://nsportal.ru/sites/default/files/2022/09/13/16620540639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837" y="357188"/>
            <a:ext cx="86963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204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1026" name="Picture 2" descr="C:\Users\User-3\Downloads\Правила-поведения-при-пожаре-sca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089" y="561880"/>
            <a:ext cx="8480454" cy="599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00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1026" name="Picture 2" descr="C:\Users\User-3\Desktop\дс 8\Методич. материалы для воспитателей\Дидактические игры\Технология Кубик Блума\Кубики безопаснос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571500"/>
            <a:ext cx="8468315" cy="635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33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2050" name="Picture 2" descr="C:\Users\User-3\Downloads\VFC-1616_taskutega-t-ring-suur-1-sca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552" y="586000"/>
            <a:ext cx="7210904" cy="540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17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0B55EC5-75BA-415B-ADC2-9AC7D4F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280" y="2379216"/>
            <a:ext cx="5722456" cy="2858609"/>
          </a:xfrm>
        </p:spPr>
        <p:txBody>
          <a:bodyPr/>
          <a:lstStyle/>
          <a:p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2" name="Picture 2" descr="C:\Users\User-3\Downloads\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761" y="-496932"/>
            <a:ext cx="6509368" cy="696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2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2B7F97-7AEF-48B3-8286-A3336E83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3359" y="1469255"/>
            <a:ext cx="4629705" cy="35732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Одна из главных задач обучения и воспитания в детском саду заключается в том, </a:t>
            </a:r>
          </a:p>
          <a:p>
            <a:pPr marL="0" indent="0" algn="ctr">
              <a:buNone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чтобы создать фундамент для усвоения новых знаний в дальнейшем.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C522CD-B54D-406F-80D9-3EC7298F4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647" y="0"/>
            <a:ext cx="5385828" cy="68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23A117-5447-4528-8FA1-175BBFAC06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32786" y="3689486"/>
            <a:ext cx="5445568" cy="223191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75000"/>
                  </a:schemeClr>
                </a:solidFill>
                <a:latin typeface="Propaganda" panose="02000503000000020004" pitchFamily="2" charset="0"/>
              </a:rPr>
              <a:t/>
            </a:r>
            <a:br>
              <a:rPr lang="ru-RU" sz="1000" dirty="0">
                <a:solidFill>
                  <a:schemeClr val="accent5">
                    <a:lumMod val="75000"/>
                  </a:schemeClr>
                </a:solidFill>
                <a:latin typeface="Propaganda" panose="02000503000000020004" pitchFamily="2" charset="0"/>
              </a:rPr>
            </a:br>
            <a:r>
              <a:rPr lang="ru-RU" sz="1000" dirty="0">
                <a:solidFill>
                  <a:schemeClr val="accent5">
                    <a:lumMod val="75000"/>
                  </a:schemeClr>
                </a:solidFill>
                <a:latin typeface="Propaganda" panose="02000503000000020004" pitchFamily="2" charset="0"/>
              </a:rPr>
              <a:t/>
            </a:r>
            <a:br>
              <a:rPr lang="ru-RU" sz="1000" dirty="0">
                <a:solidFill>
                  <a:schemeClr val="accent5">
                    <a:lumMod val="75000"/>
                  </a:schemeClr>
                </a:solidFill>
                <a:latin typeface="Propaganda" panose="02000503000000020004" pitchFamily="2" charset="0"/>
              </a:rPr>
            </a:b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Propaganda" panose="02000503000000020004" pitchFamily="2" charset="0"/>
              </a:rPr>
              <a:t>«Можно привести коня к водопою, но заставить его напиться нельзя»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19F0C6CF-A439-4B3B-BC10-DCD314B1FF2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468391">
            <a:off x="1817135" y="37396"/>
            <a:ext cx="3803115" cy="3604522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69F80216-2B6B-45F6-A180-261391468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283" y="1376189"/>
            <a:ext cx="4864097" cy="462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2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6D5F9A2-EE1A-4AC6-B847-191815E26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583" y="459553"/>
            <a:ext cx="10537410" cy="5938893"/>
          </a:xfrm>
          <a:prstGeom prst="round2DiagRect">
            <a:avLst>
              <a:gd name="adj1" fmla="val 16667"/>
              <a:gd name="adj2" fmla="val 58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679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E400C0FA-E7B4-42F3-B6D4-C2AFDB58F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9603" y="1755336"/>
            <a:ext cx="5970347" cy="2790031"/>
          </a:xfrm>
        </p:spPr>
        <p:txBody>
          <a:bodyPr/>
          <a:lstStyle/>
          <a:p>
            <a:r>
              <a:rPr lang="ru-RU" sz="4000" dirty="0"/>
              <a:t>Методика </a:t>
            </a:r>
            <a:br>
              <a:rPr lang="ru-RU" sz="4000" dirty="0"/>
            </a:br>
            <a:r>
              <a:rPr lang="ru-RU" sz="4000" dirty="0"/>
              <a:t>использования </a:t>
            </a:r>
            <a:br>
              <a:rPr lang="ru-RU" sz="4000" dirty="0"/>
            </a:br>
            <a:r>
              <a:rPr lang="ru-RU" sz="4000" dirty="0"/>
              <a:t>ПРИЕМА</a:t>
            </a:r>
            <a:br>
              <a:rPr lang="ru-RU" sz="4000" dirty="0"/>
            </a:br>
            <a:r>
              <a:rPr lang="ru-RU" sz="4000" dirty="0"/>
              <a:t>«КУБИКА БЛУМА»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F28B8667-D74D-4DD7-B071-D309DBCDF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787" y="0"/>
            <a:ext cx="3613211" cy="361321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8C99F0F1-87CA-4E23-A12F-C384F7A30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53" y="3177240"/>
            <a:ext cx="4050533" cy="40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3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назови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xmlns="" id="{D82986A2-F10C-45C3-A43C-4D6F0B5EE9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92058" y="1682318"/>
            <a:ext cx="5085611" cy="5085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3836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Почему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D0A81656-F9AC-45BD-8DDB-9A9714AAC7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28402" y="1668503"/>
            <a:ext cx="5013757" cy="5013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9202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объясни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69008D7-2052-4F69-8292-085E147960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3930" y="1672614"/>
            <a:ext cx="4910878" cy="4918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9650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55EC06-ABC7-4B12-8977-12B3B66FC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702" y="266976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</a:rPr>
              <a:t>предложи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F88A4C2D-E3AC-434A-B3BF-423E9047A9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71960" y="1759108"/>
            <a:ext cx="6442556" cy="4831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248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1996</TotalTime>
  <Words>44</Words>
  <Application>Microsoft Office PowerPoint</Application>
  <PresentationFormat>Произвольный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Эмблема</vt:lpstr>
      <vt:lpstr>  Мастер-класс для педагогов  «Применение инновационного приема «Кубик Блумa» нa зaнятиях c детьми дошкольного возрacтa»  </vt:lpstr>
      <vt:lpstr>Презентация PowerPoint</vt:lpstr>
      <vt:lpstr>  «Можно привести коня к водопою, но заставить его напиться нельзя»</vt:lpstr>
      <vt:lpstr>Презентация PowerPoint</vt:lpstr>
      <vt:lpstr>Методика  использования  ПРИЕМА «КУБИКА БЛУМА»</vt:lpstr>
      <vt:lpstr>назови</vt:lpstr>
      <vt:lpstr>Почему </vt:lpstr>
      <vt:lpstr>объясни</vt:lpstr>
      <vt:lpstr>предложи</vt:lpstr>
      <vt:lpstr>придумай</vt:lpstr>
      <vt:lpstr>поделись</vt:lpstr>
      <vt:lpstr>Варианты  использования  приема «КУБИК БЛУМА»  на занятиях: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педагогов   Применение инновационного приема «кубик Блума»  нa зaнятиях c детьми  дошкольного возрacтa</dc:title>
  <dc:creator>Кристина Киха</dc:creator>
  <cp:lastModifiedBy>User-3</cp:lastModifiedBy>
  <cp:revision>17</cp:revision>
  <dcterms:created xsi:type="dcterms:W3CDTF">2022-12-22T10:13:42Z</dcterms:created>
  <dcterms:modified xsi:type="dcterms:W3CDTF">2023-05-10T06:20:06Z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4772373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