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75" r:id="rId3"/>
    <p:sldId id="259" r:id="rId4"/>
    <p:sldId id="257" r:id="rId5"/>
    <p:sldId id="258" r:id="rId6"/>
    <p:sldId id="260" r:id="rId7"/>
    <p:sldId id="264" r:id="rId8"/>
    <p:sldId id="263" r:id="rId9"/>
    <p:sldId id="268" r:id="rId10"/>
    <p:sldId id="270" r:id="rId11"/>
    <p:sldId id="271" r:id="rId12"/>
    <p:sldId id="261" r:id="rId13"/>
    <p:sldId id="262" r:id="rId14"/>
    <p:sldId id="265" r:id="rId15"/>
    <p:sldId id="266" r:id="rId16"/>
    <p:sldId id="267" r:id="rId17"/>
    <p:sldId id="269" r:id="rId18"/>
    <p:sldId id="272" r:id="rId19"/>
    <p:sldId id="273" r:id="rId20"/>
    <p:sldId id="274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1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A797-E422-43A2-ADA2-1008A2D27074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31701-3916-477A-B1A7-44896AD8107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A797-E422-43A2-ADA2-1008A2D27074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31701-3916-477A-B1A7-44896AD81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A797-E422-43A2-ADA2-1008A2D27074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31701-3916-477A-B1A7-44896AD81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A797-E422-43A2-ADA2-1008A2D27074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31701-3916-477A-B1A7-44896AD81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025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A797-E422-43A2-ADA2-1008A2D27074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7231701-3916-477A-B1A7-44896AD8107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A797-E422-43A2-ADA2-1008A2D27074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31701-3916-477A-B1A7-44896AD81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A797-E422-43A2-ADA2-1008A2D27074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31701-3916-477A-B1A7-44896AD81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A797-E422-43A2-ADA2-1008A2D27074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31701-3916-477A-B1A7-44896AD81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A797-E422-43A2-ADA2-1008A2D27074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31701-3916-477A-B1A7-44896AD81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A797-E422-43A2-ADA2-1008A2D27074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31701-3916-477A-B1A7-44896AD81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A797-E422-43A2-ADA2-1008A2D27074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31701-3916-477A-B1A7-44896AD81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4B5A797-E422-43A2-ADA2-1008A2D27074}" type="datetimeFigureOut">
              <a:rPr lang="ru-RU" smtClean="0"/>
              <a:t>18.05.2023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7231701-3916-477A-B1A7-44896AD8107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210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4110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 panose="05000000000000000000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185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59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665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255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55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95605" y="379730"/>
            <a:ext cx="8229600" cy="2899410"/>
          </a:xfrm>
        </p:spPr>
        <p:txBody>
          <a:bodyPr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Куликовская </a:t>
            </a:r>
            <a:br>
              <a:rPr lang="ru-RU" sz="660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</a:br>
            <a:r>
              <a:rPr lang="ru-RU" sz="660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битва</a:t>
            </a:r>
            <a:endParaRPr lang="ru-RU" sz="66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/>
          </a:bodyPr>
          <a:lstStyle/>
          <a:p>
            <a:endParaRPr lang="ru-RU" sz="13335" b="1" dirty="0">
              <a:latin typeface="Calibri" panose="020F0502020204030204" pitchFamily="34" charset="0"/>
            </a:endParaRPr>
          </a:p>
          <a:p>
            <a:r>
              <a:rPr lang="ru-RU" b="1" dirty="0">
                <a:latin typeface="Calibri" panose="020F0502020204030204" pitchFamily="34" charset="0"/>
              </a:rPr>
              <a:t> </a:t>
            </a:r>
          </a:p>
          <a:p>
            <a:endParaRPr lang="ru-RU" dirty="0"/>
          </a:p>
        </p:txBody>
      </p:sp>
      <p:pic>
        <p:nvPicPr>
          <p:cNvPr id="6" name="Рисунок 2" descr="image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3915" y="3148965"/>
            <a:ext cx="7620000" cy="3563620"/>
          </a:xfrm>
          <a:prstGeom prst="rect">
            <a:avLst/>
          </a:prstGeom>
          <a:ln w="19050">
            <a:solidFill>
              <a:schemeClr val="bg1">
                <a:lumMod val="65000"/>
              </a:schemeClr>
            </a:solidFill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000099"/>
                </a:solidFill>
                <a:latin typeface="Calibri" panose="020F0502020204030204" pitchFamily="34" charset="0"/>
              </a:rPr>
              <a:t>На Куликовом поле «кровь лилась, как вода, лошади шли по телам павших, воины задыхались от тесноты, а пешая русская рать сначала гнулась, как трава под ветром, а потом легла, как скошенное сено».</a:t>
            </a:r>
            <a:br>
              <a:rPr lang="ru-RU" sz="2400" dirty="0">
                <a:solidFill>
                  <a:srgbClr val="000099"/>
                </a:solidFill>
                <a:latin typeface="Calibri" panose="020F0502020204030204" pitchFamily="34" charset="0"/>
              </a:rPr>
            </a:br>
            <a:endParaRPr lang="ru-RU" sz="2400" dirty="0"/>
          </a:p>
        </p:txBody>
      </p:sp>
      <p:pic>
        <p:nvPicPr>
          <p:cNvPr id="3" name="Рисунок 2" descr="702331083_tonne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1988840"/>
            <a:ext cx="6191250" cy="4643437"/>
          </a:xfrm>
          <a:prstGeom prst="rect">
            <a:avLst/>
          </a:prstGeom>
          <a:ln w="19050">
            <a:solidFill>
              <a:schemeClr val="bg1">
                <a:lumMod val="65000"/>
              </a:schemeClr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000099"/>
                </a:solidFill>
                <a:latin typeface="Calibri" panose="020F0502020204030204" pitchFamily="34" charset="0"/>
              </a:rPr>
              <a:t>Вот на этом поле была битва. Отсюда Мамай наблюдал как гнётся и бежит его орда.</a:t>
            </a:r>
            <a:br>
              <a:rPr lang="ru-RU" sz="4400" dirty="0">
                <a:solidFill>
                  <a:srgbClr val="000099"/>
                </a:solidFill>
                <a:latin typeface="Calibri" panose="020F0502020204030204" pitchFamily="34" charset="0"/>
              </a:rPr>
            </a:br>
            <a:endParaRPr lang="ru-RU" dirty="0"/>
          </a:p>
        </p:txBody>
      </p:sp>
      <p:pic>
        <p:nvPicPr>
          <p:cNvPr id="3" name="Рисунок 2" descr="m_2jp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100" y="1316667"/>
            <a:ext cx="8729388" cy="4755522"/>
          </a:xfrm>
          <a:prstGeom prst="rect">
            <a:avLst/>
          </a:prstGeom>
          <a:ln w="19050">
            <a:solidFill>
              <a:schemeClr val="bg1">
                <a:lumMod val="65000"/>
              </a:schemeClr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000099"/>
                </a:solidFill>
                <a:latin typeface="Calibri" panose="020F0502020204030204" pitchFamily="34" charset="0"/>
              </a:rPr>
              <a:t>Село Монастырщина. На месте этого храма Рождества Богородицы была ставка Дмитрия Донского и стояли русские войска перед битвой.</a:t>
            </a:r>
            <a:br>
              <a:rPr lang="ru-RU" sz="2800" dirty="0">
                <a:solidFill>
                  <a:srgbClr val="000099"/>
                </a:solidFill>
                <a:latin typeface="Calibri" panose="020F0502020204030204" pitchFamily="34" charset="0"/>
              </a:rPr>
            </a:br>
            <a:endParaRPr lang="ru-RU" sz="2800" dirty="0"/>
          </a:p>
        </p:txBody>
      </p:sp>
      <p:pic>
        <p:nvPicPr>
          <p:cNvPr id="3" name="Рисунок 2" descr="1522001.jpg"/>
          <p:cNvPicPr>
            <a:picLocks noChangeAspect="1"/>
          </p:cNvPicPr>
          <p:nvPr/>
        </p:nvPicPr>
        <p:blipFill>
          <a:blip r:embed="rId2" cstate="print"/>
          <a:srcRect l="2103" t="2985" r="2219" b="2985"/>
          <a:stretch>
            <a:fillRect/>
          </a:stretch>
        </p:blipFill>
        <p:spPr>
          <a:xfrm>
            <a:off x="1143000" y="1643063"/>
            <a:ext cx="6810375" cy="4714875"/>
          </a:xfrm>
          <a:prstGeom prst="rect">
            <a:avLst/>
          </a:prstGeom>
          <a:ln w="19050">
            <a:solidFill>
              <a:schemeClr val="bg1">
                <a:lumMod val="65000"/>
              </a:schemeClr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solidFill>
                  <a:srgbClr val="000099"/>
                </a:solidFill>
                <a:latin typeface="Calibri" panose="020F0502020204030204" pitchFamily="34" charset="0"/>
              </a:rPr>
              <a:t>Утром 8 сентября русские переправились через Дон и под прикрытием сторожевого полка развернулись в боевой порядок на Куликовом поле.</a:t>
            </a:r>
            <a:br>
              <a:rPr lang="ru-RU" sz="4400" dirty="0">
                <a:solidFill>
                  <a:srgbClr val="000099"/>
                </a:solidFill>
                <a:latin typeface="Calibri" panose="020F0502020204030204" pitchFamily="34" charset="0"/>
              </a:rPr>
            </a:br>
            <a:endParaRPr lang="ru-RU" dirty="0"/>
          </a:p>
        </p:txBody>
      </p:sp>
      <p:pic>
        <p:nvPicPr>
          <p:cNvPr id="3" name="Рисунок 2" descr="1246522218_0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844824"/>
            <a:ext cx="7921625" cy="4184650"/>
          </a:xfrm>
          <a:prstGeom prst="rect">
            <a:avLst/>
          </a:prstGeom>
          <a:ln w="19050">
            <a:solidFill>
              <a:schemeClr val="bg1">
                <a:lumMod val="65000"/>
              </a:schemeClr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2267744" y="6093296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/>
              <a:t>Утро на Куликовом поле.  А.Бубнов. 1943-1947 гг.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000099"/>
                </a:solidFill>
                <a:latin typeface="Calibri" panose="020F0502020204030204" pitchFamily="34" charset="0"/>
              </a:rPr>
              <a:t>Под великокняжеским знаменем выступил Михаил Бренк в княжеском одеянии.</a:t>
            </a:r>
            <a:br>
              <a:rPr lang="ru-RU" sz="4400" dirty="0">
                <a:solidFill>
                  <a:srgbClr val="000099"/>
                </a:solidFill>
                <a:latin typeface="Calibri" panose="020F0502020204030204" pitchFamily="34" charset="0"/>
              </a:rPr>
            </a:br>
            <a:endParaRPr lang="ru-RU" dirty="0"/>
          </a:p>
        </p:txBody>
      </p:sp>
      <p:pic>
        <p:nvPicPr>
          <p:cNvPr id="3" name="Picture 2" descr="E:\Documents and Settings\1\Рабочий стол\Куликовская битва\i-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196752"/>
            <a:ext cx="6502400" cy="5189537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3491880" y="6309320"/>
            <a:ext cx="16450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0099"/>
                </a:solidFill>
                <a:latin typeface="Calibri" panose="020F0502020204030204" pitchFamily="34" charset="0"/>
              </a:rPr>
              <a:t>Михаил Бренк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000099"/>
                </a:solidFill>
                <a:latin typeface="Calibri" panose="020F0502020204030204" pitchFamily="34" charset="0"/>
              </a:rPr>
              <a:t>Дмитрий Иванович в одежде простого воина смешался с ратниками.</a:t>
            </a:r>
            <a:br>
              <a:rPr lang="ru-RU" sz="4400" dirty="0">
                <a:latin typeface="Calibri" panose="020F0502020204030204" pitchFamily="34" charset="0"/>
              </a:rPr>
            </a:br>
            <a:endParaRPr lang="ru-RU" dirty="0"/>
          </a:p>
        </p:txBody>
      </p:sp>
      <p:pic>
        <p:nvPicPr>
          <p:cNvPr id="3" name="Рисунок 2" descr="foto_kulik_bitva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124744"/>
            <a:ext cx="7344816" cy="5499331"/>
          </a:xfrm>
          <a:prstGeom prst="rect">
            <a:avLst/>
          </a:prstGeom>
          <a:ln w="19050">
            <a:solidFill>
              <a:schemeClr val="bg1">
                <a:lumMod val="65000"/>
              </a:schemeClr>
            </a:solidFill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solidFill>
                  <a:srgbClr val="00009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charset="0"/>
              </a:rPr>
              <a:t>Храм Сергия Радонежского на Красном Холме.</a:t>
            </a:r>
            <a:br>
              <a:rPr lang="ru-RU" sz="3100" dirty="0">
                <a:solidFill>
                  <a:srgbClr val="00009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charset="0"/>
              </a:rPr>
            </a:br>
            <a:r>
              <a:rPr lang="ru-RU" sz="3100" dirty="0">
                <a:solidFill>
                  <a:srgbClr val="00009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charset="0"/>
              </a:rPr>
              <a:t> Здесь по преданию находились шатер и ставка Мамая.</a:t>
            </a:r>
            <a:br>
              <a:rPr lang="ru-RU" sz="4400" dirty="0">
                <a:solidFill>
                  <a:srgbClr val="00009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charset="0"/>
              </a:rPr>
            </a:br>
            <a:endParaRPr lang="ru-RU" dirty="0"/>
          </a:p>
        </p:txBody>
      </p:sp>
      <p:pic>
        <p:nvPicPr>
          <p:cNvPr id="3" name="Рисунок 2" descr="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50" y="1571625"/>
            <a:ext cx="7408863" cy="4714875"/>
          </a:xfrm>
          <a:prstGeom prst="rect">
            <a:avLst/>
          </a:prstGeom>
          <a:ln w="19050">
            <a:solidFill>
              <a:schemeClr val="bg1">
                <a:lumMod val="65000"/>
              </a:schemeClr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000099"/>
                </a:solidFill>
                <a:latin typeface="Calibri" panose="020F0502020204030204" pitchFamily="34" charset="0"/>
              </a:rPr>
              <a:t>Татары рвались к знамени Великого князя.</a:t>
            </a:r>
            <a:br>
              <a:rPr lang="ru-RU" sz="3200" dirty="0">
                <a:solidFill>
                  <a:srgbClr val="000099"/>
                </a:solidFill>
                <a:latin typeface="Calibri" panose="020F0502020204030204" pitchFamily="34" charset="0"/>
              </a:rPr>
            </a:br>
            <a:endParaRPr lang="ru-RU" sz="3200" dirty="0"/>
          </a:p>
        </p:txBody>
      </p:sp>
      <p:pic>
        <p:nvPicPr>
          <p:cNvPr id="3" name="Picture 2" descr="E:\Documents and Settings\1\Рабочий стол\Куликовская битва\Yvon_kreml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9600" y="785813"/>
            <a:ext cx="5335588" cy="5637212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2267744" y="6488668"/>
            <a:ext cx="45797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Куликовская битва. Адольф Ивон. 1859 г.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000099"/>
                </a:solidFill>
                <a:latin typeface="Calibri" panose="020F0502020204030204" pitchFamily="34" charset="0"/>
              </a:rPr>
              <a:t>Русские воины захватили ханскую ставку и</a:t>
            </a:r>
            <a:br>
              <a:rPr lang="ru-RU" sz="3600" dirty="0">
                <a:solidFill>
                  <a:srgbClr val="000099"/>
                </a:solidFill>
                <a:latin typeface="Calibri" panose="020F0502020204030204" pitchFamily="34" charset="0"/>
              </a:rPr>
            </a:br>
            <a:r>
              <a:rPr lang="ru-RU" sz="3600" dirty="0">
                <a:solidFill>
                  <a:srgbClr val="000099"/>
                </a:solidFill>
                <a:latin typeface="Calibri" panose="020F0502020204030204" pitchFamily="34" charset="0"/>
              </a:rPr>
              <a:t>на протяжении почти 50 км преследовали и уничтожали остатки войск Мамая. </a:t>
            </a:r>
            <a:br>
              <a:rPr lang="ru-RU" dirty="0">
                <a:solidFill>
                  <a:srgbClr val="000099"/>
                </a:solidFill>
                <a:latin typeface="Calibri" panose="020F0502020204030204" pitchFamily="34" charset="0"/>
              </a:rPr>
            </a:br>
            <a:endParaRPr lang="ru-RU" dirty="0"/>
          </a:p>
        </p:txBody>
      </p:sp>
      <p:pic>
        <p:nvPicPr>
          <p:cNvPr id="3" name="Рисунок 2" descr="0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38" y="1785938"/>
            <a:ext cx="6643687" cy="4429125"/>
          </a:xfrm>
          <a:prstGeom prst="rect">
            <a:avLst/>
          </a:prstGeom>
          <a:ln w="19050">
            <a:solidFill>
              <a:schemeClr val="bg1">
                <a:lumMod val="65000"/>
              </a:schemeClr>
            </a:solidFill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solidFill>
                  <a:srgbClr val="000099"/>
                </a:solidFill>
                <a:latin typeface="Calibri" panose="020F0502020204030204" pitchFamily="34" charset="0"/>
              </a:rPr>
              <a:t>Потери с обеих сторон были огромны ( около 200 тысяч человек убитыми и ранеными).</a:t>
            </a:r>
            <a:br>
              <a:rPr lang="ru-RU" sz="4400" dirty="0">
                <a:solidFill>
                  <a:srgbClr val="000099"/>
                </a:solidFill>
                <a:latin typeface="Calibri" panose="020F0502020204030204" pitchFamily="34" charset="0"/>
              </a:rPr>
            </a:br>
            <a:endParaRPr lang="ru-RU" dirty="0"/>
          </a:p>
        </p:txBody>
      </p:sp>
      <p:pic>
        <p:nvPicPr>
          <p:cNvPr id="3" name="Рисунок 2" descr="st_w450_donskoj_s_pobedo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1844824"/>
            <a:ext cx="5877842" cy="4846176"/>
          </a:xfrm>
          <a:prstGeom prst="rect">
            <a:avLst/>
          </a:prstGeom>
          <a:ln w="19050">
            <a:solidFill>
              <a:schemeClr val="bg1">
                <a:lumMod val="65000"/>
              </a:schemeClr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67324289_tonne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8875" y="285750"/>
            <a:ext cx="4214813" cy="5619750"/>
          </a:xfrm>
          <a:prstGeom prst="rect">
            <a:avLst/>
          </a:prstGeom>
          <a:ln w="19050">
            <a:solidFill>
              <a:schemeClr val="bg1">
                <a:lumMod val="65000"/>
              </a:schemeClr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2267744" y="594928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000099"/>
                </a:solidFill>
                <a:latin typeface="Calibri" panose="020F0502020204030204" pitchFamily="34" charset="0"/>
              </a:rPr>
              <a:t>Народ прозвал </a:t>
            </a:r>
          </a:p>
          <a:p>
            <a:pPr algn="ctr"/>
            <a:r>
              <a:rPr lang="ru-RU" sz="2400" b="1" dirty="0">
                <a:solidFill>
                  <a:srgbClr val="000099"/>
                </a:solidFill>
                <a:latin typeface="Calibri" panose="020F0502020204030204" pitchFamily="34" charset="0"/>
              </a:rPr>
              <a:t>Дмитрия </a:t>
            </a:r>
            <a:r>
              <a:rPr lang="ru-RU" sz="2400" b="1" i="1" dirty="0">
                <a:solidFill>
                  <a:srgbClr val="000099"/>
                </a:solidFill>
                <a:latin typeface="Calibri" panose="020F0502020204030204" pitchFamily="34" charset="0"/>
              </a:rPr>
              <a:t>Донским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000099"/>
                </a:solidFill>
                <a:latin typeface="Calibri" panose="020F0502020204030204" pitchFamily="34" charset="0"/>
              </a:rPr>
              <a:t>Битва на Куликовом поле 8 сентября 1380 года стала переломным моментом в борьбе Руси против Золотой Орды.</a:t>
            </a:r>
            <a:br>
              <a:rPr lang="ru-RU" sz="4400" dirty="0">
                <a:solidFill>
                  <a:srgbClr val="000099"/>
                </a:solidFill>
                <a:latin typeface="Calibri" panose="020F0502020204030204" pitchFamily="34" charset="0"/>
              </a:rPr>
            </a:br>
            <a:endParaRPr lang="ru-RU" dirty="0"/>
          </a:p>
        </p:txBody>
      </p:sp>
      <p:pic>
        <p:nvPicPr>
          <p:cNvPr id="3" name="Рисунок 2" descr="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484784"/>
            <a:ext cx="7815212" cy="4972915"/>
          </a:xfrm>
          <a:prstGeom prst="rect">
            <a:avLst/>
          </a:prstGeom>
          <a:ln w="19050">
            <a:solidFill>
              <a:schemeClr val="bg1">
                <a:lumMod val="65000"/>
              </a:schemeClr>
            </a:solidFill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E:\Documents and Settings\1\Рабочий стол\Куликовская битва\425px-Kulikovo_pole_-_monume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428625"/>
            <a:ext cx="4071938" cy="5684838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bg1">
                <a:lumMod val="65000"/>
              </a:schemeClr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4860032" y="692696"/>
            <a:ext cx="381642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0099"/>
                </a:solidFill>
                <a:latin typeface="Calibri" panose="020F050202020403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В 1848 году на Куликовом поле, по инициативе первого исследователя великой битвы обер-прокурора</a:t>
            </a:r>
          </a:p>
          <a:p>
            <a:pPr algn="ctr"/>
            <a:r>
              <a:rPr lang="ru-RU" sz="2400" b="1" dirty="0">
                <a:solidFill>
                  <a:srgbClr val="000099"/>
                </a:solidFill>
                <a:latin typeface="Calibri" panose="020F050202020403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 Священного Синода С. Д. Нечаева, был поставлен памятник-колонна, изготовленный на заводе Ч. Берда по проекту А. П. Брюллова.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6237312"/>
            <a:ext cx="28183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0099"/>
                </a:solidFill>
                <a:latin typeface="Calibri" panose="020F0502020204030204" pitchFamily="34" charset="0"/>
              </a:rPr>
              <a:t>Памятник в честь победы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000099"/>
                </a:solidFill>
                <a:latin typeface="Calibri" panose="020F050202020403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В 1880 у с. Монастырщина на сам</a:t>
            </a:r>
            <a:r>
              <a:rPr lang="en-US" sz="3200" dirty="0">
                <a:solidFill>
                  <a:srgbClr val="000099"/>
                </a:solidFill>
                <a:latin typeface="Calibri" panose="020F050202020403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ó</a:t>
            </a:r>
            <a:r>
              <a:rPr lang="ru-RU" sz="3200" dirty="0">
                <a:solidFill>
                  <a:srgbClr val="000099"/>
                </a:solidFill>
                <a:latin typeface="Calibri" panose="020F050202020403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  <a:t>м поле торжественно отпразднован  день 500-летней годовщины битвы.</a:t>
            </a:r>
            <a:b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Courier New" panose="02070309020205020404" pitchFamily="49" charset="0"/>
              </a:rPr>
            </a:br>
            <a:endParaRPr lang="ru-RU" sz="3200" dirty="0"/>
          </a:p>
        </p:txBody>
      </p:sp>
      <p:pic>
        <p:nvPicPr>
          <p:cNvPr id="3" name="Рисунок 2" descr="памятник Дмитрию Донскому на месте Куликовской битвы.jpg"/>
          <p:cNvPicPr>
            <a:picLocks noChangeAspect="1"/>
          </p:cNvPicPr>
          <p:nvPr/>
        </p:nvPicPr>
        <p:blipFill>
          <a:blip r:embed="rId2" cstate="print"/>
          <a:srcRect l="3375" r="3249" b="5405"/>
          <a:stretch>
            <a:fillRect/>
          </a:stretch>
        </p:blipFill>
        <p:spPr>
          <a:xfrm>
            <a:off x="971600" y="1484784"/>
            <a:ext cx="7305675" cy="4929188"/>
          </a:xfrm>
          <a:prstGeom prst="rect">
            <a:avLst/>
          </a:prstGeom>
          <a:ln w="19050">
            <a:solidFill>
              <a:schemeClr val="bg1">
                <a:lumMod val="65000"/>
              </a:schemeClr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2915816" y="6488668"/>
            <a:ext cx="32586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rgbClr val="000099"/>
                </a:solidFill>
                <a:latin typeface="Calibri" panose="020F0502020204030204" pitchFamily="34" charset="0"/>
              </a:rPr>
              <a:t>Памятник Дмитрию Донскому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>
                <a:solidFill>
                  <a:srgbClr val="000099"/>
                </a:solidFill>
                <a:latin typeface="Calibri" panose="020F0502020204030204" pitchFamily="34" charset="0"/>
              </a:rPr>
              <a:t>Юбилейная монета и марка в честь победы на Куликовом поле.</a:t>
            </a:r>
            <a:br>
              <a:rPr lang="ru-RU" sz="4400" dirty="0">
                <a:solidFill>
                  <a:srgbClr val="000099"/>
                </a:solidFill>
                <a:latin typeface="Calibri" panose="020F0502020204030204" pitchFamily="34" charset="0"/>
              </a:rPr>
            </a:br>
            <a:endParaRPr lang="ru-RU" dirty="0"/>
          </a:p>
        </p:txBody>
      </p:sp>
      <p:pic>
        <p:nvPicPr>
          <p:cNvPr id="3" name="Рисунок 1" descr="5111-0146R.gif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500" y="1714500"/>
            <a:ext cx="2357438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" descr="E:\Documents and Settings\1\Рабочий стол\Куликовская битва\5111-0146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1714500"/>
            <a:ext cx="2357438" cy="23574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pic>
        <p:nvPicPr>
          <p:cNvPr id="5" name="Picture 1" descr="E:\Documents and Settings\1\Рабочий стол\Куликовская битва\800px-RusStamp1995RusVelKneze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8813" y="4214813"/>
            <a:ext cx="4797425" cy="2455862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i="1" dirty="0">
                <a:solidFill>
                  <a:srgbClr val="000099"/>
                </a:solidFill>
                <a:latin typeface="Calibri" panose="020F0502020204030204" pitchFamily="34" charset="0"/>
              </a:rPr>
              <a:t>В памяти потомков сохранится вечно,</a:t>
            </a:r>
            <a:br>
              <a:rPr lang="ru-RU" sz="3600" i="1" dirty="0">
                <a:solidFill>
                  <a:srgbClr val="000099"/>
                </a:solidFill>
                <a:latin typeface="Calibri" panose="020F0502020204030204" pitchFamily="34" charset="0"/>
              </a:rPr>
            </a:br>
            <a:r>
              <a:rPr lang="ru-RU" sz="3600" i="1" dirty="0">
                <a:solidFill>
                  <a:srgbClr val="000099"/>
                </a:solidFill>
                <a:latin typeface="Calibri" panose="020F0502020204030204" pitchFamily="34" charset="0"/>
              </a:rPr>
              <a:t>Куликово поле да </a:t>
            </a:r>
            <a:r>
              <a:rPr lang="ru-RU" sz="3600" i="1" dirty="0" err="1">
                <a:solidFill>
                  <a:srgbClr val="000099"/>
                </a:solidFill>
                <a:latin typeface="Calibri" panose="020F0502020204030204" pitchFamily="34" charset="0"/>
              </a:rPr>
              <a:t>Непрядва-речка</a:t>
            </a:r>
            <a:r>
              <a:rPr lang="ru-RU" sz="3600" i="1" dirty="0">
                <a:solidFill>
                  <a:srgbClr val="000099"/>
                </a:solidFill>
                <a:latin typeface="Calibri" panose="020F0502020204030204" pitchFamily="34" charset="0"/>
              </a:rPr>
              <a:t>.</a:t>
            </a:r>
            <a:br>
              <a:rPr lang="ru-RU" sz="3600" i="1" dirty="0">
                <a:solidFill>
                  <a:srgbClr val="000099"/>
                </a:solidFill>
                <a:latin typeface="Calibri" panose="020F0502020204030204" pitchFamily="34" charset="0"/>
              </a:rPr>
            </a:br>
            <a:r>
              <a:rPr lang="ru-RU" sz="3600" i="1" dirty="0">
                <a:solidFill>
                  <a:srgbClr val="000099"/>
                </a:solidFill>
                <a:latin typeface="Calibri" panose="020F0502020204030204" pitchFamily="34" charset="0"/>
              </a:rPr>
              <a:t>					Ю.Шмидт</a:t>
            </a:r>
            <a:br>
              <a:rPr lang="ru-RU" sz="4400" i="1" dirty="0">
                <a:solidFill>
                  <a:srgbClr val="000099"/>
                </a:solidFill>
                <a:latin typeface="Calibri" panose="020F0502020204030204" pitchFamily="34" charset="0"/>
              </a:rPr>
            </a:br>
            <a:endParaRPr lang="ru-RU" dirty="0"/>
          </a:p>
        </p:txBody>
      </p:sp>
      <p:pic>
        <p:nvPicPr>
          <p:cNvPr id="3" name="Рисунок 2" descr="foto-full-31548-246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1" y="1531976"/>
            <a:ext cx="6840760" cy="4502864"/>
          </a:xfrm>
          <a:prstGeom prst="rect">
            <a:avLst/>
          </a:prstGeom>
          <a:ln w="19050">
            <a:solidFill>
              <a:schemeClr val="bg1">
                <a:lumMod val="65000"/>
              </a:schemeClr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3131840" y="6093296"/>
            <a:ext cx="31729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0099"/>
                </a:solidFill>
                <a:latin typeface="Calibri" panose="020F0502020204030204" pitchFamily="34" charset="0"/>
              </a:rPr>
              <a:t>Памятник на Куликовом поле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060848"/>
            <a:ext cx="8229600" cy="1143000"/>
          </a:xfrm>
        </p:spPr>
        <p:txBody>
          <a:bodyPr/>
          <a:lstStyle/>
          <a:p>
            <a:r>
              <a:rPr lang="ru-RU" dirty="0"/>
              <a:t>Спасибо за внимание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000099"/>
                </a:solidFill>
                <a:latin typeface="Calibri" panose="020F0502020204030204" pitchFamily="34" charset="0"/>
              </a:rPr>
              <a:t>Князь Дмитрий получил у Сергия Радонежского благословение на битву.</a:t>
            </a:r>
            <a:br>
              <a:rPr lang="ru-RU" sz="4400" dirty="0">
                <a:solidFill>
                  <a:srgbClr val="000099"/>
                </a:solidFill>
                <a:latin typeface="Calibri" panose="020F0502020204030204" pitchFamily="34" charset="0"/>
              </a:rPr>
            </a:br>
            <a:endParaRPr lang="ru-RU" dirty="0"/>
          </a:p>
        </p:txBody>
      </p:sp>
      <p:pic>
        <p:nvPicPr>
          <p:cNvPr id="5" name="Picture 2" descr="E:\Documents and Settings\1\Рабочий стол\Куликовская битва\Blessing_Dmitry_Ivanovich_(Novoskoltsev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052736"/>
            <a:ext cx="3214688" cy="5178425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2123728" y="6165304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/>
              <a:t>Преподобный Сергий благословляет Дмитрия на борьбу с Мамаем.   Худ. А. Н. </a:t>
            </a:r>
            <a:r>
              <a:rPr lang="ru-RU" sz="1400" b="1" dirty="0" err="1"/>
              <a:t>Новоскольцев</a:t>
            </a:r>
            <a:endParaRPr lang="ru-RU" sz="14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solidFill>
                  <a:srgbClr val="000099"/>
                </a:solidFill>
                <a:latin typeface="Calibri" panose="020F0502020204030204" pitchFamily="34" charset="0"/>
              </a:rPr>
              <a:t>Летом 1380 года более чем стотысячная татаро-монгольская рать, возглавляемая самим Мамаем, двинулась с северо-востока к Оке, а с юга шёл к Оке союзный Мамаю великий Литовский князь Ягайло. </a:t>
            </a:r>
            <a:br>
              <a:rPr lang="ru-RU" sz="4400" dirty="0">
                <a:solidFill>
                  <a:srgbClr val="000099"/>
                </a:solidFill>
                <a:latin typeface="Calibri" panose="020F0502020204030204" pitchFamily="34" charset="0"/>
              </a:rPr>
            </a:br>
            <a:endParaRPr lang="ru-RU" dirty="0"/>
          </a:p>
        </p:txBody>
      </p:sp>
      <p:pic>
        <p:nvPicPr>
          <p:cNvPr id="5" name="Рисунок 2" descr="Image17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1928813"/>
            <a:ext cx="2554288" cy="3429000"/>
          </a:xfrm>
          <a:prstGeom prst="rect">
            <a:avLst/>
          </a:prstGeom>
          <a:noFill/>
          <a:ln w="19050">
            <a:solidFill>
              <a:srgbClr val="A6A6A6"/>
            </a:solidFill>
            <a:miter lim="800000"/>
            <a:headEnd/>
            <a:tailEnd/>
          </a:ln>
        </p:spPr>
      </p:pic>
      <p:pic>
        <p:nvPicPr>
          <p:cNvPr id="6" name="Рисунок 5" descr="karta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43250" y="2571750"/>
            <a:ext cx="2786063" cy="33575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image007.jpg"/>
          <p:cNvPicPr>
            <a:picLocks noChangeAspect="1"/>
          </p:cNvPicPr>
          <p:nvPr/>
        </p:nvPicPr>
        <p:blipFill>
          <a:blip r:embed="rId4" cstate="print"/>
          <a:srcRect l="9625" t="2008" r="2500" b="1592"/>
          <a:stretch>
            <a:fillRect/>
          </a:stretch>
        </p:blipFill>
        <p:spPr>
          <a:xfrm>
            <a:off x="6215063" y="2714625"/>
            <a:ext cx="2616200" cy="3571875"/>
          </a:xfrm>
          <a:prstGeom prst="rect">
            <a:avLst/>
          </a:prstGeom>
          <a:ln w="19050">
            <a:solidFill>
              <a:schemeClr val="bg1">
                <a:lumMod val="65000"/>
              </a:schemeClr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899592" y="5589240"/>
            <a:ext cx="1522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0099"/>
                </a:solidFill>
                <a:latin typeface="Calibri" panose="020F0502020204030204" pitchFamily="34" charset="0"/>
              </a:rPr>
              <a:t>Князь Ягайло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092280" y="6309320"/>
            <a:ext cx="9076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0099"/>
                </a:solidFill>
                <a:latin typeface="Calibri" panose="020F0502020204030204" pitchFamily="34" charset="0"/>
              </a:rPr>
              <a:t>Мамай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000099"/>
                </a:solidFill>
                <a:latin typeface="Calibri" panose="020F0502020204030204" pitchFamily="34" charset="0"/>
              </a:rPr>
              <a:t>Дмитрий Иванович  послал во все русские княжества гонцов с призывом выступить на защиту русской земли. На битву собрались до 150 тысяч человек.</a:t>
            </a:r>
            <a:br>
              <a:rPr lang="ru-RU" sz="2800" dirty="0">
                <a:solidFill>
                  <a:srgbClr val="000099"/>
                </a:solidFill>
                <a:latin typeface="Calibri" panose="020F0502020204030204" pitchFamily="34" charset="0"/>
              </a:rPr>
            </a:br>
            <a:endParaRPr lang="ru-RU" sz="2800" dirty="0"/>
          </a:p>
        </p:txBody>
      </p:sp>
      <p:pic>
        <p:nvPicPr>
          <p:cNvPr id="5" name="Picture 2" descr="E:\Documents and Settings\1\Рабочий стол\Куликовская битва\image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1500188"/>
            <a:ext cx="7943850" cy="4714875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188640"/>
            <a:ext cx="4680520" cy="6455651"/>
          </a:xfrm>
          <a:prstGeom prst="rect">
            <a:avLst/>
          </a:prstGeom>
          <a:ln w="19050">
            <a:solidFill>
              <a:schemeClr val="bg1">
                <a:lumMod val="65000"/>
              </a:schemeClr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solidFill>
                  <a:srgbClr val="000099"/>
                </a:solidFill>
                <a:latin typeface="Calibri" panose="020F0502020204030204" pitchFamily="34" charset="0"/>
              </a:rPr>
              <a:t>Сражение началось поединком </a:t>
            </a:r>
            <a:r>
              <a:rPr lang="ru-RU" sz="3100" dirty="0" err="1">
                <a:solidFill>
                  <a:srgbClr val="000099"/>
                </a:solidFill>
                <a:latin typeface="Calibri" panose="020F0502020204030204" pitchFamily="34" charset="0"/>
              </a:rPr>
              <a:t>Пересвета</a:t>
            </a:r>
            <a:r>
              <a:rPr lang="ru-RU" sz="3100" dirty="0">
                <a:solidFill>
                  <a:srgbClr val="000099"/>
                </a:solidFill>
                <a:latin typeface="Calibri" panose="020F0502020204030204" pitchFamily="34" charset="0"/>
              </a:rPr>
              <a:t> с ордынским богатырём </a:t>
            </a:r>
            <a:r>
              <a:rPr lang="ru-RU" sz="3100" dirty="0" err="1">
                <a:solidFill>
                  <a:srgbClr val="000099"/>
                </a:solidFill>
                <a:latin typeface="Calibri" panose="020F0502020204030204" pitchFamily="34" charset="0"/>
              </a:rPr>
              <a:t>Челубеем</a:t>
            </a:r>
            <a:r>
              <a:rPr lang="ru-RU" sz="3100" dirty="0">
                <a:solidFill>
                  <a:srgbClr val="000099"/>
                </a:solidFill>
                <a:latin typeface="Calibri" panose="020F0502020204030204" pitchFamily="34" charset="0"/>
              </a:rPr>
              <a:t>. В результате сражения оба они погибли. </a:t>
            </a:r>
            <a:br>
              <a:rPr lang="ru-RU" sz="4400" dirty="0">
                <a:solidFill>
                  <a:srgbClr val="000099"/>
                </a:solidFill>
                <a:latin typeface="Calibri" panose="020F0502020204030204" pitchFamily="34" charset="0"/>
              </a:rPr>
            </a:br>
            <a:endParaRPr lang="ru-RU" dirty="0"/>
          </a:p>
        </p:txBody>
      </p:sp>
      <p:pic>
        <p:nvPicPr>
          <p:cNvPr id="3" name="Рисунок 2" descr="image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2339" y="1484784"/>
            <a:ext cx="7620000" cy="4457700"/>
          </a:xfrm>
          <a:prstGeom prst="rect">
            <a:avLst/>
          </a:prstGeom>
          <a:ln w="19050">
            <a:solidFill>
              <a:schemeClr val="bg1">
                <a:lumMod val="65000"/>
              </a:schemeClr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2195736" y="59492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Поединок </a:t>
            </a:r>
            <a:r>
              <a:rPr lang="ru-RU" b="1" dirty="0" err="1"/>
              <a:t>Пересвета</a:t>
            </a:r>
            <a:r>
              <a:rPr lang="ru-RU" b="1" dirty="0"/>
              <a:t> с </a:t>
            </a:r>
            <a:r>
              <a:rPr lang="ru-RU" b="1" dirty="0" err="1"/>
              <a:t>Челубеем</a:t>
            </a:r>
            <a:r>
              <a:rPr lang="ru-RU" b="1" dirty="0"/>
              <a:t>.   М.Авилов. 1943 г.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3777" y="1032786"/>
            <a:ext cx="5207000" cy="4521200"/>
          </a:xfrm>
          <a:prstGeom prst="rect">
            <a:avLst/>
          </a:prstGeom>
          <a:ln w="19050">
            <a:solidFill>
              <a:schemeClr val="bg1">
                <a:lumMod val="65000"/>
              </a:schemeClr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5580112" y="1340768"/>
            <a:ext cx="322210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0099"/>
                </a:solidFill>
                <a:latin typeface="Calibri" panose="020F0502020204030204" pitchFamily="34" charset="0"/>
              </a:rPr>
              <a:t>В центре стоял Большой полк. Правее и левее его – полки Правой и Левой руки. Впереди главных сил были расположены Сторожевой и Передовой полки. За Большим полком был расположен частный резерв (конница). Засадный полк выполнял задачу общего резерва и был скрытно расположен в лесу.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>
                <a:solidFill>
                  <a:srgbClr val="000099"/>
                </a:solidFill>
                <a:latin typeface="Calibri" panose="020F0502020204030204" pitchFamily="34" charset="0"/>
              </a:rPr>
              <a:t>Бой был затяжной и долгий.</a:t>
            </a:r>
            <a:br>
              <a:rPr lang="ru-RU" sz="4400" dirty="0">
                <a:solidFill>
                  <a:srgbClr val="000099"/>
                </a:solidFill>
                <a:latin typeface="Calibri" panose="020F0502020204030204" pitchFamily="34" charset="0"/>
              </a:rPr>
            </a:br>
            <a:endParaRPr lang="ru-RU" dirty="0"/>
          </a:p>
        </p:txBody>
      </p:sp>
      <p:pic>
        <p:nvPicPr>
          <p:cNvPr id="3" name="Рисунок 2" descr="20570420_kulikov_bitv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" y="1214438"/>
            <a:ext cx="8023225" cy="5072062"/>
          </a:xfrm>
          <a:prstGeom prst="rect">
            <a:avLst/>
          </a:prstGeom>
          <a:ln w="19050">
            <a:solidFill>
              <a:schemeClr val="bg1">
                <a:lumMod val="65000"/>
              </a:schemeClr>
            </a:solidFill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0</TotalTime>
  <Words>519</Words>
  <Application>Microsoft Office PowerPoint</Application>
  <PresentationFormat>Экран (4:3)</PresentationFormat>
  <Paragraphs>38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5" baseType="lpstr">
      <vt:lpstr>Arial</vt:lpstr>
      <vt:lpstr>Book Antiqua</vt:lpstr>
      <vt:lpstr>Calibri</vt:lpstr>
      <vt:lpstr>Lucida Sans</vt:lpstr>
      <vt:lpstr>Monotype Corsiva</vt:lpstr>
      <vt:lpstr>Times New Roman</vt:lpstr>
      <vt:lpstr>Wingdings</vt:lpstr>
      <vt:lpstr>Wingdings 2</vt:lpstr>
      <vt:lpstr>Wingdings 3</vt:lpstr>
      <vt:lpstr>Апекс</vt:lpstr>
      <vt:lpstr>Куликовская  битва</vt:lpstr>
      <vt:lpstr>Презентация PowerPoint</vt:lpstr>
      <vt:lpstr>Князь Дмитрий получил у Сергия Радонежского благословение на битву. </vt:lpstr>
      <vt:lpstr>Летом 1380 года более чем стотысячная татаро-монгольская рать, возглавляемая самим Мамаем, двинулась с северо-востока к Оке, а с юга шёл к Оке союзный Мамаю великий Литовский князь Ягайло.  </vt:lpstr>
      <vt:lpstr>Дмитрий Иванович  послал во все русские княжества гонцов с призывом выступить на защиту русской земли. На битву собрались до 150 тысяч человек. </vt:lpstr>
      <vt:lpstr>Презентация PowerPoint</vt:lpstr>
      <vt:lpstr>Сражение началось поединком Пересвета с ордынским богатырём Челубеем. В результате сражения оба они погибли.  </vt:lpstr>
      <vt:lpstr>Презентация PowerPoint</vt:lpstr>
      <vt:lpstr>Бой был затяжной и долгий. </vt:lpstr>
      <vt:lpstr>На Куликовом поле «кровь лилась, как вода, лошади шли по телам павших, воины задыхались от тесноты, а пешая русская рать сначала гнулась, как трава под ветром, а потом легла, как скошенное сено». </vt:lpstr>
      <vt:lpstr>Вот на этом поле была битва. Отсюда Мамай наблюдал как гнётся и бежит его орда. </vt:lpstr>
      <vt:lpstr>Село Монастырщина. На месте этого храма Рождества Богородицы была ставка Дмитрия Донского и стояли русские войска перед битвой. </vt:lpstr>
      <vt:lpstr>Утром 8 сентября русские переправились через Дон и под прикрытием сторожевого полка развернулись в боевой порядок на Куликовом поле. </vt:lpstr>
      <vt:lpstr>Под великокняжеским знаменем выступил Михаил Бренк в княжеском одеянии. </vt:lpstr>
      <vt:lpstr>Дмитрий Иванович в одежде простого воина смешался с ратниками. </vt:lpstr>
      <vt:lpstr>Храм Сергия Радонежского на Красном Холме.  Здесь по преданию находились шатер и ставка Мамая. </vt:lpstr>
      <vt:lpstr>Татары рвались к знамени Великого князя. </vt:lpstr>
      <vt:lpstr>Русские воины захватили ханскую ставку и на протяжении почти 50 км преследовали и уничтожали остатки войск Мамая.  </vt:lpstr>
      <vt:lpstr>Потери с обеих сторон были огромны ( около 200 тысяч человек убитыми и ранеными). </vt:lpstr>
      <vt:lpstr>Битва на Куликовом поле 8 сентября 1380 года стала переломным моментом в борьбе Руси против Золотой Орды. </vt:lpstr>
      <vt:lpstr>Презентация PowerPoint</vt:lpstr>
      <vt:lpstr>В 1880 у с. Монастырщина на самóм поле торжественно отпразднован  день 500-летней годовщины битвы. </vt:lpstr>
      <vt:lpstr>Юбилейная монета и марка в честь победы на Куликовом поле. </vt:lpstr>
      <vt:lpstr>В памяти потомков сохранится вечно, Куликово поле да Непрядва-речка.      Ю.Шмидт </vt:lpstr>
      <vt:lpstr>Спасибо за внимание</vt:lpstr>
    </vt:vector>
  </TitlesOfParts>
  <Company>RePack by SPecialiST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Куликовская  битва </dc:title>
  <dc:creator>Admin</dc:creator>
  <cp:lastModifiedBy>Максим</cp:lastModifiedBy>
  <cp:revision>11</cp:revision>
  <dcterms:created xsi:type="dcterms:W3CDTF">2016-02-23T16:45:00Z</dcterms:created>
  <dcterms:modified xsi:type="dcterms:W3CDTF">2023-05-18T00:59:47Z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4B603B5DE1D64FA59D0FE57379161645</vt:lpwstr>
  </property>
  <property fmtid="{D5CDD505-2E9C-101B-9397-08002B2CF9AE}" pid="3" name="KSOProductBuildVer">
    <vt:lpwstr>1049-11.2.0.11306</vt:lpwstr>
  </property>
</Properties>
</file>