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1" r:id="rId19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6" name="Рисунок 35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7" name="Рисунок 36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4" name="Рисунок 73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5" name="Рисунок 74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 hidden="1"/>
          <p:cNvSpPr/>
          <p:nvPr/>
        </p:nvSpPr>
        <p:spPr>
          <a:xfrm>
            <a:off x="164520" y="147240"/>
            <a:ext cx="8809920" cy="6564240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160">
            <a:solidFill>
              <a:schemeClr val="bg2">
                <a:tint val="78000"/>
                <a:satMod val="180000"/>
                <a:alpha val="88000"/>
              </a:schemeClr>
            </a:solidFill>
            <a:round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" name="CustomShape 2"/>
          <p:cNvSpPr/>
          <p:nvPr/>
        </p:nvSpPr>
        <p:spPr>
          <a:xfrm>
            <a:off x="164520" y="146160"/>
            <a:ext cx="8813880" cy="2504520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160">
            <a:solidFill>
              <a:schemeClr val="bg2">
                <a:tint val="78000"/>
                <a:satMod val="180000"/>
                <a:alpha val="88000"/>
              </a:schemeClr>
            </a:solidFill>
            <a:round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18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1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18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18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18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18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18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64520" y="147240"/>
            <a:ext cx="8809920" cy="6564240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160">
            <a:solidFill>
              <a:schemeClr val="bg2">
                <a:tint val="78000"/>
                <a:satMod val="180000"/>
                <a:alpha val="88000"/>
              </a:schemeClr>
            </a:solidFill>
            <a:round/>
          </a:ln>
          <a:effectLst>
            <a:innerShdw blurRad="1143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9" name="CustomShape 2"/>
          <p:cNvSpPr/>
          <p:nvPr/>
        </p:nvSpPr>
        <p:spPr>
          <a:xfrm>
            <a:off x="588240" y="1424520"/>
            <a:ext cx="7999920" cy="79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0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spc="-1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464400" y="380880"/>
            <a:ext cx="8228520" cy="220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228600" bIns="45000" anchor="b"/>
          <a:lstStyle/>
          <a:p>
            <a:r>
              <a:rPr lang="ru-RU" sz="2000" strike="noStrike" spc="-1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Государственное бюджетное дошкольное образовательное учреждение детский сад № 35 общеразвивающего вида с приоритетным осуществлением деятельности по физическому развитию детей Калининского района Санкт-Петербурга.</a:t>
            </a:r>
            <a:endParaRPr/>
          </a:p>
          <a:p>
            <a:r>
              <a:rPr lang="ru-RU" sz="2000" strike="noStrike" spc="-1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(ГБДОУ детский сад №35 Калининского района Санкт-Петербурга).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77" name="CustomShape 2"/>
          <p:cNvSpPr/>
          <p:nvPr/>
        </p:nvSpPr>
        <p:spPr>
          <a:xfrm>
            <a:off x="827584" y="2924944"/>
            <a:ext cx="6559200" cy="1751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246960" bIns="45000"/>
          <a:lstStyle/>
          <a:p>
            <a:pPr algn="r">
              <a:lnSpc>
                <a:spcPct val="100000"/>
              </a:lnSpc>
            </a:pPr>
            <a:r>
              <a:rPr lang="ru-RU" sz="2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Проект: «Коллективные работы, как средство развития творческих способностей у детей старшего 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</a:pPr>
            <a:r>
              <a:rPr lang="ru-RU" sz="2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дошкольного возраста».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</a:pPr>
            <a:endParaRPr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6012000" y="4509000"/>
            <a:ext cx="2807280" cy="118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ru-RU" sz="1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Подготовила воспитатель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18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ГБДОУ детский сад №35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18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Сумаковнова О.В</a:t>
            </a:r>
            <a:endParaRPr/>
          </a:p>
        </p:txBody>
      </p:sp>
      <p:sp>
        <p:nvSpPr>
          <p:cNvPr id="79" name="CustomShape 4"/>
          <p:cNvSpPr/>
          <p:nvPr/>
        </p:nvSpPr>
        <p:spPr>
          <a:xfrm>
            <a:off x="3643200" y="6021360"/>
            <a:ext cx="185832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Санкт-Петербург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8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2023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Table 1"/>
          <p:cNvGraphicFramePr/>
          <p:nvPr/>
        </p:nvGraphicFramePr>
        <p:xfrm>
          <a:off x="539640" y="836640"/>
          <a:ext cx="8229600" cy="548640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Месяц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Вид деятельности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Целевые ориентиры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Работа с родителями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2A376"/>
                    </a:solidFill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Апрель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Стенгазета «Залог маленьких чемпионов»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Задачи: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Закреплять знания детей о ЗОЖ;Тренировать детей пользоваться ножницами и клеем;создавать коллективную работу и получать от этого удовольствие. 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Консультация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«Что рисует ваш ребенок»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Май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Создание презентации по  итогам проекта. 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Задачи: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Поделиться опытом с коллегами.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Опубликовать в группе для родителей.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0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Содержимое 3"/>
          <p:cNvPicPr/>
          <p:nvPr/>
        </p:nvPicPr>
        <p:blipFill>
          <a:blip r:embed="rId2" cstate="print"/>
          <a:stretch/>
        </p:blipFill>
        <p:spPr>
          <a:xfrm>
            <a:off x="973080" y="1604520"/>
            <a:ext cx="2983320" cy="3977280"/>
          </a:xfrm>
          <a:prstGeom prst="rect">
            <a:avLst/>
          </a:prstGeom>
          <a:ln>
            <a:noFill/>
          </a:ln>
        </p:spPr>
      </p:pic>
      <p:pic>
        <p:nvPicPr>
          <p:cNvPr id="96" name="Рисунок 4"/>
          <p:cNvPicPr/>
          <p:nvPr/>
        </p:nvPicPr>
        <p:blipFill>
          <a:blip r:embed="rId3" cstate="print"/>
          <a:stretch/>
        </p:blipFill>
        <p:spPr>
          <a:xfrm>
            <a:off x="5190480" y="1604520"/>
            <a:ext cx="2982600" cy="3977280"/>
          </a:xfrm>
          <a:prstGeom prst="rect">
            <a:avLst/>
          </a:prstGeom>
          <a:ln>
            <a:noFill/>
          </a:ln>
        </p:spPr>
      </p:pic>
      <p:sp>
        <p:nvSpPr>
          <p:cNvPr id="97" name="CustomShape 1"/>
          <p:cNvSpPr/>
          <p:nvPr/>
        </p:nvSpPr>
        <p:spPr>
          <a:xfrm>
            <a:off x="1058400" y="6165360"/>
            <a:ext cx="26402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Октябрь «Осенний парк»</a:t>
            </a:r>
            <a:endParaRPr/>
          </a:p>
        </p:txBody>
      </p:sp>
      <p:sp>
        <p:nvSpPr>
          <p:cNvPr id="98" name="CustomShape 2"/>
          <p:cNvSpPr/>
          <p:nvPr/>
        </p:nvSpPr>
        <p:spPr>
          <a:xfrm>
            <a:off x="5304960" y="6021360"/>
            <a:ext cx="275148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Ноябрь «Самые красивые </a:t>
            </a:r>
            <a:endParaRPr/>
          </a:p>
          <a:p>
            <a:pPr>
              <a:lnSpc>
                <a:spcPct val="100000"/>
              </a:lnSpc>
            </a:pPr>
            <a:r>
              <a:rPr lang="ru-RU" sz="18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Цветы маме»</a:t>
            </a:r>
            <a:endParaRPr/>
          </a:p>
        </p:txBody>
      </p:sp>
      <p:sp>
        <p:nvSpPr>
          <p:cNvPr id="99" name="TextShape 3"/>
          <p:cNvSpPr txBox="1"/>
          <p:nvPr/>
        </p:nvSpPr>
        <p:spPr>
          <a:xfrm>
            <a:off x="539552" y="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ru-RU" sz="4000" b="1" i="1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Продукты детской деятельности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Содержимое 3"/>
          <p:cNvPicPr/>
          <p:nvPr/>
        </p:nvPicPr>
        <p:blipFill>
          <a:blip r:embed="rId2" cstate="print"/>
          <a:stretch/>
        </p:blipFill>
        <p:spPr>
          <a:xfrm>
            <a:off x="683640" y="764640"/>
            <a:ext cx="3697200" cy="2375280"/>
          </a:xfrm>
          <a:prstGeom prst="rect">
            <a:avLst/>
          </a:prstGeom>
          <a:ln>
            <a:noFill/>
          </a:ln>
        </p:spPr>
      </p:pic>
      <p:sp>
        <p:nvSpPr>
          <p:cNvPr id="101" name="CustomShape 1"/>
          <p:cNvSpPr/>
          <p:nvPr/>
        </p:nvSpPr>
        <p:spPr>
          <a:xfrm>
            <a:off x="698760" y="3357000"/>
            <a:ext cx="37328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Декабрь «Мастерская Деда Мороза»</a:t>
            </a:r>
            <a:endParaRPr/>
          </a:p>
        </p:txBody>
      </p:sp>
      <p:pic>
        <p:nvPicPr>
          <p:cNvPr id="102" name="Рисунок 101"/>
          <p:cNvPicPr/>
          <p:nvPr/>
        </p:nvPicPr>
        <p:blipFill>
          <a:blip r:embed="rId3" cstate="print"/>
          <a:stretch/>
        </p:blipFill>
        <p:spPr>
          <a:xfrm>
            <a:off x="5544000" y="1488240"/>
            <a:ext cx="2663280" cy="3551400"/>
          </a:xfrm>
          <a:prstGeom prst="rect">
            <a:avLst/>
          </a:prstGeom>
          <a:ln>
            <a:noFill/>
          </a:ln>
        </p:spPr>
      </p:pic>
      <p:sp>
        <p:nvSpPr>
          <p:cNvPr id="103" name="CustomShape 2"/>
          <p:cNvSpPr/>
          <p:nvPr/>
        </p:nvSpPr>
        <p:spPr>
          <a:xfrm>
            <a:off x="4824000" y="5544000"/>
            <a:ext cx="3232800" cy="608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1800" strike="noStrike" spc="-1">
                <a:uFill>
                  <a:solidFill>
                    <a:srgbClr val="FFFFFF"/>
                  </a:solidFill>
                </a:uFill>
                <a:latin typeface="Times New Roman"/>
              </a:rPr>
              <a:t>Январь Альбом «Такие разные </a:t>
            </a:r>
            <a:endParaRPr/>
          </a:p>
          <a:p>
            <a:r>
              <a:rPr lang="ru-RU" sz="1800" strike="noStrike" spc="-1">
                <a:uFill>
                  <a:solidFill>
                    <a:srgbClr val="FFFFFF"/>
                  </a:solidFill>
                </a:uFill>
                <a:latin typeface="Times New Roman"/>
              </a:rPr>
              <a:t>снежинки»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Содержимое 3"/>
          <p:cNvPicPr/>
          <p:nvPr/>
        </p:nvPicPr>
        <p:blipFill>
          <a:blip r:embed="rId2" cstate="print"/>
          <a:stretch/>
        </p:blipFill>
        <p:spPr>
          <a:xfrm rot="16200000">
            <a:off x="987840" y="101160"/>
            <a:ext cx="3350520" cy="4247280"/>
          </a:xfrm>
          <a:prstGeom prst="rect">
            <a:avLst/>
          </a:prstGeom>
          <a:ln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871920" y="4005000"/>
            <a:ext cx="256536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Февраль  стенгазета</a:t>
            </a:r>
            <a:endParaRPr/>
          </a:p>
          <a:p>
            <a:pPr>
              <a:lnSpc>
                <a:spcPct val="100000"/>
              </a:lnSpc>
            </a:pPr>
            <a:r>
              <a:rPr lang="ru-RU" sz="18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«Мой папа лучше всех»</a:t>
            </a:r>
            <a:endParaRPr/>
          </a:p>
        </p:txBody>
      </p:sp>
      <p:pic>
        <p:nvPicPr>
          <p:cNvPr id="106" name="Рисунок 105"/>
          <p:cNvPicPr/>
          <p:nvPr/>
        </p:nvPicPr>
        <p:blipFill>
          <a:blip r:embed="rId3" cstate="print"/>
          <a:stretch/>
        </p:blipFill>
        <p:spPr>
          <a:xfrm>
            <a:off x="5256000" y="648000"/>
            <a:ext cx="3023640" cy="4032000"/>
          </a:xfrm>
          <a:prstGeom prst="rect">
            <a:avLst/>
          </a:prstGeom>
          <a:ln>
            <a:noFill/>
          </a:ln>
        </p:spPr>
      </p:pic>
      <p:sp>
        <p:nvSpPr>
          <p:cNvPr id="107" name="CustomShape 2"/>
          <p:cNvSpPr/>
          <p:nvPr/>
        </p:nvSpPr>
        <p:spPr>
          <a:xfrm>
            <a:off x="4608000" y="5544000"/>
            <a:ext cx="4155120" cy="60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1800" strike="noStrike" spc="-1">
                <a:uFill>
                  <a:solidFill>
                    <a:srgbClr val="FFFFFF"/>
                  </a:solidFill>
                </a:uFill>
                <a:latin typeface="Arial"/>
              </a:rPr>
              <a:t>Март Книжка-самоделка «Комнатные</a:t>
            </a:r>
            <a:endParaRPr/>
          </a:p>
          <a:p>
            <a:r>
              <a:rPr lang="ru-RU" sz="1800" strike="noStrike" spc="-1">
                <a:uFill>
                  <a:solidFill>
                    <a:srgbClr val="FFFFFF"/>
                  </a:solidFill>
                </a:uFill>
                <a:latin typeface="Arial"/>
              </a:rPr>
              <a:t>Растения в детском саду»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107"/>
          <p:cNvPicPr/>
          <p:nvPr/>
        </p:nvPicPr>
        <p:blipFill>
          <a:blip r:embed="rId2" cstate="print"/>
          <a:stretch/>
        </p:blipFill>
        <p:spPr>
          <a:xfrm rot="16200000">
            <a:off x="2683855" y="824268"/>
            <a:ext cx="3590785" cy="5184578"/>
          </a:xfrm>
          <a:prstGeom prst="rect">
            <a:avLst/>
          </a:prstGeom>
          <a:ln>
            <a:noFill/>
          </a:ln>
        </p:spPr>
      </p:pic>
      <p:sp>
        <p:nvSpPr>
          <p:cNvPr id="109" name="CustomShape 1"/>
          <p:cNvSpPr/>
          <p:nvPr/>
        </p:nvSpPr>
        <p:spPr>
          <a:xfrm>
            <a:off x="2627784" y="5445224"/>
            <a:ext cx="3719160" cy="85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ru-RU" sz="1800" strike="noStrike" spc="-1" dirty="0"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Апрель Газета к всемирному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strike="noStrike" spc="-1" dirty="0"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дню здоровья  «Залог маленьких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strike="noStrike" spc="-1" dirty="0"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чемпионов»</a:t>
            </a:r>
            <a:endParaRPr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2146320" y="588240"/>
            <a:ext cx="4961520" cy="652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ru-RU" sz="4000" i="1" spc="-1" dirty="0">
                <a:uFill>
                  <a:solidFill>
                    <a:srgbClr val="FFFFFF"/>
                  </a:solidFill>
                </a:uFill>
                <a:latin typeface="Times New Roman"/>
              </a:rPr>
              <a:t>Работа с родителями</a:t>
            </a:r>
            <a:endParaRPr dirty="0"/>
          </a:p>
        </p:txBody>
      </p:sp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556792"/>
            <a:ext cx="2952328" cy="3936437"/>
          </a:xfrm>
          <a:prstGeom prst="rect">
            <a:avLst/>
          </a:prstGeom>
        </p:spPr>
      </p:pic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1484784"/>
            <a:ext cx="2987824" cy="3983765"/>
          </a:xfrm>
          <a:prstGeom prst="rect">
            <a:avLst/>
          </a:prstGeom>
        </p:spPr>
      </p:pic>
      <p:pic>
        <p:nvPicPr>
          <p:cNvPr id="5" name="Рисунок 4" descr="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3688032" y="3808912"/>
            <a:ext cx="2473056" cy="329740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3111810" cy="4149080"/>
          </a:xfrm>
          <a:prstGeom prst="rect">
            <a:avLst/>
          </a:prstGeom>
        </p:spPr>
      </p:pic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332656"/>
            <a:ext cx="3165816" cy="4221088"/>
          </a:xfrm>
          <a:prstGeom prst="rect">
            <a:avLst/>
          </a:prstGeom>
        </p:spPr>
      </p:pic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2852936"/>
            <a:ext cx="3003798" cy="400506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1475640" y="134280"/>
            <a:ext cx="4716360" cy="130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marL="54720" algn="r">
              <a:lnSpc>
                <a:spcPct val="100000"/>
              </a:lnSpc>
            </a:pPr>
            <a:r>
              <a:rPr lang="ru-RU" sz="4000" b="1" i="1" u="sng" strike="noStrike" spc="-1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Заключение</a:t>
            </a:r>
            <a:endParaRPr/>
          </a:p>
        </p:txBody>
      </p:sp>
      <p:sp>
        <p:nvSpPr>
          <p:cNvPr id="112" name="CustomShape 2"/>
          <p:cNvSpPr/>
          <p:nvPr/>
        </p:nvSpPr>
        <p:spPr>
          <a:xfrm>
            <a:off x="457200" y="1646280"/>
            <a:ext cx="8228520" cy="452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91960" indent="-290880">
              <a:lnSpc>
                <a:spcPct val="100000"/>
              </a:lnSpc>
            </a:pPr>
            <a:r>
              <a:rPr lang="ru-RU" sz="2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Современному обществу нужен человек, самостоятельно критически мыслящий, умеющий видеть и творчески решать возникающие проблемы.</a:t>
            </a:r>
            <a:endParaRPr dirty="0"/>
          </a:p>
          <a:p>
            <a:pPr marL="291960" indent="-290880">
              <a:lnSpc>
                <a:spcPct val="100000"/>
              </a:lnSpc>
            </a:pPr>
            <a:r>
              <a:rPr lang="ru-RU" sz="2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Поэтому очень важен переход от исполнительной, репродуктивной деятельности обучающихся к творческой, поисковой деятельности на всех этапах учебного процесса и вне его.</a:t>
            </a:r>
            <a:endParaRPr dirty="0"/>
          </a:p>
          <a:p>
            <a:pPr marL="291960" indent="-290880">
              <a:lnSpc>
                <a:spcPct val="100000"/>
              </a:lnSpc>
            </a:pPr>
            <a:r>
              <a:rPr lang="ru-RU" sz="2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Творчество - самый мощный импульс в развитии ребёнка.</a:t>
            </a:r>
            <a:endParaRPr dirty="0"/>
          </a:p>
          <a:p>
            <a:pPr marL="291960" indent="-290880">
              <a:lnSpc>
                <a:spcPct val="100000"/>
              </a:lnSpc>
            </a:pPr>
            <a:r>
              <a:rPr lang="ru-RU" sz="2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Потенциальные способности есть у каждого ребёнка. Бесталанных людей нет, а есть люди, занятые не своим делом.</a:t>
            </a:r>
            <a:endParaRPr dirty="0"/>
          </a:p>
          <a:p>
            <a:pPr marL="291960" indent="-290880" algn="r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457200" y="25344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marL="54720" algn="r">
              <a:lnSpc>
                <a:spcPct val="100000"/>
              </a:lnSpc>
            </a:pPr>
            <a:r>
              <a:rPr lang="ru-RU" sz="4600" strike="noStrike" spc="-1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Rockwell"/>
                <a:ea typeface="DejaVu Sans"/>
              </a:rPr>
              <a:t>Актуальность</a:t>
            </a:r>
            <a:endParaRPr/>
          </a:p>
        </p:txBody>
      </p:sp>
      <p:sp>
        <p:nvSpPr>
          <p:cNvPr id="81" name="CustomShape 2"/>
          <p:cNvSpPr/>
          <p:nvPr/>
        </p:nvSpPr>
        <p:spPr>
          <a:xfrm>
            <a:off x="457200" y="1646280"/>
            <a:ext cx="8228520" cy="452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«Творчество – это не удел только гениев, создавших великие художественные произведения. Творчество существует везде, где человек воображает, комбинирует, создает что-либо новое» (</a:t>
            </a:r>
            <a:r>
              <a:rPr lang="ru-RU" i="1" strike="noStrike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Л.С.Выготский</a:t>
            </a:r>
            <a:r>
              <a:rPr lang="ru-RU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)</a:t>
            </a:r>
            <a:endParaRPr dirty="0"/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Дошкольное детство - возрастной этап в решающей степени определяющий дальнейшее развитие человека. Общепризнанно, что это период рождения личности, первоначального раскрытия творческих сил ребёнка, становления основ индивидуальности (</a:t>
            </a:r>
            <a:r>
              <a:rPr lang="ru-RU" strike="noStrike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Л.С.Выготский</a:t>
            </a:r>
            <a:r>
              <a:rPr lang="ru-RU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, А.В.Запорожец, А.Н.Леонтьев, Ж.Пиаже, С.Л.Рубинштейн, </a:t>
            </a:r>
            <a:r>
              <a:rPr lang="ru-RU" strike="noStrike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Д.Б.Эльконин</a:t>
            </a:r>
            <a:r>
              <a:rPr lang="ru-RU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и др.). В дошкольном возрасте процесс познания у ребёнка происходит эмоционально-практическим путём.</a:t>
            </a:r>
            <a:r>
              <a:rPr lang="ru-RU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  <a:ea typeface="DejaVu Sans"/>
              </a:rPr>
              <a:t> Одно из важных – изобразительная деятельность детей, включающая рисование, лепку, аппликацию, которая может осуществляться индивидуально, а может объединяться в общую композицию. Такие работы называются коллективными.</a:t>
            </a:r>
            <a:endParaRPr dirty="0"/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ckwell"/>
                <a:ea typeface="DejaVu Sans"/>
              </a:rPr>
              <a:t>Как правило, на занятиях в детском саду дети выполняют изображение индивидуально, каждый свой рисунок, лепку, аппликацию. Но особое удовлетворение детям доставляет создание общих картин, композиций, где объединяются изображения всех воспитанников группы.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57200" y="25344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marL="54720" algn="r">
              <a:lnSpc>
                <a:spcPct val="100000"/>
              </a:lnSpc>
            </a:pPr>
            <a:r>
              <a:rPr lang="ru-RU" sz="4600" strike="noStrike" spc="-1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Rockwell"/>
                <a:ea typeface="DejaVu Sans"/>
              </a:rPr>
              <a:t>Паспорт проекта</a:t>
            </a:r>
            <a:endParaRPr/>
          </a:p>
        </p:txBody>
      </p:sp>
      <p:sp>
        <p:nvSpPr>
          <p:cNvPr id="83" name="CustomShape 2"/>
          <p:cNvSpPr/>
          <p:nvPr/>
        </p:nvSpPr>
        <p:spPr>
          <a:xfrm>
            <a:off x="457200" y="1646280"/>
            <a:ext cx="8228520" cy="452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24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1. Вид проекта </a:t>
            </a:r>
            <a:r>
              <a:rPr lang="ru-RU" sz="18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– долгосрочный, познавательно-творческий, групповой.</a:t>
            </a:r>
            <a:endParaRPr dirty="0"/>
          </a:p>
          <a:p>
            <a:pPr algn="just">
              <a:lnSpc>
                <a:spcPct val="124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2. Участники проекта: </a:t>
            </a:r>
            <a:r>
              <a:rPr lang="ru-RU" sz="18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дети старшей группы, воспитатель – </a:t>
            </a:r>
            <a:r>
              <a:rPr lang="ru-RU" sz="1800" strike="noStrike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Сумаковнова</a:t>
            </a:r>
            <a:r>
              <a:rPr lang="ru-RU" sz="18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О.В., родители.</a:t>
            </a:r>
            <a:endParaRPr dirty="0"/>
          </a:p>
          <a:p>
            <a:pPr algn="just">
              <a:lnSpc>
                <a:spcPct val="124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3. Продолжительность </a:t>
            </a:r>
            <a:r>
              <a:rPr lang="ru-RU" sz="18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– сентябрь 2022– май 2023</a:t>
            </a:r>
            <a:endParaRPr dirty="0"/>
          </a:p>
          <a:p>
            <a:pPr algn="just">
              <a:lnSpc>
                <a:spcPct val="124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4. Выявление проблемы:</a:t>
            </a:r>
            <a:endParaRPr dirty="0"/>
          </a:p>
          <a:p>
            <a:pPr algn="just">
              <a:lnSpc>
                <a:spcPct val="124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5. Цель: </a:t>
            </a:r>
            <a:r>
              <a:rPr lang="ru-RU" sz="18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Повышение своего теоретического уровня профессионального мастерства и компетентности по вопросу развития у детей дошкольного возраста художественного творчества и активизации творческого потенциала через использование коллективных работ.</a:t>
            </a:r>
            <a:endParaRPr dirty="0"/>
          </a:p>
          <a:p>
            <a:pPr algn="just">
              <a:lnSpc>
                <a:spcPct val="124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457200" y="25344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marL="54720" algn="r">
              <a:lnSpc>
                <a:spcPct val="100000"/>
              </a:lnSpc>
            </a:pPr>
            <a:r>
              <a:rPr lang="ru-RU" sz="4600" strike="noStrike" spc="-1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Rockwell"/>
                <a:ea typeface="DejaVu Sans"/>
              </a:rPr>
              <a:t>Паспорт проекта</a:t>
            </a:r>
            <a:endParaRPr/>
          </a:p>
        </p:txBody>
      </p:sp>
      <p:sp>
        <p:nvSpPr>
          <p:cNvPr id="85" name="CustomShape 2"/>
          <p:cNvSpPr/>
          <p:nvPr/>
        </p:nvSpPr>
        <p:spPr>
          <a:xfrm>
            <a:off x="467544" y="1412776"/>
            <a:ext cx="8228520" cy="452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24000"/>
              </a:lnSpc>
            </a:pPr>
            <a:r>
              <a:rPr lang="ru-RU" sz="12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 </a:t>
            </a:r>
            <a:r>
              <a:rPr lang="ru-RU" sz="14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Задачи: 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</a:pPr>
            <a:r>
              <a:rPr lang="ru-RU" sz="14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Повысить </a:t>
            </a: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свой уровень самообразования путём изучения новой нормативно-правовой, научной, организационно-методической литературы, учебной, справочной литературы, Интернет- источников по вопросу организации коллективной творческой деятельности дошкольника (Нетрадиционные техники);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формирование у детей умения и навыков работать вместе, строить общение, развивать привычку к взаимопомощи в коллективной изобразительной деятельности; развитие эмоциональной сферы детей  старшего дошкольного возраста;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Расширить свои знания о разнообразных методах коллективной нетрадиционной работы  и применять их на практике;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Закреплять умение моделировать работу на основе изученных видов, приемов и способов;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Повысить заинтересованность	воспитанников к коллективной нетрадиционной работе;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Привлечь родителей воспитанников к активному взаимодействию и разработать модель взаимодействия с родителями;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Активизировать	взаимодействие в  системе «педагог-ребёнок-родитель», используя нетрадиционные формы	работы с родителями для повышения компетентности в вопросах воспитания детей;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Подготовить методический материал, «Коллективная нетрадиционная работа»; разработать перспективный план работы  с детьми, план самообразования.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Обобщение опыта работы по теме самообразования;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Организовать в группе ДОУ предметно- развивающего пространства и условий для активизации и обеспечения всестороннего развития детей дошкольного возраста и активизации творческого потенциала через использование коллективных нетрадиционных работ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457200" y="25344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marL="54720" algn="r">
              <a:lnSpc>
                <a:spcPct val="100000"/>
              </a:lnSpc>
            </a:pPr>
            <a:r>
              <a:rPr lang="ru-RU" sz="4600" strike="noStrike" spc="-1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Rockwell"/>
                <a:ea typeface="DejaVu Sans"/>
              </a:rPr>
              <a:t>Основные этапы реализации проекта</a:t>
            </a:r>
            <a:endParaRPr/>
          </a:p>
        </p:txBody>
      </p:sp>
      <p:sp>
        <p:nvSpPr>
          <p:cNvPr id="87" name="CustomShape 2"/>
          <p:cNvSpPr/>
          <p:nvPr/>
        </p:nvSpPr>
        <p:spPr>
          <a:xfrm>
            <a:off x="395536" y="1340768"/>
            <a:ext cx="8228520" cy="452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91960" indent="-290880">
              <a:lnSpc>
                <a:spcPct val="100000"/>
              </a:lnSpc>
            </a:pPr>
            <a:r>
              <a:rPr lang="ru-RU" sz="14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1. Подготовительный этап: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определение темы проекта, постановка целей и задач;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разработка этапов проектной деятельности;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поисковая работа по подбору иллюстративного материала по теме проекта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составление плана основного этапа;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подбор и разработка совместной деятельности взрослого и детей: подбор литературных произведений о маме; бесед; иллюстративного материала «Профессии мамы»; организация выставки рисунков «Моя самая красивая мама!»; 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создание развивающей предметно-пространственной среды.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</a:pPr>
            <a:r>
              <a:rPr lang="ru-RU" sz="14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2. Основной этап реализации проекта: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Реализация проекта через интеграцию образовательных областей: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 Это который позволяет детям углубить собственные знания по теме будущей работы, сформировать у них яркие образы, порождающие желание воплощать их в собственной изобразительной деятельности. Для этой цели можно использовать беседы, обсуждение прочитанных книг, рассматривание репродукций, иллюстраций и др</a:t>
            </a:r>
            <a:r>
              <a:rPr lang="ru-RU" sz="14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.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</a:pPr>
            <a:r>
              <a:rPr lang="ru-RU" sz="1400" b="1" u="sng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3.Заключительный этап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Это период взаимодействия детей с уже завершенной работой, в воспитательном отношении он не менее значим, чем предыдущие этапы. Выполненную детьми композицию лучше всего на несколько дней оставить в групповой комнате детского сада. Она не раз привлечет внимание детей, станет объектом разных разговоров , дискуссий, игр, стимулирует рождение новых творческих замыслов, предложений к дополнению уже созданной композиции</a:t>
            </a:r>
            <a:r>
              <a:rPr lang="ru-RU" sz="14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.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Мониторинг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Презентация «Отчет о работе по самообразованию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4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педагога»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57200" y="25344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marL="54720" algn="r">
              <a:lnSpc>
                <a:spcPct val="100000"/>
              </a:lnSpc>
            </a:pPr>
            <a:r>
              <a:rPr lang="ru-RU" sz="4600" strike="noStrike" spc="-1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Rockwell"/>
                <a:ea typeface="DejaVu Sans"/>
              </a:rPr>
              <a:t>Предполагаемые результаты</a:t>
            </a:r>
            <a:endParaRPr/>
          </a:p>
        </p:txBody>
      </p:sp>
      <p:sp>
        <p:nvSpPr>
          <p:cNvPr id="89" name="CustomShape 2"/>
          <p:cNvSpPr/>
          <p:nvPr/>
        </p:nvSpPr>
        <p:spPr>
          <a:xfrm>
            <a:off x="457200" y="1646280"/>
            <a:ext cx="8228520" cy="452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91960" indent="-290880">
              <a:lnSpc>
                <a:spcPct val="100000"/>
              </a:lnSpc>
            </a:pPr>
            <a:r>
              <a:rPr lang="ru-RU" sz="16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Ожидаемые результаты для детей:</a:t>
            </a:r>
            <a:endParaRPr dirty="0"/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6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Развитие потребности у детей к созданию нового и необычного продукта коллективной творческой деятельности;</a:t>
            </a:r>
            <a:endParaRPr dirty="0"/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6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Формирование	у	детей	умения	использовать	полученные	знания	в</a:t>
            </a:r>
            <a:endParaRPr dirty="0"/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6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самостоятельной творческой деятельности;</a:t>
            </a:r>
            <a:endParaRPr dirty="0"/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6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Формирование у детей эстетического отношения к окружающей действительности на основе ознакомления с нетрадиционными техниками выполнения работ;</a:t>
            </a:r>
            <a:endParaRPr dirty="0"/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6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Развитие    художественного     вкуса,     фантазии,     изобретательности,</a:t>
            </a:r>
            <a:endParaRPr dirty="0"/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6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пространственного воображения; желания экспериментировать</a:t>
            </a:r>
            <a:endParaRPr dirty="0"/>
          </a:p>
          <a:p>
            <a:pPr marL="291960" indent="-290880">
              <a:lnSpc>
                <a:spcPct val="100000"/>
              </a:lnSpc>
            </a:pPr>
            <a:r>
              <a:rPr lang="ru-RU" sz="16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Ожидаемые результаты для педагога и родителей воспитанников:</a:t>
            </a:r>
            <a:endParaRPr dirty="0"/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6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повышение профессионального уровня и педагогической компетентности педагога по формированию художественно – творческих способностей детей через использование коллективных нетрадиционных техник;</a:t>
            </a:r>
            <a:endParaRPr dirty="0"/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6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повышение   компетентности    родителей    воспитанников    в    вопросе</a:t>
            </a:r>
            <a:endParaRPr dirty="0"/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6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использования нетрадиционных техник, активное участие родителей в совместных творческих проектах.</a:t>
            </a:r>
            <a:endParaRPr dirty="0"/>
          </a:p>
          <a:p>
            <a:pPr marL="291960" indent="-290880">
              <a:lnSpc>
                <a:spcPct val="100000"/>
              </a:lnSpc>
              <a:buClr>
                <a:srgbClr val="72A376"/>
              </a:buClr>
              <a:buSzPct val="70000"/>
              <a:buFont typeface="Wingdings 2" charset="2"/>
              <a:buChar char=""/>
            </a:pPr>
            <a:r>
              <a:rPr lang="ru-RU" sz="16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пополнена РППС (Центр ИЗО)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457200" y="25344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marL="54720" algn="r">
              <a:lnSpc>
                <a:spcPct val="100000"/>
              </a:lnSpc>
            </a:pPr>
            <a:r>
              <a:rPr lang="ru-RU" sz="4600" strike="noStrike" spc="-1">
                <a:solidFill>
                  <a:srgbClr val="E6E9CB"/>
                </a:solidFill>
                <a:uFill>
                  <a:solidFill>
                    <a:srgbClr val="FFFFFF"/>
                  </a:solidFill>
                </a:uFill>
                <a:latin typeface="Rockwell"/>
                <a:ea typeface="DejaVu Sans"/>
              </a:rPr>
              <a:t>Перспективное развитие педагога </a:t>
            </a:r>
            <a:endParaRPr/>
          </a:p>
        </p:txBody>
      </p:sp>
      <p:graphicFrame>
        <p:nvGraphicFramePr>
          <p:cNvPr id="91" name="Table 2"/>
          <p:cNvGraphicFramePr/>
          <p:nvPr/>
        </p:nvGraphicFramePr>
        <p:xfrm>
          <a:off x="395640" y="2133000"/>
          <a:ext cx="8290800" cy="3217080"/>
        </p:xfrm>
        <a:graphic>
          <a:graphicData uri="http://schemas.openxmlformats.org/drawingml/2006/table">
            <a:tbl>
              <a:tblPr/>
              <a:tblGrid>
                <a:gridCol w="1243440"/>
                <a:gridCol w="2901600"/>
                <a:gridCol w="2262960"/>
                <a:gridCol w="1882800"/>
              </a:tblGrid>
              <a:tr h="496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Месяц</a:t>
                      </a:r>
                      <a:endParaRPr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Вид деятельности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Целевые ориентиры</a:t>
                      </a:r>
                      <a:endParaRPr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Работа с родителями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2A376"/>
                    </a:solidFill>
                  </a:tcPr>
                </a:tc>
              </a:tr>
              <a:tr h="922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Сентябрь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Подбор и изучение литературы по теме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Задачи: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Выявление уровня умений и навыков по теме</a:t>
                      </a:r>
                      <a:endParaRPr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Анкетирование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</a:tr>
              <a:tr h="1774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Октябрь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Коллективная работа, с использованием нетрадиционной техники из ниток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«Осенний парк»</a:t>
                      </a:r>
                      <a:endParaRPr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Задачи: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Совершенствовать изобразительные навыки и умения;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Формировать художественно- творческие способности детей.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Информация для родителей по теме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0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" name="Table 1"/>
          <p:cNvGraphicFramePr/>
          <p:nvPr/>
        </p:nvGraphicFramePr>
        <p:xfrm>
          <a:off x="611640" y="476640"/>
          <a:ext cx="7848360" cy="6149880"/>
        </p:xfrm>
        <a:graphic>
          <a:graphicData uri="http://schemas.openxmlformats.org/drawingml/2006/table">
            <a:tbl>
              <a:tblPr/>
              <a:tblGrid>
                <a:gridCol w="1962000"/>
                <a:gridCol w="1962000"/>
                <a:gridCol w="1962000"/>
                <a:gridCol w="1962360"/>
              </a:tblGrid>
              <a:tr h="646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Rockwell"/>
                        </a:rPr>
                        <a:t>Месяц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Rockwell"/>
                        </a:rPr>
                        <a:t>Вид деятельности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Rockwell"/>
                        </a:rPr>
                        <a:t>Целевые ориентиры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Rockwell"/>
                        </a:rPr>
                        <a:t>Работа с родителями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2A376"/>
                    </a:solidFill>
                  </a:tcPr>
                </a:tc>
              </a:tr>
              <a:tr h="1479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Ноябрь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Аппликация 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«Самые красивые цветы маме»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Задачи: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Формировать умение создавать аппликацию , делая подарок маме;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Развивать чувство композиции, творческие способности.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Видеоролик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«Поздравление для мам».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</a:tr>
              <a:tr h="1676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Декабрь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Мастерская Деда Мороза: Изготовление  украшений для группы к празднику.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Задачи: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Учить детей передавать в рисунке впечатления новогоднего праздника;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Развивать эстетическое воображение. Вызвать желание у детей участвовать в изготовлении украшений.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Папка передвижка «Как научить ребенка работать ножницами»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0EB"/>
                    </a:solidFill>
                  </a:tcPr>
                </a:tc>
              </a:tr>
              <a:tr h="2004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Январь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Создание альбома «Такие разные снежинки»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Задачи: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Закрепить знания детей о неживой природе, какие разные узоры бывают у снежино;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Закреплять умение рисовать снежинки;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Развивать творческое воображение;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Вызвать желание работать со сверстниками, создавая альбом из рисунков. 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Памятка «Советы по организации творческой работы детей дома дома»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" name="Table 1"/>
          <p:cNvGraphicFramePr/>
          <p:nvPr/>
        </p:nvGraphicFramePr>
        <p:xfrm>
          <a:off x="457200" y="1646280"/>
          <a:ext cx="8229600" cy="466344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Rockwell"/>
                        </a:rPr>
                        <a:t>Месяц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Rockwell"/>
                        </a:rPr>
                        <a:t>Вид деятельности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Rockwell"/>
                        </a:rPr>
                        <a:t>Целевые ориентиры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Rockwell"/>
                        </a:rPr>
                        <a:t>Работа с родителями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2A376"/>
                    </a:solidFill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Февраль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Аппликация и рисование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Стенгазета «Мой папа лучше всех»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Задачи: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Закреплять умение работать в команде, вместе с воспитателем продумывать композицию; заинтересовать детей в создании стенгазеты для пап.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Выставка в группе и в соц.сетях.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5E0D5"/>
                    </a:solidFill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Март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Аппликация 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Создание Альбома «Комнатные растения»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Задачи: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Закрепить знания детей о комнатных растениях;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Учить вырезать и приклеивать детали растений, аккуратно пользоваться клеем;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Создавать альбом из рисунков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Выставка Альбома комнатные растения.</a:t>
                      </a:r>
                      <a:endParaRPr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BF0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504</TotalTime>
  <Words>1103</Words>
  <Application>Microsoft Office PowerPoint</Application>
  <PresentationFormat>Экран (4:3)</PresentationFormat>
  <Paragraphs>156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 Сумаковнова</dc:creator>
  <cp:lastModifiedBy>Оксана Сумаковнова</cp:lastModifiedBy>
  <cp:revision>32</cp:revision>
  <dcterms:created xsi:type="dcterms:W3CDTF">2023-04-18T12:43:33Z</dcterms:created>
  <dcterms:modified xsi:type="dcterms:W3CDTF">2023-05-18T19:14:13Z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AppVersion" pid="2">
    <vt:lpwstr>12.0000</vt:lpwstr>
  </property>
  <property fmtid="{D5CDD505-2E9C-101B-9397-08002B2CF9AE}" name="HiddenSlides" pid="3">
    <vt:i4>0</vt:i4>
  </property>
  <property fmtid="{D5CDD505-2E9C-101B-9397-08002B2CF9AE}" name="HyperlinksChanged" pid="4">
    <vt:bool>false</vt:bool>
  </property>
  <property fmtid="{D5CDD505-2E9C-101B-9397-08002B2CF9AE}" name="LinksUpToDate" pid="5">
    <vt:bool>false</vt:bool>
  </property>
  <property fmtid="{D5CDD505-2E9C-101B-9397-08002B2CF9AE}" name="MMClips" pid="6">
    <vt:i4>0</vt:i4>
  </property>
  <property fmtid="{D5CDD505-2E9C-101B-9397-08002B2CF9AE}" name="NXPowerLiteLastOptimized" pid="7">
    <vt:lpwstr>486903</vt:lpwstr>
  </property>
  <property fmtid="{D5CDD505-2E9C-101B-9397-08002B2CF9AE}" name="NXPowerLiteSettings" pid="8">
    <vt:lpwstr>F7000400038000</vt:lpwstr>
  </property>
  <property fmtid="{D5CDD505-2E9C-101B-9397-08002B2CF9AE}" name="NXPowerLiteVersion" pid="9">
    <vt:lpwstr>S10.0.0</vt:lpwstr>
  </property>
  <property fmtid="{D5CDD505-2E9C-101B-9397-08002B2CF9AE}" name="Notes" pid="10">
    <vt:i4>0</vt:i4>
  </property>
  <property fmtid="{D5CDD505-2E9C-101B-9397-08002B2CF9AE}" name="PresentationFormat" pid="11">
    <vt:lpwstr>Экран (4:3)</vt:lpwstr>
  </property>
  <property fmtid="{D5CDD505-2E9C-101B-9397-08002B2CF9AE}" name="ScaleCrop" pid="12">
    <vt:bool>false</vt:bool>
  </property>
  <property fmtid="{D5CDD505-2E9C-101B-9397-08002B2CF9AE}" name="ShareDoc" pid="13">
    <vt:bool>false</vt:bool>
  </property>
  <property fmtid="{D5CDD505-2E9C-101B-9397-08002B2CF9AE}" name="Slides" pid="14">
    <vt:i4>14</vt:i4>
  </property>
</Properties>
</file>