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300" r:id="rId5"/>
    <p:sldId id="310" r:id="rId6"/>
    <p:sldId id="348" r:id="rId7"/>
    <p:sldId id="273" r:id="rId8"/>
    <p:sldId id="327" r:id="rId9"/>
    <p:sldId id="332" r:id="rId10"/>
    <p:sldId id="324" r:id="rId11"/>
    <p:sldId id="336" r:id="rId12"/>
    <p:sldId id="277" r:id="rId13"/>
    <p:sldId id="281" r:id="rId14"/>
    <p:sldId id="282" r:id="rId15"/>
    <p:sldId id="334" r:id="rId16"/>
    <p:sldId id="311" r:id="rId17"/>
    <p:sldId id="312" r:id="rId18"/>
    <p:sldId id="284" r:id="rId19"/>
    <p:sldId id="285" r:id="rId20"/>
    <p:sldId id="319" r:id="rId21"/>
    <p:sldId id="337" r:id="rId22"/>
    <p:sldId id="287" r:id="rId23"/>
    <p:sldId id="288" r:id="rId24"/>
    <p:sldId id="289" r:id="rId25"/>
    <p:sldId id="290" r:id="rId26"/>
    <p:sldId id="338" r:id="rId27"/>
    <p:sldId id="339" r:id="rId28"/>
    <p:sldId id="340" r:id="rId29"/>
    <p:sldId id="292" r:id="rId30"/>
    <p:sldId id="317" r:id="rId31"/>
    <p:sldId id="313" r:id="rId32"/>
    <p:sldId id="341" r:id="rId33"/>
    <p:sldId id="314" r:id="rId34"/>
    <p:sldId id="316" r:id="rId35"/>
    <p:sldId id="345" r:id="rId36"/>
    <p:sldId id="350" r:id="rId37"/>
    <p:sldId id="349" r:id="rId38"/>
    <p:sldId id="342" r:id="rId39"/>
    <p:sldId id="295" r:id="rId40"/>
    <p:sldId id="296" r:id="rId41"/>
    <p:sldId id="343" r:id="rId42"/>
    <p:sldId id="344" r:id="rId43"/>
    <p:sldId id="307" r:id="rId44"/>
    <p:sldId id="305" r:id="rId45"/>
    <p:sldId id="298" r:id="rId46"/>
    <p:sldId id="299" r:id="rId47"/>
    <p:sldId id="301" r:id="rId48"/>
    <p:sldId id="346" r:id="rId49"/>
    <p:sldId id="347" r:id="rId5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4740" autoAdjust="0"/>
  </p:normalViewPr>
  <p:slideViewPr>
    <p:cSldViewPr snapToGrid="0">
      <p:cViewPr varScale="1">
        <p:scale>
          <a:sx n="94" d="100"/>
          <a:sy n="94" d="100"/>
        </p:scale>
        <p:origin x="-114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02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4DA0C-ACA5-492D-98E7-C12B977CFC8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39EEE-2C02-4ED7-BD36-BCAC3BD3A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216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329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724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3289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7803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165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0481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39EEE-2C02-4ED7-BD36-BCAC3BD3ABDB}" type="slidenum">
              <a:rPr lang="ru-RU" smtClean="0"/>
              <a:pPr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3505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730135"/>
      </p:ext>
    </p:extLst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073877"/>
      </p:ext>
    </p:extLst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0836136"/>
      </p:ext>
    </p:extLst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2978545"/>
      </p:ext>
    </p:extLst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175173"/>
      </p:ext>
    </p:extLst>
  </p:cSld>
  <p:clrMapOvr>
    <a:masterClrMapping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6346328"/>
      </p:ext>
    </p:extLst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37964"/>
      </p:ext>
    </p:extLst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3020112"/>
      </p:ext>
    </p:extLst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0427819"/>
      </p:ext>
    </p:extLst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16414"/>
      </p:ext>
    </p:extLst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7247950"/>
      </p:ext>
    </p:extLst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5C0E9-7908-4C40-A0E1-5733DF79D468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229C8-F8CC-48B5-8B7F-2AE77D927B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434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jpeg"/><Relationship Id="rId10" Type="http://schemas.openxmlformats.org/officeDocument/2006/relationships/image" Target="../media/image44.pn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10" Type="http://schemas.openxmlformats.org/officeDocument/2006/relationships/image" Target="../media/image95.jpeg"/><Relationship Id="rId4" Type="http://schemas.openxmlformats.org/officeDocument/2006/relationships/image" Target="../media/image89.jpeg"/><Relationship Id="rId9" Type="http://schemas.openxmlformats.org/officeDocument/2006/relationships/image" Target="../media/image9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7" Type="http://schemas.openxmlformats.org/officeDocument/2006/relationships/image" Target="../media/image123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jpeg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jpeg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845" y="278301"/>
            <a:ext cx="12016155" cy="3015884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/>
            </a:r>
            <a:br>
              <a:rPr lang="ru-RU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Видновская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№7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по формированию финансовой грамотности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старшего дошкольного возраста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Экономыч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3455" y="4031673"/>
            <a:ext cx="11568545" cy="261850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  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воспитатели: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Капустянова И.И.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Федорова Н.Н.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культуре: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Капустянова А.С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Видное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2023г.</a:t>
            </a:r>
          </a:p>
          <a:p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789552"/>
      </p:ext>
    </p:extLst>
  </p:cSld>
  <p:clrMapOvr>
    <a:masterClrMapping/>
  </p:clrMapOvr>
  <p:transition spd="slow">
    <p:strip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109" y="152400"/>
            <a:ext cx="6761018" cy="180641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времена, когда бумажных и металлических денег не было! Для получения нужных товаров, люди обменивались на то, что ценилось!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денег.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1" b="13"/>
          <a:stretch/>
        </p:blipFill>
        <p:spPr>
          <a:xfrm>
            <a:off x="8465127" y="1"/>
            <a:ext cx="3683305" cy="1958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947" y="2410691"/>
            <a:ext cx="5708072" cy="4447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1770" y="2410692"/>
            <a:ext cx="5746265" cy="441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487331010"/>
      </p:ext>
    </p:extLst>
  </p:cSld>
  <p:clrMapOvr>
    <a:masterClrMapping/>
  </p:clrMapOvr>
  <p:transition spd="slow">
    <p:strip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1042" y="27325"/>
            <a:ext cx="5897113" cy="1371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денег, валюта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стран.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9855" y="2445711"/>
            <a:ext cx="5837438" cy="4221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383" y="1953491"/>
            <a:ext cx="5527962" cy="4713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" t="33" r="125" b="128"/>
          <a:stretch/>
        </p:blipFill>
        <p:spPr>
          <a:xfrm>
            <a:off x="7620001" y="103909"/>
            <a:ext cx="4327292" cy="2265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182456636"/>
      </p:ext>
    </p:extLst>
  </p:cSld>
  <p:clrMapOvr>
    <a:masterClrMapping/>
  </p:clrMapOvr>
  <p:transition spd="slow"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007" y="1"/>
            <a:ext cx="5902629" cy="80313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денежных коллекций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3710" y="651164"/>
            <a:ext cx="5846618" cy="3102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818" y="651164"/>
            <a:ext cx="5652654" cy="3102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6123708" y="3841051"/>
            <a:ext cx="5846620" cy="2955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207818" y="3841049"/>
            <a:ext cx="5652654" cy="2955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52702564"/>
      </p:ext>
    </p:extLst>
  </p:cSld>
  <p:clrMapOvr>
    <a:masterClrMapping/>
  </p:clrMapOvr>
  <p:transition spd="slow"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14" y="1"/>
            <a:ext cx="11622721" cy="85898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 монеты и купюры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37418" y="55417"/>
            <a:ext cx="3643745" cy="2646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9127" y="2867892"/>
            <a:ext cx="5902036" cy="3896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15" y="110835"/>
            <a:ext cx="3240721" cy="2590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15" y="2867892"/>
            <a:ext cx="5970067" cy="3896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37846895"/>
      </p:ext>
    </p:extLst>
  </p:cSld>
  <p:clrMapOvr>
    <a:masterClrMapping/>
  </p:clrMapOvr>
  <p:transition spd="slow"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76" y="152401"/>
            <a:ext cx="10548105" cy="8451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Валюта других стран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8"/>
          <a:stretch/>
        </p:blipFill>
        <p:spPr>
          <a:xfrm>
            <a:off x="4027663" y="2132183"/>
            <a:ext cx="4091352" cy="4725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0714" y="2151088"/>
            <a:ext cx="3883668" cy="468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36" y="2132183"/>
            <a:ext cx="3765128" cy="468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0764" y="41554"/>
            <a:ext cx="3130272" cy="1939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39976486"/>
      </p:ext>
    </p:extLst>
  </p:cSld>
  <p:clrMapOvr>
    <a:masterClrMapping/>
  </p:clrMapOvr>
  <p:transition spd="slow">
    <p:strip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126" y="1"/>
            <a:ext cx="8091056" cy="77585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сэкономить деньги?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2255" y="1101436"/>
            <a:ext cx="5666509" cy="5706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1" y="2382982"/>
            <a:ext cx="5902036" cy="4424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" t="91" r="58" b="15"/>
          <a:stretch/>
        </p:blipFill>
        <p:spPr>
          <a:xfrm>
            <a:off x="0" y="0"/>
            <a:ext cx="2798620" cy="22028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69110601"/>
      </p:ext>
    </p:extLst>
  </p:cSld>
  <p:clrMapOvr>
    <a:masterClrMapping/>
  </p:clrMapOvr>
  <p:transition spd="slow"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4697"/>
            <a:ext cx="12211823" cy="691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01344" y="949199"/>
            <a:ext cx="2359570" cy="32302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1070" y="2533110"/>
            <a:ext cx="143044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7827" y="2009869"/>
            <a:ext cx="14469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8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0897" y="2362407"/>
            <a:ext cx="1094464" cy="6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6898" y="1912499"/>
            <a:ext cx="1094464" cy="6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thumbs.dreamstime.com/b/%D1%81%D1%82%D0%B0%D1%80%D1%88%D0%B8%D0%B9-%D0%BF%D0%BE%D0%B6%D0%B5%D0%BD%D0%B8-%D1%81%D1%8F-%D1%81%D1%83%D0%BF%D1%80%D1%83%D0%B3-%D0%B8-%D0%B6%D0%B5%D0%BD%D0%B0-%D0%BF%D0%B0%D1%80-%D0%B2%D0%BD%D1%83%D1%82%D1%80%D0%B8-%D0%B2%D0%BE-%D0%B2%D1%81%D1%8E-%D0%B8%D0%BD%D1%83-908198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7847" y="925123"/>
            <a:ext cx="2423753" cy="349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839252" y="2163778"/>
            <a:ext cx="144065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621331" y="2564349"/>
            <a:ext cx="12682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ПЕНСИЯ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31344" y="3381872"/>
            <a:ext cx="1547391" cy="335883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09563" y="4843093"/>
            <a:ext cx="174308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СТИПЕНДИЯ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5" name="Picture 4" descr="https://avatanplus.com/files/resources/original/577c3e36d401f155bd53065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835943" y="2815628"/>
            <a:ext cx="1017784" cy="5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s://thumbs.dreamstime.com/b/%D0%BF%D1%80%D0%B8%D0%BC%D0%B5%D1%87%D0%B0%D0%BD%D0%B8%D1%8F-%D0%B8-%D1%80%D1%83%D0%B1-%D0%B5%D0%B9-6863481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09563" y="4206252"/>
            <a:ext cx="903320" cy="63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02264" y="2574981"/>
            <a:ext cx="1015583" cy="608042"/>
          </a:xfrm>
          <a:prstGeom prst="rect">
            <a:avLst/>
          </a:prstGeom>
        </p:spPr>
      </p:pic>
      <p:pic>
        <p:nvPicPr>
          <p:cNvPr id="18" name="Picture 10" descr="https://ds04.infourok.ru/uploads/ex/04fd/00185b74-26eb5f68/hello_html_m7fdb228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8614" y="3065712"/>
            <a:ext cx="2084905" cy="327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6" descr="http://mamipapi.ru/sites/default/files/image/interactive/nashi_raboty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6773" y="4473429"/>
            <a:ext cx="3177799" cy="20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2498756" y="259803"/>
            <a:ext cx="6228785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семьи –доходы и расходы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222016987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49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 проект по финансовой грамотности “Семейный бюджет.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Доходы. Расходы”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982" y="1052944"/>
            <a:ext cx="11942618" cy="5652655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финансовой грамотности “Семейный бюджет. Доходы. Расходы”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 Формирование представлений детей о социальном мире людей, используя различные виды деятельности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ввести детей в мир экономических отношений и познакомить с понятиями «доход», «расход», «бюджет»;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основам планирования семейного бюджета;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обеспечить усвоение детьми понятия «бюджет» и его возможных составляющих (зарплата, пенсия, стипендия);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детей определять направления и источники доходов и расходов;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решать экономическую задачу;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дифференцировать понятия «хочу» и «надо»;</a:t>
            </a:r>
          </a:p>
          <a:p>
            <a:pPr marL="0" indent="0" fontAlgn="base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речь, логическое мышление, внимание, сообразительность, интерес к экономической сфере жизнедеятельности и желание принимать активное обсуждении бюджета семьи;</a:t>
            </a:r>
          </a:p>
          <a:p>
            <a:pPr marL="0" indent="0" fontAlgn="base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рациональное отношение к деньгам: бережливость, расчетливость, трудолюбие и доброту, чувство благодарности к тем, кто помогает удовлетворять наши желания и потребности.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6919419"/>
      </p:ext>
    </p:extLst>
  </p:cSld>
  <p:clrMapOvr>
    <a:masterClrMapping/>
  </p:clrMapOvr>
  <p:transition spd="slow">
    <p:strip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09" y="1"/>
            <a:ext cx="11892829" cy="12746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«Кто, что делает?»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о профессиях и трудовых действиях; воспитать интерес к новым профессиям, уважение к труду взрослых.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2347" y="1413164"/>
            <a:ext cx="5668708" cy="5247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" t="68" r="44"/>
          <a:stretch/>
        </p:blipFill>
        <p:spPr>
          <a:xfrm>
            <a:off x="304801" y="1413164"/>
            <a:ext cx="5730240" cy="5247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02026524"/>
      </p:ext>
    </p:extLst>
  </p:cSld>
  <p:clrMapOvr>
    <a:masterClrMapping/>
  </p:clrMapOvr>
  <p:transition spd="slow">
    <p:strip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0392" y="0"/>
            <a:ext cx="4409866" cy="282676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чтение рассказов, пословиц и поговорок, загадки, просмотр фильма: «Как появились первые деньги»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4761" y="2826762"/>
            <a:ext cx="4084320" cy="4031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0258" y="122624"/>
            <a:ext cx="4052888" cy="3108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854" y="102140"/>
            <a:ext cx="3531539" cy="31289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0258" y="3461156"/>
            <a:ext cx="4052888" cy="3361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3429424"/>
            <a:ext cx="3630393" cy="3393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995211143"/>
      </p:ext>
    </p:extLst>
  </p:cSld>
  <p:clrMapOvr>
    <a:masterClrMapping/>
  </p:clrMapOvr>
  <p:transition spd="slow"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523" y="539262"/>
            <a:ext cx="11037277" cy="56377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информационный, познавательно-творческий, интегрированного типа.</a:t>
            </a:r>
          </a:p>
          <a:p>
            <a:pPr marL="0" indent="0">
              <a:buNone/>
            </a:pP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реализации: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учреждение, семья.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педагоги, дети, родители.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каждый понимает, что судьба Государства зависит от экономической, правовой, политической и нравственной грамотности молодого поколения. Экономика всегда была неотъемлемой частью жизни человека. В изменяющихся условиях современного общества жизни непрерывное экономическое образование необходимо начинать именно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дошкольного возраста,	когда детьми приобретается первичный опыт в элементарных экономических отношениях. Ребенок — дошкольник не освоит эту область самостоятельно, но, вместе с педагогами и родителями, путешествуя по этому новому, удивительному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увлекательному миру ,он приобретает доступные ему знания и поймет, какое место экономика занимает в окружающей его действительности, что каждый человек должен рационально и правильно управлять своими финансами. Дети должны знать, что жить надо по средствам, тратить надо меньше, чем зарабатывать. Чем раньше дети узнают о роли денег, тем раньше могут быть сформированы полезные  финансовые  привычки.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Ранее в дошкольных образовательных учреждениях не делали акцент на формирование у детей финансовой грамотности. В настоящее же время – это актуальная тема, рекомендованная Министерством Образования и Науки Российской Федерации. Нами было принято решение обучать детей финансовой грамотности в разных видах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1888288968"/>
      </p:ext>
    </p:extLst>
  </p:cSld>
  <p:clrMapOvr>
    <a:masterClrMapping/>
  </p:clrMapOvr>
  <p:transition spd="slow">
    <p:strip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9891" y="514813"/>
            <a:ext cx="4807527" cy="185431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похвалишь –   не продашь» - гласит пословица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рассматривается как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обмена информацией между потребителем и продавцом.</a:t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рекламы.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06691" y="86497"/>
            <a:ext cx="3391093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0341" y="3608172"/>
            <a:ext cx="4079789" cy="3157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995" y="86497"/>
            <a:ext cx="3387623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7092" y="2881745"/>
            <a:ext cx="3669958" cy="3884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995" y="3608173"/>
            <a:ext cx="3652451" cy="3157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91549335"/>
      </p:ext>
    </p:extLst>
  </p:cSld>
  <p:clrMapOvr>
    <a:masterClrMapping/>
  </p:clrMapOvr>
  <p:transition spd="slow">
    <p:strip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9FC8AF9-10CE-814B-99A6-17CB19CD2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" r="161"/>
          <a:stretch/>
        </p:blipFill>
        <p:spPr>
          <a:xfrm>
            <a:off x="96983" y="0"/>
            <a:ext cx="12095018" cy="6858000"/>
          </a:xfrm>
          <a:prstGeom prst="rect">
            <a:avLst/>
          </a:prstGeom>
          <a:ln>
            <a:noFill/>
          </a:ln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48485490-F939-7CD6-BC2C-85069A1419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1922" y="2831908"/>
            <a:ext cx="5848263" cy="391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2645364"/>
      </p:ext>
    </p:extLst>
  </p:cSld>
  <p:clrMapOvr>
    <a:masterClrMapping/>
  </p:clrMapOvr>
  <p:transition spd="slow">
    <p:strip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0939" y="135354"/>
            <a:ext cx="3034656" cy="2977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57502" y="152760"/>
            <a:ext cx="3007984" cy="2977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30" y="107817"/>
            <a:ext cx="2726339" cy="3067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2291" y="3279635"/>
            <a:ext cx="4026306" cy="3488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6364" y="3279635"/>
            <a:ext cx="3980004" cy="3514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31" y="3265572"/>
            <a:ext cx="3543194" cy="3502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8865" y="135354"/>
            <a:ext cx="2995367" cy="2995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734070605"/>
      </p:ext>
    </p:extLst>
  </p:cSld>
  <p:clrMapOvr>
    <a:masterClrMapping/>
  </p:clrMapOvr>
  <p:transition spd="slow">
    <p:strip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3656" y="124691"/>
            <a:ext cx="4579287" cy="87283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бывает валюта?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255" y="1319409"/>
            <a:ext cx="4946071" cy="5430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8966" y="1319409"/>
            <a:ext cx="6219598" cy="5430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80605981"/>
      </p:ext>
    </p:extLst>
  </p:cSld>
  <p:clrMapOvr>
    <a:masterClrMapping/>
  </p:clrMapOvr>
  <p:transition spd="slow">
    <p:strip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761" y="123569"/>
            <a:ext cx="3452884" cy="1325563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с Тетушкой Совой.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сказок «Лисичка со скалочкой», «Петушок и бобовое зернышко», К. И. Чуковский «Муха-Цокотуха», А. Н. Толстой «Приключения Буратино», Два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жыдных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медвежонка» «Сказка о рыбаке и рыбке и др., просмотр мультипликационных фильмов «Трое из Простоквашино», «Дудочка и кувшинчик»,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8289085" y="3512092"/>
            <a:ext cx="3336325" cy="3133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6645" y="123569"/>
            <a:ext cx="4056495" cy="3091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354" y="123569"/>
            <a:ext cx="4165897" cy="3091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415259" y="3006803"/>
            <a:ext cx="3629888" cy="4045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94263" y="3293233"/>
            <a:ext cx="3443261" cy="3570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70017325"/>
      </p:ext>
    </p:extLst>
  </p:cSld>
  <p:clrMapOvr>
    <a:masterClrMapping/>
  </p:clrMapOvr>
  <p:transition spd="slow">
    <p:strip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145" y="-19764"/>
            <a:ext cx="11353800" cy="136022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игр: «Магазин игрушек», «Ярмарка», «Детское кафе».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семья», «Необходимый продуктовый набор».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3455" y="1063373"/>
            <a:ext cx="6391490" cy="2926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5494" y="4244929"/>
            <a:ext cx="3732714" cy="2509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79458" y="4244929"/>
            <a:ext cx="4012542" cy="25316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475" y="4244929"/>
            <a:ext cx="3749769" cy="25316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862098783"/>
      </p:ext>
    </p:extLst>
  </p:cSld>
  <p:clrMapOvr>
    <a:masterClrMapping/>
  </p:clrMapOvr>
  <p:transition spd="slow">
    <p:strips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837" y="-208230"/>
            <a:ext cx="10515600" cy="8871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уголка в группе « Юный финансист»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"/>
          <a:stretch/>
        </p:blipFill>
        <p:spPr>
          <a:xfrm rot="5400000">
            <a:off x="2956681" y="-1338230"/>
            <a:ext cx="6237501" cy="10154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15877409"/>
      </p:ext>
    </p:extLst>
  </p:cSld>
  <p:clrMapOvr>
    <a:masterClrMapping/>
  </p:clrMapOvr>
  <p:transition spd="slow">
    <p:strip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030526" y="1393857"/>
            <a:ext cx="6178547" cy="3847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047105" y="1473937"/>
            <a:ext cx="6178549" cy="3687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058146" y="1441518"/>
            <a:ext cx="6178546" cy="3752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50183439"/>
      </p:ext>
    </p:extLst>
  </p:cSld>
  <p:clrMapOvr>
    <a:masterClrMapping/>
  </p:clrMapOvr>
  <p:transition spd="slow">
    <p:strips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137032" y="1562746"/>
            <a:ext cx="6342750" cy="3725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3368" y="935437"/>
            <a:ext cx="3835022" cy="4329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4495" y="254291"/>
            <a:ext cx="3960126" cy="634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49872807"/>
      </p:ext>
    </p:extLst>
  </p:cSld>
  <p:clrMapOvr>
    <a:masterClrMapping/>
  </p:clrMapOvr>
  <p:transition spd="slow">
    <p:strips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855" y="-2626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пособия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532" y="942813"/>
            <a:ext cx="7141485" cy="58154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81933"/>
            <a:ext cx="4815563" cy="5876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51464456"/>
      </p:ext>
    </p:extLst>
  </p:cSld>
  <p:clrMapOvr>
    <a:masterClrMapping/>
  </p:clrMapOvr>
  <p:transition spd="slow"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292" y="304800"/>
            <a:ext cx="11802208" cy="64389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финансовой грамотности у детей старшего дошкольного возраста через различные виды деятельности.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и  экономическое мышление через знакомство с экономическими понятиями (деньги, товар, заработная плата и т. д.)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профессиями, связанными с экономикой, учить воспринимать и ценить окружающий мир, как результат труда людей;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 доступном уровне взаимосвязь понятий: труд-продукт- деньги и то, что стоимость продукта зависит от качества;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правильному отношению к деньгам, способам их зарабатывания и разумному использованию;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социально-личностные качества и ценностные ориентиры, необходимые для рационального поведения в сфере экономики.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реализации проекта: научить детей финансовой грамотности как можно раньше, в каком бы возрасте они сейчас не были. Чем раньше они узнают эту науку, тем проще им будет принять эти знания в своей голове и использовать их в своей будущей жизни.</a:t>
            </a:r>
          </a:p>
          <a:p>
            <a:pPr marL="0" lv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6120149"/>
      </p:ext>
    </p:extLst>
  </p:cSld>
  <p:clrMapOvr>
    <a:masterClrMapping/>
  </p:clrMapOvr>
  <p:transition spd="slow">
    <p:strips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87184" y="0"/>
            <a:ext cx="2604816" cy="3458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3157" y="-16239"/>
            <a:ext cx="2790368" cy="3474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7028" y="0"/>
            <a:ext cx="3076965" cy="3458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307" y="0"/>
            <a:ext cx="2963965" cy="3458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7110" y="3754924"/>
            <a:ext cx="2254890" cy="3014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2730" y="3754924"/>
            <a:ext cx="2553334" cy="2919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8370" y="3736839"/>
            <a:ext cx="2073314" cy="2979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0006" y="3754924"/>
            <a:ext cx="2346214" cy="29435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9" y="3754924"/>
            <a:ext cx="2271237" cy="2919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63552844"/>
      </p:ext>
    </p:extLst>
  </p:cSld>
  <p:clrMapOvr>
    <a:masterClrMapping/>
  </p:clrMapOvr>
  <p:transition spd="slow">
    <p:strips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36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«Моя копилка – лучше всех»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1603952"/>
            <a:ext cx="11353800" cy="45890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поддержать творческий потенциал участников в сфере финансовой грамотности, интерес в изготовлении копилок для сбережения денег.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Активизация деятельности воспитателей, родителей по развитию творческих способностей у детей дошкольного возраста. Привлечение к активному участию в конкурсе поделок максимального количества участников, развитие художественно-эстетического вкуса, формирование ручных навыков, развитие фантазии и воображения, повышение эффективности детско-родительских отношений и самооценки вклада родителей в воспитание и обучение ребенка.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6092115"/>
      </p:ext>
    </p:extLst>
  </p:cSld>
  <p:clrMapOvr>
    <a:masterClrMapping/>
  </p:clrMapOvr>
  <p:transition spd="slow">
    <p:strips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928" y="-263236"/>
            <a:ext cx="10515600" cy="12053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«Моя копилка – лучше всех» – в группе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"/>
          <a:stretch/>
        </p:blipFill>
        <p:spPr>
          <a:xfrm>
            <a:off x="256310" y="845128"/>
            <a:ext cx="11540836" cy="5444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114460885"/>
      </p:ext>
    </p:extLst>
  </p:cSld>
  <p:clrMapOvr>
    <a:masterClrMapping/>
  </p:clrMapOvr>
  <p:transition spd="slow">
    <p:strip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1242" y="41479"/>
            <a:ext cx="5998606" cy="2701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485"/>
            <a:ext cx="5718413" cy="2701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6901" y="3713018"/>
            <a:ext cx="5998606" cy="3004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713017"/>
            <a:ext cx="5841242" cy="3024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22971" y="2997273"/>
            <a:ext cx="6927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«Моя копилка – лучше всех»  в ДОУ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85086379"/>
      </p:ext>
    </p:extLst>
  </p:cSld>
  <p:clrMapOvr>
    <a:masterClrMapping/>
  </p:clrMapOvr>
  <p:transition spd="slow">
    <p:strips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636" y="129598"/>
            <a:ext cx="10515600" cy="7016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Просветительская работа с родительской общественностью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5552" y="1385454"/>
            <a:ext cx="1147776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Памятка. 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Когда стоит разговаривать с ребенком о деньгах?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Оплата счетов и квитанций.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квитанций, вероятно, не то, что Вы обычно делаете вместе с Вашим ребенком. Тем не менее, это хорошая возможность поговорить с ним о финансовых вещах, которые он принимает, как само собой разумеющееся. Можно говорить о работе и обязанностях, и о том, как Вы оплачиваете эти расходы каждый месяц.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также хорошая возможность для разговора с ребенком о различных способах экономии денег, почему это важно и для чего это стоит делать. Например, можете рассказать о том, что нужно выключать свет, когда он покидает свою комнату, это приводит к экономии энергии, а сэкономленные деньги можно будет потратить во время семейного отпуска.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693471444"/>
      </p:ext>
    </p:extLst>
  </p:cSld>
  <p:clrMapOvr>
    <a:masterClrMapping/>
  </p:clrMapOvr>
  <p:transition spd="slow">
    <p:strips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607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11439AA-65CC-7DAF-BB2B-B9547F3F97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694" y="1431236"/>
            <a:ext cx="6364149" cy="5061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177EA8A-744F-2956-87F2-3CA5AFE09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032177" y="1733930"/>
            <a:ext cx="5061638" cy="4456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98008372"/>
      </p:ext>
    </p:extLst>
  </p:cSld>
  <p:clrMapOvr>
    <a:masterClrMapping/>
  </p:clrMapOvr>
  <p:transition spd="slow">
    <p:strips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00" y="166254"/>
            <a:ext cx="5768518" cy="6691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5999" y="166255"/>
            <a:ext cx="5858573" cy="6691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91051161"/>
      </p:ext>
    </p:extLst>
  </p:cSld>
  <p:clrMapOvr>
    <a:masterClrMapping/>
  </p:clrMapOvr>
  <p:transition spd="slow">
    <p:strips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6" y="110836"/>
            <a:ext cx="11970327" cy="68441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результатам анкетирования родители (законные представители) положительно относятся к введению нового образовательного курса финансовая грамотность. Готовы вместе с детьми участвовать в обучении данной программы. Считают, что данный курс необходимо вводить с детьми старшего дошкольного возраста. Не все родители обсуждают с детьми темы финансовой грамотности, поэтому затрудняются ответить, какие изменения в поведении детей происходят после изучения данного материала. Но процент родителей считаю, что после начала обучения данной программы дети стали бережнее относиться к вещам и предметам и проявляют интерес к участию в планировании покупок и семейного бюджета.</a:t>
            </a:r>
          </a:p>
          <a:p>
            <a:pPr marL="0" indent="0" algn="ctr"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Педагогам необходимо вести просветительскую деятельность по формированию основ финансовой грамотности как родителей (законных представителей), так и обучающихся, через разные виды деятельности.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Таким образом, заниматься финансовой грамотностью обучающихся в современных рыночных условиях просто необходимо – это эффективный путь подготовки ребенка к жизни, его социальной адаптации в обществе.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1698781"/>
      </p:ext>
    </p:extLst>
  </p:cSld>
  <p:clrMapOvr>
    <a:masterClrMapping/>
  </p:clrMapOvr>
  <p:transition spd="slow">
    <p:strips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-17520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303" y="942109"/>
            <a:ext cx="4201392" cy="4447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405762" y="2348859"/>
            <a:ext cx="4787774" cy="3872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713862" y="2444983"/>
            <a:ext cx="4787774" cy="3680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11877042"/>
      </p:ext>
    </p:extLst>
  </p:cSld>
  <p:clrMapOvr>
    <a:masterClrMapping/>
  </p:clrMapOvr>
  <p:transition spd="slow">
    <p:strips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-468671"/>
            <a:ext cx="6294120" cy="17183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Феечка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Копеечка – доход и расход семьи»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5045" y="2590801"/>
            <a:ext cx="5604555" cy="4267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41080" y="137159"/>
            <a:ext cx="3398520" cy="2118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77" y="1706880"/>
            <a:ext cx="6270496" cy="5151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666710898"/>
      </p:ext>
    </p:extLst>
  </p:cSld>
  <p:clrMapOvr>
    <a:masterClrMapping/>
  </p:clrMapOvr>
  <p:transition spd="slow"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538" y="363415"/>
            <a:ext cx="10826262" cy="58135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сможет: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осознавать и соизмерять свои потребности и возможности;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использовать в игровой деятельности основные экономические понятия и категории (деньги, цена, товар, семейный бюджет и т. д.);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контролировать ответственность за свои поступки, которые могут положительно сказаться на экономическом положении семьи и самого ребенка.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интереса к теме проекта и к совместному сотрудничеству по теме «Формирование финансовой грамотности»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педагогов: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 и приобретение опыта в работе с детьми по формированию у дошкольников финансовой грамотности;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практического материала;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интереса к проектной деятельности.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содержания проекта: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осуществляется в рамках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по финансовой грамотности «Грамотейка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 2022 по 2023 учебный год с детьми старшего дошкольного возраста (подготовительная группа для детей с ОВЗ) и специально организованной деятельности НОД, совместной деятельности педагогов и ребенка (подгруппы детей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детской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детей и родителей.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4405868"/>
      </p:ext>
    </p:extLst>
  </p:cSld>
  <p:clrMapOvr>
    <a:masterClrMapping/>
  </p:clrMapOvr>
  <p:transition spd="slow">
    <p:strips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4893" y="0"/>
            <a:ext cx="7567246" cy="62345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организованная деятельность НОД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0546" y="502920"/>
            <a:ext cx="3560618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0546" y="3311237"/>
            <a:ext cx="3560618" cy="3422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2804160"/>
            <a:ext cx="4145280" cy="3929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267" y="3311236"/>
            <a:ext cx="3900095" cy="3422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75833" y="-16646"/>
            <a:ext cx="2514602" cy="3553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54371776"/>
      </p:ext>
    </p:extLst>
  </p:cSld>
  <p:clrMapOvr>
    <a:masterClrMapping/>
  </p:clrMapOvr>
  <p:transition spd="slow">
    <p:strips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9744" y="-288721"/>
            <a:ext cx="7744691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организованная деятельность НОД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995" y="876872"/>
            <a:ext cx="4899313" cy="5836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9127" y="644868"/>
            <a:ext cx="6012873" cy="6068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46976658"/>
      </p:ext>
    </p:extLst>
  </p:cSld>
  <p:clrMapOvr>
    <a:masterClrMapping/>
  </p:clrMapOvr>
  <p:transition spd="slow">
    <p:strips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7"/>
          <a:stretch/>
        </p:blipFill>
        <p:spPr>
          <a:xfrm rot="5400000">
            <a:off x="12647" y="3734432"/>
            <a:ext cx="3366077" cy="2629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" b="30"/>
          <a:stretch/>
        </p:blipFill>
        <p:spPr>
          <a:xfrm rot="5400000">
            <a:off x="4058286" y="3742635"/>
            <a:ext cx="3435347" cy="2682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" r="79" b="83"/>
          <a:stretch/>
        </p:blipFill>
        <p:spPr>
          <a:xfrm rot="5400000">
            <a:off x="4995256" y="430189"/>
            <a:ext cx="3146366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" r="-1"/>
          <a:stretch/>
        </p:blipFill>
        <p:spPr>
          <a:xfrm rot="5400000">
            <a:off x="8196920" y="3688319"/>
            <a:ext cx="3435348" cy="2790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5" b="47"/>
          <a:stretch/>
        </p:blipFill>
        <p:spPr>
          <a:xfrm rot="5400000">
            <a:off x="1073453" y="491147"/>
            <a:ext cx="314637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" t="114" r="71" b="178"/>
          <a:stretch/>
        </p:blipFill>
        <p:spPr>
          <a:xfrm rot="5400000">
            <a:off x="8797633" y="407328"/>
            <a:ext cx="3146370" cy="2606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61826797"/>
      </p:ext>
    </p:extLst>
  </p:cSld>
  <p:clrMapOvr>
    <a:masterClrMapping/>
  </p:clrMapOvr>
  <p:transition spd="slow">
    <p:strips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605" y="320722"/>
            <a:ext cx="11840570" cy="65372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Математическая подготовка детей имеет исключительную практическую важность, поскольку человеку в обыденной жизни постоянно приходится оперировать арифметическими выражениями, осуществлять счет и различные операции с числовыми величинами. Овладение ребенком математическими представлениями, знаниями и умениями является немаловажным фактором его социализации.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Сочетание математики и физкультуры дает много преимуществ: способствует повышению уровня познавательной активности, развитию мышления и других психических процессов, облегчает процесс познания, повышает общий эмоциональный фон занятия, так же способствует формированию у детей  целостного восприятия окружающего мира, предоставляет возможность для повышения двигательной активности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всё занятие по физической культуре строится на математике: это расчёт по порядку номеров,1/2, 1\2\3\ 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перестроения в колонны, ОРУ, выполняемые под счёт.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упражняя детей в прыжках можно формировать и количественные представления: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*Подпрыгнуть на одной (двух) ногах указанное количество раз;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*Подпрыгнуть на два раза меньше, чем дней в неделе;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*Посчитать количество прыжков до кубика;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*Прыгать по 5 раз на правой и левой ноге;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*Прыгая из обруча в обруч, назвать, каким по счету находится обруч определенного цвета.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*Столько раз сейчас подпрыгнешь, сколько пальчиков увидишь. (Показ)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4622272"/>
      </p:ext>
    </p:extLst>
  </p:cSld>
  <p:clrMapOvr>
    <a:masterClrMapping/>
  </p:clrMapOvr>
  <p:transition spd="slow">
    <p:strips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5048" y="-391501"/>
            <a:ext cx="5658133" cy="1325563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«Монетки»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5516" y="522586"/>
            <a:ext cx="5286861" cy="3669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274" y="4217597"/>
            <a:ext cx="3571163" cy="2640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895" y="4196322"/>
            <a:ext cx="3459707" cy="2640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8571" y="4238870"/>
            <a:ext cx="3463806" cy="2597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624" y="513877"/>
            <a:ext cx="5384492" cy="3669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02454061"/>
      </p:ext>
    </p:extLst>
  </p:cSld>
  <p:clrMapOvr>
    <a:masterClrMapping/>
  </p:clrMapOvr>
  <p:transition spd="slow">
    <p:strips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6472"/>
            <a:ext cx="6941127" cy="103431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«Классики»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цифрами и числами. Они помогают детям свободно оперировать числами и сопровождать словами свои действия. Особое внимание уделяем слабовидящим детям, используя цветное спортивное оборудование, опираясь на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технологии.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"/>
          <a:stretch/>
        </p:blipFill>
        <p:spPr>
          <a:xfrm>
            <a:off x="1375196" y="2521528"/>
            <a:ext cx="4650704" cy="4227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158248" y="951632"/>
            <a:ext cx="6401795" cy="5192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1414805"/>
      </p:ext>
    </p:extLst>
  </p:cSld>
  <p:clrMapOvr>
    <a:masterClrMapping/>
  </p:clrMapOvr>
  <p:transition spd="slow">
    <p:strips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126" y="-116468"/>
            <a:ext cx="6777232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цифрами и числами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5866" y="0"/>
            <a:ext cx="4426134" cy="331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0112" y="3079551"/>
            <a:ext cx="5037932" cy="3778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126" y="1209095"/>
            <a:ext cx="4605330" cy="3453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97421739"/>
      </p:ext>
    </p:extLst>
  </p:cSld>
  <p:clrMapOvr>
    <a:masterClrMapping/>
  </p:clrMapOvr>
  <p:transition spd="slow">
    <p:strips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8997" y="2485065"/>
            <a:ext cx="3703092" cy="2987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67127" y="0"/>
            <a:ext cx="4124874" cy="3190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66769"/>
            <a:ext cx="4253960" cy="3191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18" y="0"/>
            <a:ext cx="4253960" cy="3190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844" y="3666769"/>
            <a:ext cx="4100156" cy="3191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59771040"/>
      </p:ext>
    </p:extLst>
  </p:cSld>
  <p:clrMapOvr>
    <a:masterClrMapping/>
  </p:clrMapOvr>
  <p:transition spd="slow">
    <p:strips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6E7538-AB56-06E3-E13B-A87E60D4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909" y="-245164"/>
            <a:ext cx="10515600" cy="94090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F264D1-EEF1-570A-DA6E-B1A7EA28B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15034"/>
            <a:ext cx="12006470" cy="6612835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  <a:buNone/>
            </a:pPr>
            <a:r>
              <a:rPr lang="ru-RU" sz="1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«Что? Где? Когда?» по финансовой грамотности «Весёлая экономика»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  <a:buNone/>
            </a:pPr>
            <a:r>
              <a:rPr lang="ru-RU" sz="1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«Что? Где? Когда?» закрепляет у детей старшего дошкольного возраста знания по финансовой грамотности. В старшем дошкольном возрасте дети уже могут вместе со взрослыми участвовать в сборе материала: анализировать, сортировать информацию. Данная игра является средством развивающего обучения, предполагает использование современных технологий: игровых, коммуникативных, организации коллективной творческой деятельности, технологии проектной деятельности.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уровня финансовой грамотности у детей старшего дошкольного возраста.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закрепить знания о потребностях, благах, семейных доходах и расходах, свойствах и функциях денег;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закрепить представления детей о множестве потребностей, жизненно важных для людей, о товарах и услугах, в которых нуждаются люди;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закрепить умение решать проблемные ситуации, аргументировать свои ответы, активизировать словарь;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творческие способности и воображения детей, их способность участвовать в дискуссиях, учить выслушивать мнения других, вежливо отстаивать свою точку зрения.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самостоятельность, ответственность;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стимулировать познавательную активность, способствовать развитию коммуникативных навыков;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социально - личностные качества и ценностные ориентиры, необходимые для рационального поведения в сфере экономики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1153018"/>
      </p:ext>
    </p:extLst>
  </p:cSld>
  <p:clrMapOvr>
    <a:masterClrMapping/>
  </p:clrMapOvr>
  <p:transition spd="slow">
    <p:strips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0492519B-6245-CFCD-8F29-71C1D539D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539" y="365125"/>
            <a:ext cx="6854988" cy="5811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39F3594-537D-9BE1-0D7B-CD809D3BB7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2072" y="2133599"/>
            <a:ext cx="4752713" cy="4500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0492519B-6245-CFCD-8F29-71C1D539DC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939" y="517525"/>
            <a:ext cx="6854988" cy="5811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14099006"/>
      </p:ext>
    </p:extLst>
  </p:cSld>
  <p:clrMapOvr>
    <a:masterClrMapping/>
  </p:clrMapOvr>
  <p:transition spd="slow"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661"/>
            <a:ext cx="10515600" cy="91731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83842" y="3193574"/>
            <a:ext cx="2594428" cy="3537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435" y="3193575"/>
            <a:ext cx="2622860" cy="3537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64208" y="0"/>
            <a:ext cx="2714062" cy="3029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435" y="25661"/>
            <a:ext cx="2622860" cy="3004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4664" y="814389"/>
            <a:ext cx="6238518" cy="5937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28889062"/>
      </p:ext>
    </p:extLst>
  </p:cSld>
  <p:clrMapOvr>
    <a:masterClrMapping/>
  </p:clrMapOvr>
  <p:transition spd="slow">
    <p:strip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https://ruroditel.ru/upload/DOCS/art-2018-10-07_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1272" y="2796842"/>
            <a:ext cx="5760640" cy="383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07984"/>
            <a:ext cx="12011891" cy="1470025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«Формирование финансовой грамотности у детей дошкольного возраста»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2510" y="0"/>
            <a:ext cx="1124989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 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педагогов на педагогическом часе.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61671149"/>
      </p:ext>
    </p:extLst>
  </p:cSld>
  <p:clrMapOvr>
    <a:masterClrMapping/>
  </p:clrMapOvr>
  <p:transition spd="slow"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836" y="0"/>
            <a:ext cx="10224655" cy="170411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дети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узнали: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– товаром называется?»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можно купить за деньги?»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«Необходимые потребности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0" y="1704110"/>
            <a:ext cx="6012873" cy="5056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964" y="1704110"/>
            <a:ext cx="5472545" cy="5056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4748282"/>
      </p:ext>
    </p:extLst>
  </p:cSld>
  <p:clrMapOvr>
    <a:masterClrMapping/>
  </p:clrMapOvr>
  <p:transition spd="slow">
    <p:strip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2043" y="167966"/>
            <a:ext cx="6606757" cy="9265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товарообмен?»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2982" y="1453190"/>
            <a:ext cx="5721927" cy="5251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255" y="1446360"/>
            <a:ext cx="5721927" cy="5258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73788914"/>
      </p:ext>
    </p:extLst>
  </p:cSld>
  <p:clrMapOvr>
    <a:masterClrMapping/>
  </p:clrMapOvr>
  <p:transition spd="slow"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771" y="-678872"/>
            <a:ext cx="11544412" cy="22582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– товарообмен.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970" y="1468582"/>
            <a:ext cx="5734411" cy="5389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9965" y="1468582"/>
            <a:ext cx="5812802" cy="5389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67636275"/>
      </p:ext>
    </p:extLst>
  </p:cSld>
  <p:clrMapOvr>
    <a:masterClrMapping/>
  </p:clrMapOvr>
  <p:transition spd="slow">
    <p:strip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1031</Words>
  <Application>Microsoft Office PowerPoint</Application>
  <PresentationFormat>Произвольный</PresentationFormat>
  <Paragraphs>134</Paragraphs>
  <Slides>49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    МБОУ Видновская СОШ №7          Презентация проекта по формированию финансовой грамотности  у детей старшего дошкольного возраста «Экономыч» </vt:lpstr>
      <vt:lpstr>Слайд 2</vt:lpstr>
      <vt:lpstr>Слайд 3</vt:lpstr>
      <vt:lpstr>Слайд 4</vt:lpstr>
      <vt:lpstr>Самообразование</vt:lpstr>
      <vt:lpstr>«Формирование финансовой грамотности у детей дошкольного возраста»</vt:lpstr>
      <vt:lpstr>В рамках дополнительного образования дети узнали: «Что – товаром называется?» «Что можно купить за деньги?» «Необходимые потребности» </vt:lpstr>
      <vt:lpstr>«Что такое товарообмен?»</vt:lpstr>
      <vt:lpstr>Интерактивная игра – товарообмен.</vt:lpstr>
      <vt:lpstr>Были времена, когда бумажных и металлических денег не было! Для получения нужных товаров, люди обменивались на то, что ценилось! Эволюция денег.</vt:lpstr>
      <vt:lpstr>Виды денег, валюта  других стран.</vt:lpstr>
      <vt:lpstr>Рассматривание денежных коллекций</vt:lpstr>
      <vt:lpstr>Старинные монеты и купюры</vt:lpstr>
      <vt:lpstr>Валюта других стран</vt:lpstr>
      <vt:lpstr>Как можно сэкономить деньги?</vt:lpstr>
      <vt:lpstr>Слайд 16</vt:lpstr>
      <vt:lpstr>Краткосрочный  проект по финансовой грамотности “Семейный бюджет.  Доходы. Расходы” </vt:lpstr>
      <vt:lpstr>«Кто, что делает?» Расширить знания детей о профессиях и трудовых действиях; воспитать интерес к новым профессиям, уважение к труду взрослых. </vt:lpstr>
      <vt:lpstr>Беседы, чтение рассказов, пословиц и поговорок, загадки, просмотр фильма: «Как появились первые деньги» </vt:lpstr>
      <vt:lpstr>  «Не похвалишь –   не продашь» - гласит пословица РЕКЛАМА  рассматривается как средство обмена информацией между потребителем и продавцом.  Разработка рекламы.  </vt:lpstr>
      <vt:lpstr>Слайд 21</vt:lpstr>
      <vt:lpstr>Слайд 22</vt:lpstr>
      <vt:lpstr>Какая бывает валюта?</vt:lpstr>
      <vt:lpstr>       Сказки с Тетушкой Совой. Чтение сказок «Лисичка со скалочкой», «Петушок и бобовое зернышко», К. И. Чуковский «Муха-Цокотуха», А. Н. Толстой «Приключения Буратино», Два жыдных медвежонка» «Сказка о рыбаке и рыбке и др., просмотр мультипликационных фильмов «Трое из Простоквашино», «Дудочка и кувшинчик», «Нехочуха» </vt:lpstr>
      <vt:lpstr>Проведение игр: «Магазин игрушек», «Ярмарка», «Детское кафе». «Моя семья», «Необходимый продуктовый набор».</vt:lpstr>
      <vt:lpstr>Оформление уголка в группе « Юный финансист»</vt:lpstr>
      <vt:lpstr>Слайд 27</vt:lpstr>
      <vt:lpstr>Слайд 28</vt:lpstr>
      <vt:lpstr>Игры и пособия</vt:lpstr>
      <vt:lpstr>Слайд 30</vt:lpstr>
      <vt:lpstr>Конкурс «Моя копилка – лучше всех»</vt:lpstr>
      <vt:lpstr> «Моя копилка – лучше всех» – в группе</vt:lpstr>
      <vt:lpstr>Слайд 33</vt:lpstr>
      <vt:lpstr>Просветительская работа с родительской общественностью</vt:lpstr>
      <vt:lpstr>Анкетирование</vt:lpstr>
      <vt:lpstr>Слайд 36</vt:lpstr>
      <vt:lpstr>Слайд 37</vt:lpstr>
      <vt:lpstr>Консультации для родителей</vt:lpstr>
      <vt:lpstr>Родительский клуб:  «Феечка Копеечка – доход и расход семьи»</vt:lpstr>
      <vt:lpstr>Специально организованная деятельность НОД</vt:lpstr>
      <vt:lpstr>Специально организованная деятельность НОД</vt:lpstr>
      <vt:lpstr>Слайд 42</vt:lpstr>
      <vt:lpstr>Слайд 43</vt:lpstr>
      <vt:lpstr>Подвижная игра «Монетки»</vt:lpstr>
      <vt:lpstr>                        «Классики» Игры с цифрами и числами. Они помогают детям свободно оперировать числами и сопровождать словами свои действия. Особое внимание уделяем слабовидящим детям, используя цветное спортивное оборудование, опираясь на здоровьесберегающие технологии.</vt:lpstr>
      <vt:lpstr>Игры с цифрами и числами</vt:lpstr>
      <vt:lpstr>Слайд 47</vt:lpstr>
      <vt:lpstr>Продукт проекта</vt:lpstr>
      <vt:lpstr>Слайд 49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ПрезеПроект по формированию финансовой грамотности у детей старшего дошкольного возраста «Я Финансист»</dc:title>
  <dc:creator>Ирина Капустянова</dc:creator>
  <cp:lastModifiedBy>-</cp:lastModifiedBy>
  <cp:revision>97</cp:revision>
  <dcterms:created xsi:type="dcterms:W3CDTF">2023-01-07T14:37:26Z</dcterms:created>
  <dcterms:modified xsi:type="dcterms:W3CDTF">2023-05-18T10:11:09Z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3364102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