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3" r:id="rId5"/>
    <p:sldId id="259" r:id="rId6"/>
    <p:sldId id="264" r:id="rId7"/>
    <p:sldId id="265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14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A6A71-F445-4097-853A-1F998F9B63D2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EEEEE-A6E8-4CFB-8597-E30EFAA5F0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A6A71-F445-4097-853A-1F998F9B63D2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EEEEE-A6E8-4CFB-8597-E30EFAA5F0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A6A71-F445-4097-853A-1F998F9B63D2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EEEEE-A6E8-4CFB-8597-E30EFAA5F0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A6A71-F445-4097-853A-1F998F9B63D2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EEEEE-A6E8-4CFB-8597-E30EFAA5F0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A6A71-F445-4097-853A-1F998F9B63D2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EEEEE-A6E8-4CFB-8597-E30EFAA5F0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A6A71-F445-4097-853A-1F998F9B63D2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EEEEE-A6E8-4CFB-8597-E30EFAA5F0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A6A71-F445-4097-853A-1F998F9B63D2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EEEEE-A6E8-4CFB-8597-E30EFAA5F0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A6A71-F445-4097-853A-1F998F9B63D2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EEEEE-A6E8-4CFB-8597-E30EFAA5F0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A6A71-F445-4097-853A-1F998F9B63D2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EEEEE-A6E8-4CFB-8597-E30EFAA5F0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A6A71-F445-4097-853A-1F998F9B63D2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EEEEE-A6E8-4CFB-8597-E30EFAA5F0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A6A71-F445-4097-853A-1F998F9B63D2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0CEEEEE-A6E8-4CFB-8597-E30EFAA5F0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75A6A71-F445-4097-853A-1F998F9B63D2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0CEEEEE-A6E8-4CFB-8597-E30EFAA5F01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428736"/>
            <a:ext cx="3008313" cy="1428760"/>
          </a:xfrm>
        </p:spPr>
        <p:txBody>
          <a:bodyPr>
            <a:noAutofit/>
          </a:bodyPr>
          <a:lstStyle/>
          <a:p>
            <a:pPr algn="ctr"/>
            <a:r>
              <a:rPr lang="ru-RU" sz="4000" b="0" dirty="0" smtClean="0">
                <a:latin typeface="Monotype Corsiva" pitchFamily="66" charset="0"/>
              </a:rPr>
              <a:t>«Я </a:t>
            </a:r>
            <a:r>
              <a:rPr lang="ru-RU" sz="4000" b="0" smtClean="0">
                <a:latin typeface="Monotype Corsiva" pitchFamily="66" charset="0"/>
              </a:rPr>
              <a:t>и моя </a:t>
            </a:r>
            <a:r>
              <a:rPr lang="ru-RU" sz="4000" b="0" dirty="0" smtClean="0">
                <a:latin typeface="Monotype Corsiva" pitchFamily="66" charset="0"/>
              </a:rPr>
              <a:t>семья»</a:t>
            </a:r>
            <a:endParaRPr lang="ru-RU" sz="4000" b="0" dirty="0">
              <a:latin typeface="Monotype Corsiva" pitchFamily="66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57200" y="4071942"/>
            <a:ext cx="3008313" cy="2054221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000" dirty="0" smtClean="0">
                <a:latin typeface="Monotype Corsiva" pitchFamily="66" charset="0"/>
              </a:rPr>
              <a:t>Выполнила </a:t>
            </a:r>
          </a:p>
          <a:p>
            <a:pPr algn="ctr"/>
            <a:r>
              <a:rPr lang="ru-RU" sz="2000" dirty="0">
                <a:latin typeface="Monotype Corsiva" pitchFamily="66" charset="0"/>
              </a:rPr>
              <a:t>Воспитатель ГПД</a:t>
            </a:r>
          </a:p>
          <a:p>
            <a:pPr algn="ctr"/>
            <a:r>
              <a:rPr lang="ru-RU" sz="2000" dirty="0">
                <a:latin typeface="Monotype Corsiva" pitchFamily="66" charset="0"/>
              </a:rPr>
              <a:t>ГБОУ СОШ №180</a:t>
            </a:r>
          </a:p>
          <a:p>
            <a:pPr algn="ctr"/>
            <a:r>
              <a:rPr lang="ru-RU" sz="2000" dirty="0">
                <a:latin typeface="Monotype Corsiva" pitchFamily="66" charset="0"/>
              </a:rPr>
              <a:t>Красногвардейского района </a:t>
            </a:r>
            <a:r>
              <a:rPr lang="ru-RU" sz="2000" dirty="0" smtClean="0">
                <a:latin typeface="Monotype Corsiva" pitchFamily="66" charset="0"/>
              </a:rPr>
              <a:t>СПб</a:t>
            </a:r>
          </a:p>
          <a:p>
            <a:pPr algn="ctr"/>
            <a:r>
              <a:rPr lang="ru-RU" sz="2000" dirty="0" smtClean="0">
                <a:latin typeface="Monotype Corsiva" pitchFamily="66" charset="0"/>
              </a:rPr>
              <a:t>Сапожникова Ольга Александровна</a:t>
            </a:r>
            <a:endParaRPr lang="ru-RU" sz="2000" dirty="0">
              <a:latin typeface="Monotype Corsiva" pitchFamily="66" charset="0"/>
            </a:endParaRPr>
          </a:p>
          <a:p>
            <a:pPr algn="ctr"/>
            <a:endParaRPr lang="ru-RU" sz="2000" dirty="0">
              <a:latin typeface="Monotype Corsiva" pitchFamily="66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1571612"/>
            <a:ext cx="5111750" cy="3395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65321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Monotype Corsiva" pitchFamily="66" charset="0"/>
              </a:rPr>
              <a:t>«Составим генеалогическое древо»</a:t>
            </a:r>
            <a:endParaRPr lang="ru-RU" sz="3600" dirty="0">
              <a:latin typeface="Monotype Corsiva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600200"/>
            <a:ext cx="8286808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628632"/>
          </a:xfrm>
        </p:spPr>
        <p:txBody>
          <a:bodyPr/>
          <a:lstStyle/>
          <a:p>
            <a:pPr algn="ctr"/>
            <a:r>
              <a:rPr lang="ru-RU" dirty="0" smtClean="0">
                <a:latin typeface="Monotype Corsiva" pitchFamily="66" charset="0"/>
              </a:rPr>
              <a:t>«Весёлая разминка»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143240" y="1214422"/>
            <a:ext cx="3214718" cy="4891102"/>
          </a:xfrm>
        </p:spPr>
        <p:txBody>
          <a:bodyPr/>
          <a:lstStyle/>
          <a:p>
            <a:r>
              <a:rPr lang="ru-RU" sz="2000" dirty="0" smtClean="0">
                <a:latin typeface="Monotype Corsiva" pitchFamily="66" charset="0"/>
              </a:rPr>
              <a:t>Чтобы спорилось нужное дело,</a:t>
            </a:r>
          </a:p>
          <a:p>
            <a:r>
              <a:rPr lang="ru-RU" sz="2000" dirty="0" smtClean="0">
                <a:latin typeface="Monotype Corsiva" pitchFamily="66" charset="0"/>
              </a:rPr>
              <a:t>Чтобы в жизни не знать неудач,</a:t>
            </a:r>
          </a:p>
          <a:p>
            <a:r>
              <a:rPr lang="ru-RU" sz="2000" dirty="0" smtClean="0">
                <a:latin typeface="Monotype Corsiva" pitchFamily="66" charset="0"/>
              </a:rPr>
              <a:t>Мы в поход отправляемся смело-</a:t>
            </a:r>
          </a:p>
          <a:p>
            <a:r>
              <a:rPr lang="ru-RU" sz="2000" dirty="0" smtClean="0">
                <a:latin typeface="Monotype Corsiva" pitchFamily="66" charset="0"/>
              </a:rPr>
              <a:t>В мир загадок и сложных задач.</a:t>
            </a:r>
          </a:p>
          <a:p>
            <a:r>
              <a:rPr lang="ru-RU" sz="2000" dirty="0" smtClean="0">
                <a:latin typeface="Monotype Corsiva" pitchFamily="66" charset="0"/>
              </a:rPr>
              <a:t>Не беда, что идти далеко,</a:t>
            </a:r>
          </a:p>
          <a:p>
            <a:r>
              <a:rPr lang="ru-RU" sz="2000" dirty="0" smtClean="0">
                <a:latin typeface="Monotype Corsiva" pitchFamily="66" charset="0"/>
              </a:rPr>
              <a:t>Не боимся, что путь будет труден.</a:t>
            </a:r>
          </a:p>
          <a:p>
            <a:r>
              <a:rPr lang="ru-RU" sz="2000" dirty="0" smtClean="0">
                <a:latin typeface="Monotype Corsiva" pitchFamily="66" charset="0"/>
              </a:rPr>
              <a:t>Достижения крупные людям</a:t>
            </a:r>
          </a:p>
          <a:p>
            <a:r>
              <a:rPr lang="ru-RU" sz="2000" dirty="0" smtClean="0">
                <a:latin typeface="Monotype Corsiva" pitchFamily="66" charset="0"/>
              </a:rPr>
              <a:t>Никогда не давались легко.</a:t>
            </a:r>
          </a:p>
          <a:p>
            <a:r>
              <a:rPr lang="ru-RU" sz="2000" dirty="0" smtClean="0">
                <a:latin typeface="Monotype Corsiva" pitchFamily="66" charset="0"/>
              </a:rPr>
              <a:t>Терпение и труд… (все перетрут)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4286256"/>
            <a:ext cx="2714644" cy="2082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286256"/>
            <a:ext cx="2214578" cy="162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 descr="https://fsd.multiurok.ru/html/2020/04/10/s_5e906ae22a7de/1413101_2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357298"/>
            <a:ext cx="2936924" cy="1057293"/>
          </a:xfrm>
          <a:prstGeom prst="rect">
            <a:avLst/>
          </a:prstGeom>
          <a:noFill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92" y="1214422"/>
            <a:ext cx="1928826" cy="99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68732" y="2571744"/>
            <a:ext cx="287526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2928934"/>
            <a:ext cx="2643206" cy="788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704088"/>
            <a:ext cx="3643338" cy="51033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Monotype Corsiva" pitchFamily="66" charset="0"/>
              </a:rPr>
              <a:t>«Устные задачки»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1214422"/>
            <a:ext cx="84781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Два брата играли в шахматы 4 часа. Сколько времени играл каждый?</a:t>
            </a:r>
          </a:p>
          <a:p>
            <a:pPr marL="342900" indent="-342900">
              <a:buAutoNum type="arabicPeriod"/>
            </a:pPr>
            <a:r>
              <a:rPr lang="ru-RU" dirty="0" smtClean="0"/>
              <a:t>В одной семье 2 отца и 2 сына. Сколько это человек?</a:t>
            </a:r>
          </a:p>
          <a:p>
            <a:pPr marL="342900" indent="-342900">
              <a:buAutoNum type="arabicPeriod"/>
            </a:pPr>
            <a:r>
              <a:rPr lang="ru-RU" dirty="0" smtClean="0"/>
              <a:t>Задам тебе задачу я:</a:t>
            </a:r>
          </a:p>
          <a:p>
            <a:pPr marL="342900" indent="-342900"/>
            <a:r>
              <a:rPr lang="ru-RU" dirty="0" smtClean="0"/>
              <a:t>      Послушай – вот моя семья:</a:t>
            </a:r>
          </a:p>
          <a:p>
            <a:pPr marL="342900" indent="-342900"/>
            <a:r>
              <a:rPr lang="ru-RU" dirty="0" smtClean="0"/>
              <a:t>      Дедуля, бабуля и брат,</a:t>
            </a:r>
          </a:p>
          <a:p>
            <a:pPr marL="342900" indent="17463"/>
            <a:r>
              <a:rPr lang="ru-RU" dirty="0" smtClean="0"/>
              <a:t>У нас порядок в доме и лад.</a:t>
            </a:r>
          </a:p>
          <a:p>
            <a:pPr marL="342900" indent="17463"/>
            <a:r>
              <a:rPr lang="ru-RU" dirty="0" smtClean="0"/>
              <a:t>И чистота. А почему?</a:t>
            </a:r>
          </a:p>
          <a:p>
            <a:pPr marL="342900" indent="17463"/>
            <a:r>
              <a:rPr lang="ru-RU" dirty="0" smtClean="0"/>
              <a:t>Две мамы есть у нас в дому,</a:t>
            </a:r>
          </a:p>
          <a:p>
            <a:pPr marL="342900" indent="17463"/>
            <a:r>
              <a:rPr lang="ru-RU" dirty="0" smtClean="0"/>
              <a:t>Два папы, два сыночка,</a:t>
            </a:r>
          </a:p>
          <a:p>
            <a:pPr marL="342900" indent="17463"/>
            <a:r>
              <a:rPr lang="ru-RU" dirty="0" smtClean="0"/>
              <a:t>Сестра, невестка, дочка.</a:t>
            </a:r>
          </a:p>
          <a:p>
            <a:pPr marL="342900" indent="17463"/>
            <a:r>
              <a:rPr lang="ru-RU" dirty="0" smtClean="0"/>
              <a:t>А самый младший –я.</a:t>
            </a:r>
          </a:p>
          <a:p>
            <a:pPr marL="342900" indent="17463"/>
            <a:r>
              <a:rPr lang="ru-RU" dirty="0" smtClean="0"/>
              <a:t>Какая же у нас семья?</a:t>
            </a:r>
          </a:p>
          <a:p>
            <a:pPr marL="342900" indent="-342900"/>
            <a:r>
              <a:rPr lang="ru-RU" dirty="0" smtClean="0"/>
              <a:t>Определи сколько человек</a:t>
            </a:r>
          </a:p>
          <a:p>
            <a:pPr marL="342900" indent="-342900"/>
            <a:endParaRPr lang="ru-RU" dirty="0" smtClean="0"/>
          </a:p>
          <a:p>
            <a:pPr marL="342900" indent="-342900">
              <a:buAutoNum type="arabicPlain" startAt="4"/>
            </a:pPr>
            <a:r>
              <a:rPr lang="ru-RU" dirty="0" smtClean="0"/>
              <a:t>Если Кузю взвесить вместе с Тузиком, то получится общий вес 20 кг. Если взвесить только Тузика, то будет 14 кг. Сколько весит Кузя?</a:t>
            </a:r>
          </a:p>
          <a:p>
            <a:pPr marL="342900" indent="-342900">
              <a:buAutoNum type="arabicPlain" startAt="4"/>
            </a:pPr>
            <a:r>
              <a:rPr lang="ru-RU" dirty="0" smtClean="0"/>
              <a:t>Саша Чернов после уборки вымел 10 кг мусора. Мама взяла веник и вымела столько же мусора. Сколько всего кг мусора было в комнате?</a:t>
            </a:r>
          </a:p>
          <a:p>
            <a:pPr marL="342900" indent="17463"/>
            <a:endParaRPr lang="ru-RU" dirty="0" smtClean="0"/>
          </a:p>
          <a:p>
            <a:pPr marL="342900" indent="-342900"/>
            <a:endParaRPr lang="ru-RU" dirty="0"/>
          </a:p>
        </p:txBody>
      </p:sp>
      <p:pic>
        <p:nvPicPr>
          <p:cNvPr id="1026" name="Picture 2" descr="F:\2брат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1643050"/>
            <a:ext cx="1713655" cy="1143008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2357430"/>
            <a:ext cx="2040503" cy="1509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 descr="F:\7человек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3429000"/>
            <a:ext cx="2000264" cy="13550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Monotype Corsiva" pitchFamily="66" charset="0"/>
              </a:rPr>
              <a:t>СЕМЬЯ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4" name="Picture 3" descr="F:\физминк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196752"/>
            <a:ext cx="7416049" cy="5218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err="1" smtClean="0">
                <a:latin typeface="Monotype Corsiva" pitchFamily="66" charset="0"/>
              </a:rPr>
              <a:t>Физминутка</a:t>
            </a:r>
            <a:r>
              <a:rPr lang="ru-RU" sz="3600" dirty="0" smtClean="0">
                <a:latin typeface="Monotype Corsiva" pitchFamily="66" charset="0"/>
              </a:rPr>
              <a:t> «Моя семья»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57298"/>
            <a:ext cx="4038600" cy="499762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Monotype Corsiva" pitchFamily="66" charset="0"/>
              </a:rPr>
              <a:t>Раз, два, три, четыре</a:t>
            </a:r>
          </a:p>
          <a:p>
            <a:pPr marL="0" indent="0">
              <a:buNone/>
            </a:pPr>
            <a:r>
              <a:rPr lang="ru-RU" dirty="0" smtClean="0">
                <a:latin typeface="Monotype Corsiva" pitchFamily="66" charset="0"/>
              </a:rPr>
              <a:t>Кто живёт у нас в квартире?</a:t>
            </a:r>
          </a:p>
          <a:p>
            <a:pPr marL="0" indent="0">
              <a:buNone/>
            </a:pPr>
            <a:r>
              <a:rPr lang="ru-RU" dirty="0" smtClean="0">
                <a:latin typeface="Monotype Corsiva" pitchFamily="66" charset="0"/>
              </a:rPr>
              <a:t>Раз, два, три, четыре, пять</a:t>
            </a:r>
          </a:p>
          <a:p>
            <a:pPr marL="0" indent="0">
              <a:buNone/>
            </a:pPr>
            <a:r>
              <a:rPr lang="ru-RU" dirty="0" smtClean="0">
                <a:latin typeface="Monotype Corsiva" pitchFamily="66" charset="0"/>
              </a:rPr>
              <a:t>Всех могу пересчитать.</a:t>
            </a:r>
          </a:p>
          <a:p>
            <a:pPr marL="0" indent="0">
              <a:buNone/>
            </a:pPr>
            <a:r>
              <a:rPr lang="ru-RU" dirty="0" smtClean="0">
                <a:latin typeface="Monotype Corsiva" pitchFamily="66" charset="0"/>
              </a:rPr>
              <a:t>Папа, мама, брат, сестрёнка,</a:t>
            </a:r>
          </a:p>
          <a:p>
            <a:pPr marL="0" indent="0">
              <a:buNone/>
            </a:pPr>
            <a:r>
              <a:rPr lang="ru-RU" dirty="0" smtClean="0">
                <a:latin typeface="Monotype Corsiva" pitchFamily="66" charset="0"/>
              </a:rPr>
              <a:t>Кошка Мурка, два котёнка,</a:t>
            </a:r>
          </a:p>
          <a:p>
            <a:pPr marL="0" indent="0">
              <a:buNone/>
            </a:pPr>
            <a:r>
              <a:rPr lang="ru-RU" dirty="0" smtClean="0">
                <a:latin typeface="Monotype Corsiva" pitchFamily="66" charset="0"/>
              </a:rPr>
              <a:t>Мой щегол, сверчок и я –</a:t>
            </a:r>
          </a:p>
          <a:p>
            <a:pPr marL="0" indent="0">
              <a:buNone/>
            </a:pPr>
            <a:r>
              <a:rPr lang="ru-RU" dirty="0" smtClean="0">
                <a:latin typeface="Monotype Corsiva" pitchFamily="66" charset="0"/>
              </a:rPr>
              <a:t>Вот и вся наша семья!</a:t>
            </a:r>
          </a:p>
          <a:p>
            <a:endParaRPr lang="ru-RU" dirty="0">
              <a:latin typeface="Monotype Corsiva" pitchFamily="66" charset="0"/>
            </a:endParaRPr>
          </a:p>
        </p:txBody>
      </p:sp>
      <p:pic>
        <p:nvPicPr>
          <p:cNvPr id="2051" name="Picture 3" descr="F:\физминк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286124"/>
            <a:ext cx="4038600" cy="28424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Monotype Corsiva" pitchFamily="66" charset="0"/>
              </a:rPr>
              <a:t>Семейное древо семьи Романовых</a:t>
            </a:r>
            <a:endParaRPr lang="ru-RU" sz="4000" dirty="0">
              <a:latin typeface="Monotype Corsiva" pitchFamily="66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6812" y="1557338"/>
            <a:ext cx="7221611" cy="5055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g.uslugio.com/uf/files/05-31-20/medium/vB5l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836712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033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atin typeface="Monotype Corsiva" pitchFamily="66" charset="0"/>
              </a:rPr>
              <a:t>«Учимся решать задачи»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714876" y="1428736"/>
            <a:ext cx="4038600" cy="2223295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 способ: 1) 1999-24=1975 (г.) родился Саша</a:t>
            </a:r>
          </a:p>
          <a:p>
            <a:pPr marL="342900" indent="-34290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2) 1975-7=1968 (г.)</a:t>
            </a:r>
          </a:p>
          <a:p>
            <a:pPr marL="342900" indent="-34290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 способ: 1) 24+7=31 (г.) будет Гале в 1999 году</a:t>
            </a:r>
          </a:p>
          <a:p>
            <a:pPr marL="342900" indent="-34290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2) 1999-31=1968 (г.) </a:t>
            </a:r>
          </a:p>
          <a:p>
            <a:pPr marL="342900" indent="-34290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Ответ: Галя родилась в 1968 году</a:t>
            </a:r>
          </a:p>
          <a:p>
            <a:pPr marL="342900" indent="-342900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4143379"/>
            <a:ext cx="4038600" cy="2211545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1) 6+57=63 (г.) – возраст бабушки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2) 24+6=30 (л.) – возраст мамы сейчас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3) 30+7=37 (л.) – возраст мамы через 7 лет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4) 63-30=33 (г.) разница в возрасте между мамой и бабушкой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Ответ: на 33 года мама младше бабушки. Через 7 лет маме будет 37 лет. </a:t>
            </a:r>
          </a:p>
          <a:p>
            <a:pPr marL="342900" indent="-342900">
              <a:buAutoNum type="arabicParenR"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3" y="1428736"/>
            <a:ext cx="4286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1999 году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Саше будет 24 года. Галя моложе Саши на 7 лет. В каком году родилась Галя?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85720" y="4286256"/>
            <a:ext cx="42862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Маша на 57 лет младше своей бабушки. Мама на 24 года старше Маши. Сейчас Маше 6 лет. На сколько лет мама младше бабушки? Определи возраст мамы через 7 лет.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err="1" smtClean="0">
                <a:latin typeface="Monotype Corsiva" pitchFamily="66" charset="0"/>
              </a:rPr>
              <a:t>Физминутка</a:t>
            </a:r>
            <a:r>
              <a:rPr lang="ru-RU" sz="3600" dirty="0" smtClean="0">
                <a:latin typeface="Monotype Corsiva" pitchFamily="66" charset="0"/>
              </a:rPr>
              <a:t> «Звериная семья»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4038600" cy="492618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Monotype Corsiva" pitchFamily="66" charset="0"/>
              </a:rPr>
              <a:t>Кот </a:t>
            </a:r>
            <a:r>
              <a:rPr lang="ru-RU" dirty="0" err="1" smtClean="0">
                <a:latin typeface="Monotype Corsiva" pitchFamily="66" charset="0"/>
              </a:rPr>
              <a:t>Антипка</a:t>
            </a:r>
            <a:r>
              <a:rPr lang="ru-RU" dirty="0" smtClean="0">
                <a:latin typeface="Monotype Corsiva" pitchFamily="66" charset="0"/>
              </a:rPr>
              <a:t> жил у нас. </a:t>
            </a:r>
          </a:p>
          <a:p>
            <a:pPr marL="0" indent="0">
              <a:buNone/>
            </a:pPr>
            <a:r>
              <a:rPr lang="ru-RU" dirty="0" smtClean="0">
                <a:latin typeface="Monotype Corsiva" pitchFamily="66" charset="0"/>
              </a:rPr>
              <a:t>Он вставал с лежанки в час.</a:t>
            </a:r>
          </a:p>
          <a:p>
            <a:pPr marL="0" indent="0">
              <a:buNone/>
            </a:pPr>
            <a:r>
              <a:rPr lang="ru-RU" dirty="0" smtClean="0">
                <a:latin typeface="Monotype Corsiva" pitchFamily="66" charset="0"/>
              </a:rPr>
              <a:t>В два на кухне крал сосиски </a:t>
            </a:r>
          </a:p>
          <a:p>
            <a:pPr marL="0" indent="0">
              <a:buNone/>
            </a:pPr>
            <a:r>
              <a:rPr lang="ru-RU" dirty="0" smtClean="0">
                <a:latin typeface="Monotype Corsiva" pitchFamily="66" charset="0"/>
              </a:rPr>
              <a:t>В три сметану ел из миски.</a:t>
            </a:r>
          </a:p>
          <a:p>
            <a:pPr marL="0" indent="0">
              <a:buNone/>
            </a:pPr>
            <a:r>
              <a:rPr lang="ru-RU" dirty="0" smtClean="0">
                <a:latin typeface="Monotype Corsiva" pitchFamily="66" charset="0"/>
              </a:rPr>
              <a:t>Он в четыре умывался. </a:t>
            </a:r>
          </a:p>
          <a:p>
            <a:pPr marL="0" indent="0">
              <a:buNone/>
            </a:pPr>
            <a:r>
              <a:rPr lang="ru-RU" dirty="0" smtClean="0">
                <a:latin typeface="Monotype Corsiva" pitchFamily="66" charset="0"/>
              </a:rPr>
              <a:t>В пять по коврику катался. </a:t>
            </a:r>
          </a:p>
          <a:p>
            <a:pPr marL="0" indent="0">
              <a:buNone/>
            </a:pPr>
            <a:r>
              <a:rPr lang="ru-RU" dirty="0" smtClean="0">
                <a:latin typeface="Monotype Corsiva" pitchFamily="66" charset="0"/>
              </a:rPr>
              <a:t>В шесть тащил сельдей из кадки. </a:t>
            </a:r>
          </a:p>
          <a:p>
            <a:pPr marL="0" indent="0">
              <a:buNone/>
            </a:pPr>
            <a:r>
              <a:rPr lang="ru-RU" dirty="0" smtClean="0">
                <a:latin typeface="Monotype Corsiva" pitchFamily="66" charset="0"/>
              </a:rPr>
              <a:t>В семь играл с мышами в прятки. </a:t>
            </a:r>
          </a:p>
          <a:p>
            <a:pPr marL="0" indent="0">
              <a:buNone/>
            </a:pPr>
            <a:r>
              <a:rPr lang="ru-RU" dirty="0" smtClean="0">
                <a:latin typeface="Monotype Corsiva" pitchFamily="66" charset="0"/>
              </a:rPr>
              <a:t>В восемь хитро щурил глазки.</a:t>
            </a:r>
          </a:p>
          <a:p>
            <a:pPr marL="0" indent="0">
              <a:buNone/>
            </a:pPr>
            <a:r>
              <a:rPr lang="ru-RU" dirty="0" smtClean="0">
                <a:latin typeface="Monotype Corsiva" pitchFamily="66" charset="0"/>
              </a:rPr>
              <a:t>В девять ел и слушал сказки. </a:t>
            </a:r>
          </a:p>
          <a:p>
            <a:pPr marL="0" indent="0">
              <a:buNone/>
            </a:pPr>
            <a:r>
              <a:rPr lang="ru-RU" dirty="0" smtClean="0">
                <a:latin typeface="Monotype Corsiva" pitchFamily="66" charset="0"/>
              </a:rPr>
              <a:t>В десять шел к лежанке спать, </a:t>
            </a:r>
          </a:p>
          <a:p>
            <a:pPr marL="0" indent="0">
              <a:buNone/>
            </a:pPr>
            <a:r>
              <a:rPr lang="ru-RU" dirty="0" smtClean="0">
                <a:latin typeface="Monotype Corsiva" pitchFamily="66" charset="0"/>
              </a:rPr>
              <a:t>Потому что в час вставать. 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3074" name="Picture 2" descr="F:\прыгушки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1500174"/>
            <a:ext cx="2143140" cy="1766107"/>
          </a:xfrm>
          <a:prstGeom prst="rect">
            <a:avLst/>
          </a:prstGeom>
          <a:noFill/>
        </p:spPr>
      </p:pic>
      <p:pic>
        <p:nvPicPr>
          <p:cNvPr id="3075" name="Picture 3" descr="F:\потягушк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3929066"/>
            <a:ext cx="2778028" cy="20847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165</TotalTime>
  <Words>547</Words>
  <Application>Microsoft Office PowerPoint</Application>
  <PresentationFormat>Экран (4:3)</PresentationFormat>
  <Paragraphs>71</Paragraphs>
  <Slides>10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«Я и моя семья»</vt:lpstr>
      <vt:lpstr>«Весёлая разминка»</vt:lpstr>
      <vt:lpstr>«Устные задачки»</vt:lpstr>
      <vt:lpstr>СЕМЬЯ</vt:lpstr>
      <vt:lpstr>Физминутка «Моя семья»</vt:lpstr>
      <vt:lpstr>Семейное древо семьи Романовых</vt:lpstr>
      <vt:lpstr>Слайд 7</vt:lpstr>
      <vt:lpstr>«Учимся решать задачи»</vt:lpstr>
      <vt:lpstr>Физминутка «Звериная семья»</vt:lpstr>
      <vt:lpstr>«Составим генеалогическое древо»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«Я и моя семья»</dc:title>
  <dc:creator>teacher</dc:creator>
  <cp:lastModifiedBy>teacher</cp:lastModifiedBy>
  <cp:revision>23</cp:revision>
  <dcterms:created xsi:type="dcterms:W3CDTF">2021-02-16T16:14:28Z</dcterms:created>
  <dcterms:modified xsi:type="dcterms:W3CDTF">2023-05-16T11:47:46Z</dcterms:modified>
</cp:coreProperties>
</file>