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78" r:id="rId2"/>
    <p:sldId id="345" r:id="rId3"/>
    <p:sldId id="346" r:id="rId4"/>
    <p:sldId id="347" r:id="rId5"/>
    <p:sldId id="349" r:id="rId6"/>
    <p:sldId id="348" r:id="rId7"/>
    <p:sldId id="338" r:id="rId8"/>
  </p:sldIdLst>
  <p:sldSz cx="12192000" cy="6858000"/>
  <p:notesSz cx="6797675" cy="9872663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Ольга Набойченко" initials="ОН" lastIdx="2" clrIdx="0">
    <p:extLst>
      <p:ext uri="{19B8F6BF-5375-455C-9EA6-DF929625EA0E}">
        <p15:presenceInfo xmlns="" xmlns:p15="http://schemas.microsoft.com/office/powerpoint/2012/main" userId="8a630d1b3e1874a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22"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CFF99"/>
    <a:srgbClr val="00CC66"/>
    <a:srgbClr val="CC99FF"/>
    <a:srgbClr val="FF99CC"/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0075" autoAdjust="0"/>
  </p:normalViewPr>
  <p:slideViewPr>
    <p:cSldViewPr snapToGrid="0">
      <p:cViewPr varScale="1">
        <p:scale>
          <a:sx n="73" d="100"/>
          <a:sy n="73" d="100"/>
        </p:scale>
        <p:origin x="-582" y="-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888" y="72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2FA8C8E-C201-4B80-8A55-E692F21C1C39}" type="datetimeFigureOut">
              <a:rPr lang="ru-RU"/>
              <a:pPr>
                <a:defRPr/>
              </a:pPr>
              <a:t>06.02.2023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fld id="{0343ECB2-301F-4740-BD6D-899CA80D15BB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43ECB2-301F-4740-BD6D-899CA80D15BB}" type="slidenum">
              <a:rPr lang="ru-RU" altLang="ru-RU" smtClean="0"/>
              <a:pPr/>
              <a:t>1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6DB4D-F4EC-4759-8B2B-32A649F666C6}" type="datetimeFigureOut">
              <a:rPr lang="ru-RU"/>
              <a:pPr>
                <a:defRPr/>
              </a:pPr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FDA0A4-6688-45A1-B593-988E535F9AFB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84638D-1115-4633-8530-F98ED2E7B71C}" type="datetimeFigureOut">
              <a:rPr lang="ru-RU"/>
              <a:pPr>
                <a:defRPr/>
              </a:pPr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D4C246-3C09-4A2C-B480-71685A83269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C9324-7C5E-493B-A0F8-C293226C6D0D}" type="datetimeFigureOut">
              <a:rPr lang="ru-RU"/>
              <a:pPr>
                <a:defRPr/>
              </a:pPr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A8F126-F199-4EA0-8A46-9B12ED6A9EAF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9E1B19-EAA9-4256-9188-7DC3F58A9529}" type="datetimeFigureOut">
              <a:rPr lang="ru-RU"/>
              <a:pPr>
                <a:defRPr/>
              </a:pPr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1A3C24-D45E-4B22-9837-6EEFA03CCB4C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B5D12D-7EAA-4231-B284-32B0324CB49C}" type="datetimeFigureOut">
              <a:rPr lang="ru-RU"/>
              <a:pPr>
                <a:defRPr/>
              </a:pPr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640656-7782-4BC0-AE64-3DA0D596A5BA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7C7956-88E5-4220-AE08-057E676300D9}" type="datetimeFigureOut">
              <a:rPr lang="ru-RU"/>
              <a:pPr>
                <a:defRPr/>
              </a:pPr>
              <a:t>06.02.2023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EBED3C-4E32-4781-8B1C-56D6EA26F349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289301-9E24-44B9-92E3-95820BD24FE2}" type="datetimeFigureOut">
              <a:rPr lang="ru-RU"/>
              <a:pPr>
                <a:defRPr/>
              </a:pPr>
              <a:t>06.02.2023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E91FA6-1848-4275-B82C-26AEBACA22E4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1216B2-27F2-4097-9150-1DDFF2ECDCB2}" type="datetimeFigureOut">
              <a:rPr lang="ru-RU"/>
              <a:pPr>
                <a:defRPr/>
              </a:pPr>
              <a:t>06.02.2023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325090-AC9C-4A9F-B213-395988AF8AB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0CFE4-E09B-4F8C-BC43-D609061F1A1A}" type="datetimeFigureOut">
              <a:rPr lang="ru-RU"/>
              <a:pPr>
                <a:defRPr/>
              </a:pPr>
              <a:t>06.02.2023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C11F02-511D-4CFF-B315-F99DED63AFFA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5DBDF5-E55E-4577-AE71-7D4A4F42BDC1}" type="datetimeFigureOut">
              <a:rPr lang="ru-RU"/>
              <a:pPr>
                <a:defRPr/>
              </a:pPr>
              <a:t>06.02.2023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A4A414-5010-4C57-BB1E-099E2486DBE9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CF7652-FC2C-4F72-B833-2186B16CDF6C}" type="datetimeFigureOut">
              <a:rPr lang="ru-RU"/>
              <a:pPr>
                <a:defRPr/>
              </a:pPr>
              <a:t>06.02.2023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6E5270-CFB3-4B08-88D0-060C08DD2658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0C8DCE9-4C35-4F74-9D4E-1661E7F4F966}" type="datetimeFigureOut">
              <a:rPr lang="ru-RU"/>
              <a:pPr>
                <a:defRPr/>
              </a:pPr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6916ACD8-137A-45F0-AA60-9D96423416BB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jpeg"/><Relationship Id="rId18" Type="http://schemas.openxmlformats.org/officeDocument/2006/relationships/image" Target="../media/image16.jpeg"/><Relationship Id="rId26" Type="http://schemas.openxmlformats.org/officeDocument/2006/relationships/image" Target="../media/image24.jpeg"/><Relationship Id="rId3" Type="http://schemas.openxmlformats.org/officeDocument/2006/relationships/image" Target="../media/image1.jpeg"/><Relationship Id="rId21" Type="http://schemas.openxmlformats.org/officeDocument/2006/relationships/image" Target="../media/image19.jpeg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17" Type="http://schemas.openxmlformats.org/officeDocument/2006/relationships/image" Target="../media/image15.jpeg"/><Relationship Id="rId25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jpeg"/><Relationship Id="rId20" Type="http://schemas.openxmlformats.org/officeDocument/2006/relationships/image" Target="../media/image18.jpeg"/><Relationship Id="rId29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24" Type="http://schemas.openxmlformats.org/officeDocument/2006/relationships/image" Target="../media/image22.jpeg"/><Relationship Id="rId5" Type="http://schemas.openxmlformats.org/officeDocument/2006/relationships/image" Target="../media/image3.png"/><Relationship Id="rId15" Type="http://schemas.openxmlformats.org/officeDocument/2006/relationships/image" Target="../media/image13.jpeg"/><Relationship Id="rId23" Type="http://schemas.openxmlformats.org/officeDocument/2006/relationships/image" Target="../media/image21.jpeg"/><Relationship Id="rId28" Type="http://schemas.openxmlformats.org/officeDocument/2006/relationships/image" Target="../media/image26.jpeg"/><Relationship Id="rId10" Type="http://schemas.openxmlformats.org/officeDocument/2006/relationships/image" Target="../media/image8.jpeg"/><Relationship Id="rId19" Type="http://schemas.openxmlformats.org/officeDocument/2006/relationships/image" Target="../media/image17.jpeg"/><Relationship Id="rId31" Type="http://schemas.openxmlformats.org/officeDocument/2006/relationships/image" Target="../media/image29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Relationship Id="rId14" Type="http://schemas.openxmlformats.org/officeDocument/2006/relationships/image" Target="../media/image12.jpeg"/><Relationship Id="rId22" Type="http://schemas.openxmlformats.org/officeDocument/2006/relationships/image" Target="../media/image20.jpeg"/><Relationship Id="rId27" Type="http://schemas.openxmlformats.org/officeDocument/2006/relationships/image" Target="../media/image25.jpeg"/><Relationship Id="rId30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18" Type="http://schemas.openxmlformats.org/officeDocument/2006/relationships/image" Target="../media/image17.jpeg"/><Relationship Id="rId26" Type="http://schemas.openxmlformats.org/officeDocument/2006/relationships/image" Target="../media/image25.jpeg"/><Relationship Id="rId3" Type="http://schemas.openxmlformats.org/officeDocument/2006/relationships/image" Target="../media/image2.jpeg"/><Relationship Id="rId21" Type="http://schemas.openxmlformats.org/officeDocument/2006/relationships/image" Target="../media/image20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5" Type="http://schemas.openxmlformats.org/officeDocument/2006/relationships/image" Target="../media/image24.jpe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20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24" Type="http://schemas.openxmlformats.org/officeDocument/2006/relationships/image" Target="../media/image23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23" Type="http://schemas.openxmlformats.org/officeDocument/2006/relationships/image" Target="../media/image22.jpeg"/><Relationship Id="rId10" Type="http://schemas.openxmlformats.org/officeDocument/2006/relationships/image" Target="../media/image9.jpeg"/><Relationship Id="rId19" Type="http://schemas.openxmlformats.org/officeDocument/2006/relationships/image" Target="../media/image18.jpeg"/><Relationship Id="rId4" Type="http://schemas.openxmlformats.org/officeDocument/2006/relationships/image" Target="../media/image30.png"/><Relationship Id="rId9" Type="http://schemas.openxmlformats.org/officeDocument/2006/relationships/image" Target="../media/image8.jpeg"/><Relationship Id="rId14" Type="http://schemas.openxmlformats.org/officeDocument/2006/relationships/image" Target="../media/image13.jpeg"/><Relationship Id="rId22" Type="http://schemas.openxmlformats.org/officeDocument/2006/relationships/image" Target="../media/image21.jpeg"/><Relationship Id="rId27" Type="http://schemas.openxmlformats.org/officeDocument/2006/relationships/image" Target="../media/image2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18" Type="http://schemas.openxmlformats.org/officeDocument/2006/relationships/image" Target="../media/image18.jpeg"/><Relationship Id="rId26" Type="http://schemas.openxmlformats.org/officeDocument/2006/relationships/image" Target="../media/image26.jpeg"/><Relationship Id="rId3" Type="http://schemas.openxmlformats.org/officeDocument/2006/relationships/image" Target="../media/image30.png"/><Relationship Id="rId21" Type="http://schemas.openxmlformats.org/officeDocument/2006/relationships/image" Target="../media/image21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17" Type="http://schemas.openxmlformats.org/officeDocument/2006/relationships/image" Target="../media/image17.jpeg"/><Relationship Id="rId25" Type="http://schemas.openxmlformats.org/officeDocument/2006/relationships/image" Target="../media/image25.jpeg"/><Relationship Id="rId2" Type="http://schemas.openxmlformats.org/officeDocument/2006/relationships/image" Target="../media/image2.jpeg"/><Relationship Id="rId16" Type="http://schemas.openxmlformats.org/officeDocument/2006/relationships/image" Target="../media/image16.jpeg"/><Relationship Id="rId20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24" Type="http://schemas.openxmlformats.org/officeDocument/2006/relationships/image" Target="../media/image24.jpeg"/><Relationship Id="rId5" Type="http://schemas.openxmlformats.org/officeDocument/2006/relationships/image" Target="../media/image5.jpeg"/><Relationship Id="rId15" Type="http://schemas.openxmlformats.org/officeDocument/2006/relationships/image" Target="../media/image15.jpeg"/><Relationship Id="rId23" Type="http://schemas.openxmlformats.org/officeDocument/2006/relationships/image" Target="../media/image23.jpeg"/><Relationship Id="rId10" Type="http://schemas.openxmlformats.org/officeDocument/2006/relationships/image" Target="../media/image10.jpeg"/><Relationship Id="rId19" Type="http://schemas.openxmlformats.org/officeDocument/2006/relationships/image" Target="../media/image19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jpeg"/><Relationship Id="rId22" Type="http://schemas.openxmlformats.org/officeDocument/2006/relationships/image" Target="../media/image22.jpeg"/><Relationship Id="rId27" Type="http://schemas.openxmlformats.org/officeDocument/2006/relationships/image" Target="../media/image31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18" Type="http://schemas.openxmlformats.org/officeDocument/2006/relationships/image" Target="../media/image17.jpeg"/><Relationship Id="rId26" Type="http://schemas.openxmlformats.org/officeDocument/2006/relationships/image" Target="../media/image25.jpeg"/><Relationship Id="rId3" Type="http://schemas.openxmlformats.org/officeDocument/2006/relationships/image" Target="../media/image2.jpeg"/><Relationship Id="rId21" Type="http://schemas.openxmlformats.org/officeDocument/2006/relationships/image" Target="../media/image20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5" Type="http://schemas.openxmlformats.org/officeDocument/2006/relationships/image" Target="../media/image24.jpe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20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24" Type="http://schemas.openxmlformats.org/officeDocument/2006/relationships/image" Target="../media/image23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23" Type="http://schemas.openxmlformats.org/officeDocument/2006/relationships/image" Target="../media/image22.jpeg"/><Relationship Id="rId28" Type="http://schemas.openxmlformats.org/officeDocument/2006/relationships/image" Target="../media/image32.jpeg"/><Relationship Id="rId10" Type="http://schemas.openxmlformats.org/officeDocument/2006/relationships/image" Target="../media/image9.jpeg"/><Relationship Id="rId19" Type="http://schemas.openxmlformats.org/officeDocument/2006/relationships/image" Target="../media/image18.jpeg"/><Relationship Id="rId4" Type="http://schemas.openxmlformats.org/officeDocument/2006/relationships/image" Target="../media/image30.png"/><Relationship Id="rId9" Type="http://schemas.openxmlformats.org/officeDocument/2006/relationships/image" Target="../media/image8.jpeg"/><Relationship Id="rId14" Type="http://schemas.openxmlformats.org/officeDocument/2006/relationships/image" Target="../media/image13.jpeg"/><Relationship Id="rId22" Type="http://schemas.openxmlformats.org/officeDocument/2006/relationships/image" Target="../media/image21.jpeg"/><Relationship Id="rId27" Type="http://schemas.openxmlformats.org/officeDocument/2006/relationships/image" Target="../media/image2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18" Type="http://schemas.openxmlformats.org/officeDocument/2006/relationships/image" Target="../media/image17.jpeg"/><Relationship Id="rId26" Type="http://schemas.openxmlformats.org/officeDocument/2006/relationships/image" Target="../media/image25.jpeg"/><Relationship Id="rId3" Type="http://schemas.openxmlformats.org/officeDocument/2006/relationships/image" Target="../media/image2.jpeg"/><Relationship Id="rId21" Type="http://schemas.openxmlformats.org/officeDocument/2006/relationships/image" Target="../media/image20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5" Type="http://schemas.openxmlformats.org/officeDocument/2006/relationships/image" Target="../media/image24.jpe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20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24" Type="http://schemas.openxmlformats.org/officeDocument/2006/relationships/image" Target="../media/image23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23" Type="http://schemas.openxmlformats.org/officeDocument/2006/relationships/image" Target="../media/image22.jpeg"/><Relationship Id="rId10" Type="http://schemas.openxmlformats.org/officeDocument/2006/relationships/image" Target="../media/image9.jpeg"/><Relationship Id="rId19" Type="http://schemas.openxmlformats.org/officeDocument/2006/relationships/image" Target="../media/image18.jpeg"/><Relationship Id="rId4" Type="http://schemas.openxmlformats.org/officeDocument/2006/relationships/image" Target="../media/image30.png"/><Relationship Id="rId9" Type="http://schemas.openxmlformats.org/officeDocument/2006/relationships/image" Target="../media/image8.jpeg"/><Relationship Id="rId14" Type="http://schemas.openxmlformats.org/officeDocument/2006/relationships/image" Target="../media/image13.jpeg"/><Relationship Id="rId22" Type="http://schemas.openxmlformats.org/officeDocument/2006/relationships/image" Target="../media/image21.jpeg"/><Relationship Id="rId27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18" Type="http://schemas.openxmlformats.org/officeDocument/2006/relationships/image" Target="../media/image17.jpeg"/><Relationship Id="rId26" Type="http://schemas.openxmlformats.org/officeDocument/2006/relationships/image" Target="../media/image25.jpeg"/><Relationship Id="rId3" Type="http://schemas.openxmlformats.org/officeDocument/2006/relationships/image" Target="../media/image2.jpeg"/><Relationship Id="rId21" Type="http://schemas.openxmlformats.org/officeDocument/2006/relationships/image" Target="../media/image20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5" Type="http://schemas.openxmlformats.org/officeDocument/2006/relationships/image" Target="../media/image24.jpe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20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24" Type="http://schemas.openxmlformats.org/officeDocument/2006/relationships/image" Target="../media/image23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23" Type="http://schemas.openxmlformats.org/officeDocument/2006/relationships/image" Target="../media/image22.jpeg"/><Relationship Id="rId10" Type="http://schemas.openxmlformats.org/officeDocument/2006/relationships/image" Target="../media/image9.jpeg"/><Relationship Id="rId19" Type="http://schemas.openxmlformats.org/officeDocument/2006/relationships/image" Target="../media/image18.jpeg"/><Relationship Id="rId4" Type="http://schemas.openxmlformats.org/officeDocument/2006/relationships/image" Target="../media/image30.png"/><Relationship Id="rId9" Type="http://schemas.openxmlformats.org/officeDocument/2006/relationships/image" Target="../media/image8.jpeg"/><Relationship Id="rId14" Type="http://schemas.openxmlformats.org/officeDocument/2006/relationships/image" Target="../media/image13.jpeg"/><Relationship Id="rId22" Type="http://schemas.openxmlformats.org/officeDocument/2006/relationships/image" Target="../media/image21.jpeg"/><Relationship Id="rId27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object 41"/>
          <p:cNvSpPr>
            <a:spLocks noChangeArrowheads="1"/>
          </p:cNvSpPr>
          <p:nvPr/>
        </p:nvSpPr>
        <p:spPr bwMode="auto">
          <a:xfrm>
            <a:off x="561703" y="1436914"/>
            <a:ext cx="5124695" cy="1384995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проекта:</a:t>
            </a:r>
          </a:p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подобрать и апробировать формы и методы воспитательной работы, направленные на развитие коммуникативных и социально-бытовых навыков воспитанников.</a:t>
            </a:r>
          </a:p>
        </p:txBody>
      </p:sp>
      <p:sp>
        <p:nvSpPr>
          <p:cNvPr id="3077" name="object 42"/>
          <p:cNvSpPr>
            <a:spLocks noChangeArrowheads="1"/>
          </p:cNvSpPr>
          <p:nvPr/>
        </p:nvSpPr>
        <p:spPr bwMode="auto">
          <a:xfrm>
            <a:off x="0" y="5148262"/>
            <a:ext cx="1698625" cy="1698625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pic>
        <p:nvPicPr>
          <p:cNvPr id="3078" name="Рисунок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30763" y="411163"/>
            <a:ext cx="849312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9" name="object 40"/>
          <p:cNvSpPr>
            <a:spLocks noChangeArrowheads="1"/>
          </p:cNvSpPr>
          <p:nvPr/>
        </p:nvSpPr>
        <p:spPr bwMode="auto">
          <a:xfrm>
            <a:off x="3419475" y="446088"/>
            <a:ext cx="1003300" cy="615950"/>
          </a:xfrm>
          <a:prstGeom prst="rect">
            <a:avLst/>
          </a:prstGeom>
          <a:blipFill dpi="0" rotWithShape="1">
            <a:blip r:embed="rId6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080" name="object 18"/>
          <p:cNvSpPr>
            <a:spLocks noChangeArrowheads="1"/>
          </p:cNvSpPr>
          <p:nvPr/>
        </p:nvSpPr>
        <p:spPr bwMode="auto">
          <a:xfrm>
            <a:off x="1998663" y="862013"/>
            <a:ext cx="254000" cy="82550"/>
          </a:xfrm>
          <a:prstGeom prst="rect">
            <a:avLst/>
          </a:prstGeom>
          <a:blipFill dpi="0" rotWithShape="1">
            <a:blip r:embed="rId7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081" name="object 19"/>
          <p:cNvSpPr>
            <a:spLocks noChangeArrowheads="1"/>
          </p:cNvSpPr>
          <p:nvPr/>
        </p:nvSpPr>
        <p:spPr bwMode="auto">
          <a:xfrm>
            <a:off x="1701800" y="860425"/>
            <a:ext cx="444500" cy="85725"/>
          </a:xfrm>
          <a:prstGeom prst="rect">
            <a:avLst/>
          </a:prstGeom>
          <a:blipFill dpi="0" rotWithShape="1">
            <a:blip r:embed="rId8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082" name="object 20"/>
          <p:cNvSpPr>
            <a:spLocks noChangeArrowheads="1"/>
          </p:cNvSpPr>
          <p:nvPr/>
        </p:nvSpPr>
        <p:spPr bwMode="auto">
          <a:xfrm>
            <a:off x="1701800" y="860425"/>
            <a:ext cx="284163" cy="85725"/>
          </a:xfrm>
          <a:prstGeom prst="rect">
            <a:avLst/>
          </a:prstGeom>
          <a:blipFill dpi="0" rotWithShape="1">
            <a:blip r:embed="rId9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083" name="object 21"/>
          <p:cNvSpPr>
            <a:spLocks noChangeArrowheads="1"/>
          </p:cNvSpPr>
          <p:nvPr/>
        </p:nvSpPr>
        <p:spPr bwMode="auto">
          <a:xfrm>
            <a:off x="1146175" y="860425"/>
            <a:ext cx="512763" cy="100013"/>
          </a:xfrm>
          <a:prstGeom prst="rect">
            <a:avLst/>
          </a:prstGeom>
          <a:blipFill dpi="0" rotWithShape="1">
            <a:blip r:embed="rId10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084" name="object 22"/>
          <p:cNvSpPr>
            <a:spLocks noChangeArrowheads="1"/>
          </p:cNvSpPr>
          <p:nvPr/>
        </p:nvSpPr>
        <p:spPr bwMode="auto">
          <a:xfrm>
            <a:off x="1146175" y="860425"/>
            <a:ext cx="147638" cy="85725"/>
          </a:xfrm>
          <a:prstGeom prst="rect">
            <a:avLst/>
          </a:prstGeom>
          <a:blipFill dpi="0" rotWithShape="1">
            <a:blip r:embed="rId11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085" name="object 23"/>
          <p:cNvSpPr>
            <a:spLocks noChangeArrowheads="1"/>
          </p:cNvSpPr>
          <p:nvPr/>
        </p:nvSpPr>
        <p:spPr bwMode="auto">
          <a:xfrm>
            <a:off x="2241550" y="722313"/>
            <a:ext cx="249238" cy="82550"/>
          </a:xfrm>
          <a:prstGeom prst="rect">
            <a:avLst/>
          </a:prstGeom>
          <a:blipFill dpi="0" rotWithShape="1">
            <a:blip r:embed="rId12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086" name="object 24"/>
          <p:cNvSpPr>
            <a:spLocks noChangeArrowheads="1"/>
          </p:cNvSpPr>
          <p:nvPr/>
        </p:nvSpPr>
        <p:spPr bwMode="auto">
          <a:xfrm>
            <a:off x="2003425" y="722313"/>
            <a:ext cx="309563" cy="84137"/>
          </a:xfrm>
          <a:prstGeom prst="rect">
            <a:avLst/>
          </a:prstGeom>
          <a:blipFill dpi="0" rotWithShape="1">
            <a:blip r:embed="rId13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087" name="object 25"/>
          <p:cNvSpPr>
            <a:spLocks noChangeArrowheads="1"/>
          </p:cNvSpPr>
          <p:nvPr/>
        </p:nvSpPr>
        <p:spPr bwMode="auto">
          <a:xfrm>
            <a:off x="1752600" y="720725"/>
            <a:ext cx="393700" cy="87313"/>
          </a:xfrm>
          <a:prstGeom prst="rect">
            <a:avLst/>
          </a:prstGeom>
          <a:blipFill dpi="0" rotWithShape="1">
            <a:blip r:embed="rId14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088" name="object 26"/>
          <p:cNvSpPr>
            <a:spLocks noChangeArrowheads="1"/>
          </p:cNvSpPr>
          <p:nvPr/>
        </p:nvSpPr>
        <p:spPr bwMode="auto">
          <a:xfrm>
            <a:off x="1752600" y="720725"/>
            <a:ext cx="236538" cy="87313"/>
          </a:xfrm>
          <a:prstGeom prst="rect">
            <a:avLst/>
          </a:prstGeom>
          <a:blipFill dpi="0" rotWithShape="1">
            <a:blip r:embed="rId15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089" name="object 27"/>
          <p:cNvSpPr>
            <a:spLocks noChangeArrowheads="1"/>
          </p:cNvSpPr>
          <p:nvPr/>
        </p:nvSpPr>
        <p:spPr bwMode="auto">
          <a:xfrm>
            <a:off x="1141413" y="720725"/>
            <a:ext cx="552450" cy="100013"/>
          </a:xfrm>
          <a:prstGeom prst="rect">
            <a:avLst/>
          </a:prstGeom>
          <a:blipFill dpi="0" rotWithShape="1">
            <a:blip r:embed="rId16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090" name="object 28"/>
          <p:cNvSpPr>
            <a:spLocks noChangeArrowheads="1"/>
          </p:cNvSpPr>
          <p:nvPr/>
        </p:nvSpPr>
        <p:spPr bwMode="auto">
          <a:xfrm>
            <a:off x="1141413" y="720725"/>
            <a:ext cx="287337" cy="100013"/>
          </a:xfrm>
          <a:prstGeom prst="rect">
            <a:avLst/>
          </a:prstGeom>
          <a:blipFill dpi="0" rotWithShape="1">
            <a:blip r:embed="rId17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091" name="object 29"/>
          <p:cNvSpPr>
            <a:spLocks noChangeArrowheads="1"/>
          </p:cNvSpPr>
          <p:nvPr/>
        </p:nvSpPr>
        <p:spPr bwMode="auto">
          <a:xfrm>
            <a:off x="1903413" y="557213"/>
            <a:ext cx="261937" cy="111125"/>
          </a:xfrm>
          <a:prstGeom prst="rect">
            <a:avLst/>
          </a:prstGeom>
          <a:blipFill dpi="0" rotWithShape="1">
            <a:blip r:embed="rId18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092" name="object 30"/>
          <p:cNvSpPr>
            <a:spLocks noChangeArrowheads="1"/>
          </p:cNvSpPr>
          <p:nvPr/>
        </p:nvSpPr>
        <p:spPr bwMode="auto">
          <a:xfrm>
            <a:off x="1549400" y="584200"/>
            <a:ext cx="427038" cy="82550"/>
          </a:xfrm>
          <a:prstGeom prst="rect">
            <a:avLst/>
          </a:prstGeom>
          <a:blipFill dpi="0" rotWithShape="1">
            <a:blip r:embed="rId19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093" name="object 31"/>
          <p:cNvSpPr>
            <a:spLocks noChangeArrowheads="1"/>
          </p:cNvSpPr>
          <p:nvPr/>
        </p:nvSpPr>
        <p:spPr bwMode="auto">
          <a:xfrm>
            <a:off x="1271588" y="582613"/>
            <a:ext cx="531812" cy="98425"/>
          </a:xfrm>
          <a:prstGeom prst="rect">
            <a:avLst/>
          </a:prstGeom>
          <a:blipFill dpi="0" rotWithShape="1">
            <a:blip r:embed="rId20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094" name="object 32"/>
          <p:cNvSpPr>
            <a:spLocks noChangeArrowheads="1"/>
          </p:cNvSpPr>
          <p:nvPr/>
        </p:nvSpPr>
        <p:spPr bwMode="auto">
          <a:xfrm>
            <a:off x="1271588" y="582613"/>
            <a:ext cx="166687" cy="85725"/>
          </a:xfrm>
          <a:prstGeom prst="rect">
            <a:avLst/>
          </a:prstGeom>
          <a:blipFill dpi="0" rotWithShape="1">
            <a:blip r:embed="rId21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095" name="object 33"/>
          <p:cNvSpPr>
            <a:spLocks noChangeArrowheads="1"/>
          </p:cNvSpPr>
          <p:nvPr/>
        </p:nvSpPr>
        <p:spPr bwMode="auto">
          <a:xfrm>
            <a:off x="1146175" y="584200"/>
            <a:ext cx="73025" cy="82550"/>
          </a:xfrm>
          <a:prstGeom prst="rect">
            <a:avLst/>
          </a:prstGeom>
          <a:blipFill dpi="0" rotWithShape="1">
            <a:blip r:embed="rId22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096" name="object 34"/>
          <p:cNvSpPr>
            <a:spLocks noChangeArrowheads="1"/>
          </p:cNvSpPr>
          <p:nvPr/>
        </p:nvSpPr>
        <p:spPr bwMode="auto">
          <a:xfrm>
            <a:off x="2092325" y="444500"/>
            <a:ext cx="409575" cy="98425"/>
          </a:xfrm>
          <a:prstGeom prst="rect">
            <a:avLst/>
          </a:prstGeom>
          <a:blipFill dpi="0" rotWithShape="1">
            <a:blip r:embed="rId23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097" name="object 35"/>
          <p:cNvSpPr>
            <a:spLocks noChangeArrowheads="1"/>
          </p:cNvSpPr>
          <p:nvPr/>
        </p:nvSpPr>
        <p:spPr bwMode="auto">
          <a:xfrm>
            <a:off x="1316038" y="444500"/>
            <a:ext cx="739775" cy="82550"/>
          </a:xfrm>
          <a:prstGeom prst="rect">
            <a:avLst/>
          </a:prstGeom>
          <a:blipFill dpi="0" rotWithShape="1">
            <a:blip r:embed="rId24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098" name="object 36"/>
          <p:cNvSpPr>
            <a:spLocks noChangeArrowheads="1"/>
          </p:cNvSpPr>
          <p:nvPr/>
        </p:nvSpPr>
        <p:spPr bwMode="auto">
          <a:xfrm>
            <a:off x="1239838" y="444500"/>
            <a:ext cx="573087" cy="82550"/>
          </a:xfrm>
          <a:prstGeom prst="rect">
            <a:avLst/>
          </a:prstGeom>
          <a:blipFill dpi="0" rotWithShape="1">
            <a:blip r:embed="rId25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099" name="object 37"/>
          <p:cNvSpPr>
            <a:spLocks noChangeArrowheads="1"/>
          </p:cNvSpPr>
          <p:nvPr/>
        </p:nvSpPr>
        <p:spPr bwMode="auto">
          <a:xfrm>
            <a:off x="1139825" y="444500"/>
            <a:ext cx="161925" cy="98425"/>
          </a:xfrm>
          <a:prstGeom prst="rect">
            <a:avLst/>
          </a:prstGeom>
          <a:blipFill dpi="0" rotWithShape="1">
            <a:blip r:embed="rId26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100" name="object 38"/>
          <p:cNvSpPr>
            <a:spLocks noChangeArrowheads="1"/>
          </p:cNvSpPr>
          <p:nvPr/>
        </p:nvSpPr>
        <p:spPr bwMode="auto">
          <a:xfrm>
            <a:off x="515938" y="403225"/>
            <a:ext cx="531812" cy="633413"/>
          </a:xfrm>
          <a:prstGeom prst="rect">
            <a:avLst/>
          </a:prstGeom>
          <a:blipFill dpi="0" rotWithShape="1">
            <a:blip r:embed="rId27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101" name="object 39"/>
          <p:cNvSpPr>
            <a:spLocks noChangeArrowheads="1"/>
          </p:cNvSpPr>
          <p:nvPr/>
        </p:nvSpPr>
        <p:spPr bwMode="auto">
          <a:xfrm>
            <a:off x="2994025" y="411163"/>
            <a:ext cx="20638" cy="622300"/>
          </a:xfrm>
          <a:prstGeom prst="rect">
            <a:avLst/>
          </a:prstGeom>
          <a:blipFill dpi="0" rotWithShape="1">
            <a:blip r:embed="rId28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223819" y="191729"/>
            <a:ext cx="5707626" cy="1477328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>
              <a:defRPr/>
            </a:pPr>
            <a:r>
              <a:rPr lang="ru-RU" sz="6600" b="1" dirty="0">
                <a:ln/>
                <a:solidFill>
                  <a:schemeClr val="accent2">
                    <a:lumMod val="75000"/>
                  </a:schemeClr>
                </a:solidFill>
                <a:latin typeface="ALS Sector Regular" pitchFamily="50" charset="-52"/>
                <a:cs typeface="ALS Sector Regular" pitchFamily="50" charset="-52"/>
              </a:rPr>
              <a:t> </a:t>
            </a:r>
            <a:r>
              <a:rPr lang="ru-RU" sz="2400" b="1" dirty="0">
                <a:ln/>
                <a:solidFill>
                  <a:schemeClr val="accent2">
                    <a:lumMod val="75000"/>
                  </a:schemeClr>
                </a:solidFill>
                <a:latin typeface="ALS Sector Regular" pitchFamily="50" charset="-52"/>
                <a:cs typeface="ALS Sector Regular" pitchFamily="50" charset="-52"/>
              </a:rPr>
              <a:t>Проект группы «Весёлые ребята»</a:t>
            </a:r>
          </a:p>
          <a:p>
            <a:pPr algn="ctr">
              <a:defRPr/>
            </a:pPr>
            <a:r>
              <a:rPr lang="ru-RU" sz="2400" b="1" dirty="0">
                <a:ln/>
                <a:solidFill>
                  <a:schemeClr val="accent2">
                    <a:lumMod val="75000"/>
                  </a:schemeClr>
                </a:solidFill>
                <a:latin typeface="ALS Sector Regular" pitchFamily="50" charset="-52"/>
                <a:cs typeface="ALS Sector Regular" pitchFamily="50" charset="-52"/>
              </a:rPr>
              <a:t>«Академия нескучных дел»</a:t>
            </a:r>
            <a:endParaRPr lang="en-US" sz="2400" b="1" dirty="0">
              <a:ln/>
              <a:solidFill>
                <a:schemeClr val="accent2">
                  <a:lumMod val="75000"/>
                </a:schemeClr>
              </a:solidFill>
              <a:latin typeface="ALS Sector Regular" pitchFamily="50" charset="-52"/>
              <a:cs typeface="ALS Sector Regular" pitchFamily="50" charset="-52"/>
            </a:endParaRPr>
          </a:p>
        </p:txBody>
      </p:sp>
      <p:sp>
        <p:nvSpPr>
          <p:cNvPr id="5" name="Прямоугольник 2">
            <a:extLst>
              <a:ext uri="{FF2B5EF4-FFF2-40B4-BE49-F238E27FC236}">
                <a16:creationId xmlns="" xmlns:a16="http://schemas.microsoft.com/office/drawing/2014/main" id="{9AD1DBAB-C857-7F54-DCF9-A10BBD188A59}"/>
              </a:ext>
            </a:extLst>
          </p:cNvPr>
          <p:cNvSpPr/>
          <p:nvPr/>
        </p:nvSpPr>
        <p:spPr>
          <a:xfrm>
            <a:off x="5932915" y="2861860"/>
            <a:ext cx="5809199" cy="52322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>
              <a:defRPr/>
            </a:pPr>
            <a:r>
              <a:rPr lang="ru-RU" sz="2800" b="1" dirty="0">
                <a:ln/>
                <a:solidFill>
                  <a:schemeClr val="accent2">
                    <a:lumMod val="75000"/>
                  </a:schemeClr>
                </a:solidFill>
                <a:latin typeface="ALS Sector Regular" pitchFamily="50" charset="-52"/>
                <a:cs typeface="ALS Sector Regular" pitchFamily="50" charset="-52"/>
              </a:rPr>
              <a:t> </a:t>
            </a:r>
          </a:p>
        </p:txBody>
      </p:sp>
      <p:sp>
        <p:nvSpPr>
          <p:cNvPr id="6" name="Прямоугольник 2">
            <a:extLst>
              <a:ext uri="{FF2B5EF4-FFF2-40B4-BE49-F238E27FC236}">
                <a16:creationId xmlns="" xmlns:a16="http://schemas.microsoft.com/office/drawing/2014/main" id="{69E58FDA-554D-1520-FEC9-E493BBFF40BC}"/>
              </a:ext>
            </a:extLst>
          </p:cNvPr>
          <p:cNvSpPr/>
          <p:nvPr/>
        </p:nvSpPr>
        <p:spPr>
          <a:xfrm>
            <a:off x="662769" y="6282813"/>
            <a:ext cx="9513618" cy="46166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>
              <a:defRPr/>
            </a:pPr>
            <a:r>
              <a:rPr lang="ru-RU" sz="2400" b="1" dirty="0">
                <a:ln/>
                <a:solidFill>
                  <a:schemeClr val="accent2">
                    <a:lumMod val="75000"/>
                  </a:schemeClr>
                </a:solidFill>
                <a:latin typeface="ALS Sector Regular" pitchFamily="50" charset="-52"/>
                <a:cs typeface="ALS Sector Regular" pitchFamily="50" charset="-52"/>
              </a:rPr>
              <a:t>воспитатели: Воронцова М.А., Набойченко О.Н.</a:t>
            </a:r>
            <a:r>
              <a:rPr lang="en-US" sz="2400" b="1" dirty="0">
                <a:ln/>
                <a:solidFill>
                  <a:schemeClr val="accent2">
                    <a:lumMod val="75000"/>
                  </a:schemeClr>
                </a:solidFill>
                <a:latin typeface="ALS Sector Regular" pitchFamily="50" charset="-52"/>
                <a:cs typeface="ALS Sector Regular" pitchFamily="50" charset="-52"/>
              </a:rPr>
              <a:t>      </a:t>
            </a:r>
            <a:r>
              <a:rPr lang="en-US" sz="2400" b="1" dirty="0">
                <a:ln/>
                <a:solidFill>
                  <a:schemeClr val="accent1">
                    <a:lumMod val="50000"/>
                  </a:schemeClr>
                </a:solidFill>
                <a:latin typeface="ALS Sector Regular" pitchFamily="50" charset="-52"/>
                <a:cs typeface="ALS Sector Regular" pitchFamily="50" charset="-52"/>
              </a:rPr>
              <a:t>                                     </a:t>
            </a:r>
            <a:endParaRPr lang="ru-RU" sz="2400" b="1" dirty="0">
              <a:ln/>
              <a:solidFill>
                <a:schemeClr val="accent1">
                  <a:lumMod val="50000"/>
                </a:schemeClr>
              </a:solidFill>
              <a:latin typeface="ALS Sector Regular" pitchFamily="50" charset="-52"/>
              <a:cs typeface="ALS Sector Regular" pitchFamily="50" charset="-52"/>
            </a:endParaRPr>
          </a:p>
        </p:txBody>
      </p:sp>
      <p:pic>
        <p:nvPicPr>
          <p:cNvPr id="1026" name="Picture 2" descr="C:\Users\Marina\Desktop\a83f483b-857e-4ddf-a32e-519908720b8e.jpg"/>
          <p:cNvPicPr>
            <a:picLocks noChangeAspect="1"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9274629" y="1828801"/>
            <a:ext cx="2548942" cy="21161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Marina\Desktop\927a8412-cdb5-45f8-a59f-5c161b2f7eaa.jpg"/>
          <p:cNvPicPr>
            <a:picLocks noChangeAspect="1" noChangeArrowheads="1"/>
          </p:cNvPicPr>
          <p:nvPr/>
        </p:nvPicPr>
        <p:blipFill>
          <a:blip r:embed="rId30" cstate="print"/>
          <a:srcRect l="28841" r="8086"/>
          <a:stretch>
            <a:fillRect/>
          </a:stretch>
        </p:blipFill>
        <p:spPr bwMode="auto">
          <a:xfrm>
            <a:off x="7863840" y="3964577"/>
            <a:ext cx="2521131" cy="2423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Users\Marina\Desktop\11d37af0-bd2f-46ed-9ced-0ca0caafe58d.jpg"/>
          <p:cNvPicPr>
            <a:picLocks noChangeAspect="1" noChangeArrowheads="1"/>
          </p:cNvPicPr>
          <p:nvPr/>
        </p:nvPicPr>
        <p:blipFill>
          <a:blip r:embed="rId31" cstate="print"/>
          <a:srcRect l="9219" r="3905" b="11714"/>
          <a:stretch>
            <a:fillRect/>
          </a:stretch>
        </p:blipFill>
        <p:spPr bwMode="auto">
          <a:xfrm>
            <a:off x="6516411" y="1815737"/>
            <a:ext cx="2562276" cy="21161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9" name="TextBox 38"/>
          <p:cNvSpPr txBox="1"/>
          <p:nvPr/>
        </p:nvSpPr>
        <p:spPr>
          <a:xfrm>
            <a:off x="548640" y="2965267"/>
            <a:ext cx="5734595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 проекта:</a:t>
            </a:r>
          </a:p>
          <a:p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развивать навык общения в различных жизненных ситуациях;</a:t>
            </a:r>
          </a:p>
          <a:p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помогать осваивать способы взаимодействия со взрослыми и сверстниками в игре, в повседневном общении;</a:t>
            </a:r>
          </a:p>
          <a:p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приучать к самообслуживанию и обслуживающему труду;</a:t>
            </a:r>
          </a:p>
          <a:p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риобщать родителей к реализации совместных детско-родительских проектов как активных участников воспитательного процесса.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object 41"/>
          <p:cNvSpPr>
            <a:spLocks noChangeArrowheads="1"/>
          </p:cNvSpPr>
          <p:nvPr/>
        </p:nvSpPr>
        <p:spPr bwMode="auto">
          <a:xfrm>
            <a:off x="1771650" y="4022725"/>
            <a:ext cx="10420350" cy="2835275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291" name="object 42"/>
          <p:cNvSpPr>
            <a:spLocks noChangeArrowheads="1"/>
          </p:cNvSpPr>
          <p:nvPr/>
        </p:nvSpPr>
        <p:spPr bwMode="auto">
          <a:xfrm>
            <a:off x="0" y="5159375"/>
            <a:ext cx="1698625" cy="1698625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pic>
        <p:nvPicPr>
          <p:cNvPr id="12292" name="Рисунок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27588" y="433388"/>
            <a:ext cx="892175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object 40"/>
          <p:cNvSpPr>
            <a:spLocks noChangeArrowheads="1"/>
          </p:cNvSpPr>
          <p:nvPr/>
        </p:nvSpPr>
        <p:spPr bwMode="auto">
          <a:xfrm>
            <a:off x="3419475" y="446088"/>
            <a:ext cx="1003300" cy="615950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294" name="object 18"/>
          <p:cNvSpPr>
            <a:spLocks noChangeArrowheads="1"/>
          </p:cNvSpPr>
          <p:nvPr/>
        </p:nvSpPr>
        <p:spPr bwMode="auto">
          <a:xfrm>
            <a:off x="1998663" y="862013"/>
            <a:ext cx="254000" cy="82550"/>
          </a:xfrm>
          <a:prstGeom prst="rect">
            <a:avLst/>
          </a:prstGeom>
          <a:blipFill dpi="0" rotWithShape="1">
            <a:blip r:embed="rId6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295" name="object 19"/>
          <p:cNvSpPr>
            <a:spLocks noChangeArrowheads="1"/>
          </p:cNvSpPr>
          <p:nvPr/>
        </p:nvSpPr>
        <p:spPr bwMode="auto">
          <a:xfrm>
            <a:off x="1701800" y="860425"/>
            <a:ext cx="444500" cy="85725"/>
          </a:xfrm>
          <a:prstGeom prst="rect">
            <a:avLst/>
          </a:prstGeom>
          <a:blipFill dpi="0" rotWithShape="1">
            <a:blip r:embed="rId7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296" name="object 20"/>
          <p:cNvSpPr>
            <a:spLocks noChangeArrowheads="1"/>
          </p:cNvSpPr>
          <p:nvPr/>
        </p:nvSpPr>
        <p:spPr bwMode="auto">
          <a:xfrm>
            <a:off x="1701800" y="860425"/>
            <a:ext cx="284163" cy="85725"/>
          </a:xfrm>
          <a:prstGeom prst="rect">
            <a:avLst/>
          </a:prstGeom>
          <a:blipFill dpi="0" rotWithShape="1">
            <a:blip r:embed="rId8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297" name="object 21"/>
          <p:cNvSpPr>
            <a:spLocks noChangeArrowheads="1"/>
          </p:cNvSpPr>
          <p:nvPr/>
        </p:nvSpPr>
        <p:spPr bwMode="auto">
          <a:xfrm>
            <a:off x="1146175" y="860425"/>
            <a:ext cx="512763" cy="100013"/>
          </a:xfrm>
          <a:prstGeom prst="rect">
            <a:avLst/>
          </a:prstGeom>
          <a:blipFill dpi="0" rotWithShape="1">
            <a:blip r:embed="rId9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298" name="object 22"/>
          <p:cNvSpPr>
            <a:spLocks noChangeArrowheads="1"/>
          </p:cNvSpPr>
          <p:nvPr/>
        </p:nvSpPr>
        <p:spPr bwMode="auto">
          <a:xfrm>
            <a:off x="1146175" y="860425"/>
            <a:ext cx="147638" cy="85725"/>
          </a:xfrm>
          <a:prstGeom prst="rect">
            <a:avLst/>
          </a:prstGeom>
          <a:blipFill dpi="0" rotWithShape="1">
            <a:blip r:embed="rId10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299" name="object 23"/>
          <p:cNvSpPr>
            <a:spLocks noChangeArrowheads="1"/>
          </p:cNvSpPr>
          <p:nvPr/>
        </p:nvSpPr>
        <p:spPr bwMode="auto">
          <a:xfrm>
            <a:off x="2241550" y="722313"/>
            <a:ext cx="249238" cy="82550"/>
          </a:xfrm>
          <a:prstGeom prst="rect">
            <a:avLst/>
          </a:prstGeom>
          <a:blipFill dpi="0" rotWithShape="1">
            <a:blip r:embed="rId11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00" name="object 24"/>
          <p:cNvSpPr>
            <a:spLocks noChangeArrowheads="1"/>
          </p:cNvSpPr>
          <p:nvPr/>
        </p:nvSpPr>
        <p:spPr bwMode="auto">
          <a:xfrm>
            <a:off x="2003425" y="722313"/>
            <a:ext cx="309563" cy="84137"/>
          </a:xfrm>
          <a:prstGeom prst="rect">
            <a:avLst/>
          </a:prstGeom>
          <a:blipFill dpi="0" rotWithShape="1">
            <a:blip r:embed="rId12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01" name="object 25"/>
          <p:cNvSpPr>
            <a:spLocks noChangeArrowheads="1"/>
          </p:cNvSpPr>
          <p:nvPr/>
        </p:nvSpPr>
        <p:spPr bwMode="auto">
          <a:xfrm>
            <a:off x="1752600" y="720725"/>
            <a:ext cx="393700" cy="87313"/>
          </a:xfrm>
          <a:prstGeom prst="rect">
            <a:avLst/>
          </a:prstGeom>
          <a:blipFill dpi="0" rotWithShape="1">
            <a:blip r:embed="rId13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02" name="object 26"/>
          <p:cNvSpPr>
            <a:spLocks noChangeArrowheads="1"/>
          </p:cNvSpPr>
          <p:nvPr/>
        </p:nvSpPr>
        <p:spPr bwMode="auto">
          <a:xfrm>
            <a:off x="1752600" y="720725"/>
            <a:ext cx="236538" cy="87313"/>
          </a:xfrm>
          <a:prstGeom prst="rect">
            <a:avLst/>
          </a:prstGeom>
          <a:blipFill dpi="0" rotWithShape="1">
            <a:blip r:embed="rId14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03" name="object 27"/>
          <p:cNvSpPr>
            <a:spLocks noChangeArrowheads="1"/>
          </p:cNvSpPr>
          <p:nvPr/>
        </p:nvSpPr>
        <p:spPr bwMode="auto">
          <a:xfrm>
            <a:off x="1141413" y="720725"/>
            <a:ext cx="552450" cy="100013"/>
          </a:xfrm>
          <a:prstGeom prst="rect">
            <a:avLst/>
          </a:prstGeom>
          <a:blipFill dpi="0" rotWithShape="1">
            <a:blip r:embed="rId15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04" name="object 28"/>
          <p:cNvSpPr>
            <a:spLocks noChangeArrowheads="1"/>
          </p:cNvSpPr>
          <p:nvPr/>
        </p:nvSpPr>
        <p:spPr bwMode="auto">
          <a:xfrm>
            <a:off x="1141413" y="720725"/>
            <a:ext cx="287337" cy="100013"/>
          </a:xfrm>
          <a:prstGeom prst="rect">
            <a:avLst/>
          </a:prstGeom>
          <a:blipFill dpi="0" rotWithShape="1">
            <a:blip r:embed="rId16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05" name="object 29"/>
          <p:cNvSpPr>
            <a:spLocks noChangeArrowheads="1"/>
          </p:cNvSpPr>
          <p:nvPr/>
        </p:nvSpPr>
        <p:spPr bwMode="auto">
          <a:xfrm>
            <a:off x="1903413" y="557213"/>
            <a:ext cx="261937" cy="111125"/>
          </a:xfrm>
          <a:prstGeom prst="rect">
            <a:avLst/>
          </a:prstGeom>
          <a:blipFill dpi="0" rotWithShape="1">
            <a:blip r:embed="rId17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06" name="object 30"/>
          <p:cNvSpPr>
            <a:spLocks noChangeArrowheads="1"/>
          </p:cNvSpPr>
          <p:nvPr/>
        </p:nvSpPr>
        <p:spPr bwMode="auto">
          <a:xfrm>
            <a:off x="1549400" y="584200"/>
            <a:ext cx="427038" cy="82550"/>
          </a:xfrm>
          <a:prstGeom prst="rect">
            <a:avLst/>
          </a:prstGeom>
          <a:blipFill dpi="0" rotWithShape="1">
            <a:blip r:embed="rId18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07" name="object 31"/>
          <p:cNvSpPr>
            <a:spLocks noChangeArrowheads="1"/>
          </p:cNvSpPr>
          <p:nvPr/>
        </p:nvSpPr>
        <p:spPr bwMode="auto">
          <a:xfrm>
            <a:off x="1271588" y="582613"/>
            <a:ext cx="531812" cy="98425"/>
          </a:xfrm>
          <a:prstGeom prst="rect">
            <a:avLst/>
          </a:prstGeom>
          <a:blipFill dpi="0" rotWithShape="1">
            <a:blip r:embed="rId19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08" name="object 32"/>
          <p:cNvSpPr>
            <a:spLocks noChangeArrowheads="1"/>
          </p:cNvSpPr>
          <p:nvPr/>
        </p:nvSpPr>
        <p:spPr bwMode="auto">
          <a:xfrm>
            <a:off x="1271588" y="582613"/>
            <a:ext cx="166687" cy="85725"/>
          </a:xfrm>
          <a:prstGeom prst="rect">
            <a:avLst/>
          </a:prstGeom>
          <a:blipFill dpi="0" rotWithShape="1">
            <a:blip r:embed="rId20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09" name="object 33"/>
          <p:cNvSpPr>
            <a:spLocks noChangeArrowheads="1"/>
          </p:cNvSpPr>
          <p:nvPr/>
        </p:nvSpPr>
        <p:spPr bwMode="auto">
          <a:xfrm>
            <a:off x="1146175" y="584200"/>
            <a:ext cx="73025" cy="82550"/>
          </a:xfrm>
          <a:prstGeom prst="rect">
            <a:avLst/>
          </a:prstGeom>
          <a:blipFill dpi="0" rotWithShape="1">
            <a:blip r:embed="rId21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10" name="object 34"/>
          <p:cNvSpPr>
            <a:spLocks noChangeArrowheads="1"/>
          </p:cNvSpPr>
          <p:nvPr/>
        </p:nvSpPr>
        <p:spPr bwMode="auto">
          <a:xfrm>
            <a:off x="2092325" y="444500"/>
            <a:ext cx="409575" cy="98425"/>
          </a:xfrm>
          <a:prstGeom prst="rect">
            <a:avLst/>
          </a:prstGeom>
          <a:blipFill dpi="0" rotWithShape="1">
            <a:blip r:embed="rId22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11" name="object 35"/>
          <p:cNvSpPr>
            <a:spLocks noChangeArrowheads="1"/>
          </p:cNvSpPr>
          <p:nvPr/>
        </p:nvSpPr>
        <p:spPr bwMode="auto">
          <a:xfrm>
            <a:off x="1316038" y="444500"/>
            <a:ext cx="739775" cy="82550"/>
          </a:xfrm>
          <a:prstGeom prst="rect">
            <a:avLst/>
          </a:prstGeom>
          <a:blipFill dpi="0" rotWithShape="1">
            <a:blip r:embed="rId23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12" name="object 36"/>
          <p:cNvSpPr>
            <a:spLocks noChangeArrowheads="1"/>
          </p:cNvSpPr>
          <p:nvPr/>
        </p:nvSpPr>
        <p:spPr bwMode="auto">
          <a:xfrm>
            <a:off x="1239838" y="444500"/>
            <a:ext cx="573087" cy="82550"/>
          </a:xfrm>
          <a:prstGeom prst="rect">
            <a:avLst/>
          </a:prstGeom>
          <a:blipFill dpi="0" rotWithShape="1">
            <a:blip r:embed="rId24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13" name="object 37"/>
          <p:cNvSpPr>
            <a:spLocks noChangeArrowheads="1"/>
          </p:cNvSpPr>
          <p:nvPr/>
        </p:nvSpPr>
        <p:spPr bwMode="auto">
          <a:xfrm>
            <a:off x="1139825" y="444500"/>
            <a:ext cx="161925" cy="98425"/>
          </a:xfrm>
          <a:prstGeom prst="rect">
            <a:avLst/>
          </a:prstGeom>
          <a:blipFill dpi="0" rotWithShape="1">
            <a:blip r:embed="rId25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14" name="object 38"/>
          <p:cNvSpPr>
            <a:spLocks noChangeArrowheads="1"/>
          </p:cNvSpPr>
          <p:nvPr/>
        </p:nvSpPr>
        <p:spPr bwMode="auto">
          <a:xfrm>
            <a:off x="515938" y="403225"/>
            <a:ext cx="531812" cy="633413"/>
          </a:xfrm>
          <a:prstGeom prst="rect">
            <a:avLst/>
          </a:prstGeom>
          <a:blipFill dpi="0" rotWithShape="1">
            <a:blip r:embed="rId26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15" name="object 39"/>
          <p:cNvSpPr>
            <a:spLocks noChangeArrowheads="1"/>
          </p:cNvSpPr>
          <p:nvPr/>
        </p:nvSpPr>
        <p:spPr bwMode="auto">
          <a:xfrm>
            <a:off x="2994025" y="411163"/>
            <a:ext cx="20638" cy="622300"/>
          </a:xfrm>
          <a:prstGeom prst="rect">
            <a:avLst/>
          </a:prstGeom>
          <a:blipFill dpi="0" rotWithShape="1">
            <a:blip r:embed="rId27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693862" y="2313365"/>
            <a:ext cx="979169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2"/>
                </a:solidFill>
                <a:latin typeface="ALS Sector Regular" pitchFamily="50" charset="-52"/>
              </a:rPr>
              <a:t>«Ввести ребёнка в мир человеческих отношений — одна из важных задач воспитания личности ребёнка».</a:t>
            </a:r>
          </a:p>
          <a:p>
            <a:pPr algn="ctr"/>
            <a:r>
              <a:rPr lang="ru-RU" sz="2400" b="1" dirty="0">
                <a:solidFill>
                  <a:schemeClr val="accent2"/>
                </a:solidFill>
                <a:latin typeface="ALS Sector Regular" pitchFamily="50" charset="-52"/>
              </a:rPr>
              <a:t>В. А. Сухомлинский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05A16CF0-1B46-7C96-4E47-7C1D510EE254}"/>
              </a:ext>
            </a:extLst>
          </p:cNvPr>
          <p:cNvSpPr txBox="1"/>
          <p:nvPr/>
        </p:nvSpPr>
        <p:spPr>
          <a:xfrm>
            <a:off x="446885" y="2100639"/>
            <a:ext cx="1123809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sz="2000" b="1" dirty="0">
              <a:solidFill>
                <a:srgbClr val="C55A11"/>
              </a:solidFill>
              <a:latin typeface="ALS Sector Regular" pitchFamily="50" charset="-52"/>
            </a:endParaRPr>
          </a:p>
          <a:p>
            <a:endParaRPr lang="ru-RU" sz="2000" b="1" dirty="0">
              <a:solidFill>
                <a:srgbClr val="C55A11"/>
              </a:solidFill>
              <a:latin typeface="ALS Sector Regular" pitchFamily="50" charset="-52"/>
            </a:endParaRPr>
          </a:p>
        </p:txBody>
      </p:sp>
      <p:sp>
        <p:nvSpPr>
          <p:cNvPr id="30" name="object 41"/>
          <p:cNvSpPr>
            <a:spLocks noChangeArrowheads="1"/>
          </p:cNvSpPr>
          <p:nvPr/>
        </p:nvSpPr>
        <p:spPr bwMode="auto">
          <a:xfrm>
            <a:off x="1771650" y="3796302"/>
            <a:ext cx="10420350" cy="2835275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1" name="object 41"/>
          <p:cNvSpPr>
            <a:spLocks noChangeArrowheads="1"/>
          </p:cNvSpPr>
          <p:nvPr/>
        </p:nvSpPr>
        <p:spPr bwMode="auto">
          <a:xfrm>
            <a:off x="1924050" y="3948702"/>
            <a:ext cx="10028464" cy="276999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object 42"/>
          <p:cNvSpPr>
            <a:spLocks noChangeArrowheads="1"/>
          </p:cNvSpPr>
          <p:nvPr/>
        </p:nvSpPr>
        <p:spPr bwMode="auto">
          <a:xfrm>
            <a:off x="0" y="5159375"/>
            <a:ext cx="1698625" cy="1698625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pic>
        <p:nvPicPr>
          <p:cNvPr id="12292" name="Рисунок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27588" y="433388"/>
            <a:ext cx="892175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object 40"/>
          <p:cNvSpPr>
            <a:spLocks noChangeArrowheads="1"/>
          </p:cNvSpPr>
          <p:nvPr/>
        </p:nvSpPr>
        <p:spPr bwMode="auto">
          <a:xfrm>
            <a:off x="3419475" y="446088"/>
            <a:ext cx="1003300" cy="615950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294" name="object 18"/>
          <p:cNvSpPr>
            <a:spLocks noChangeArrowheads="1"/>
          </p:cNvSpPr>
          <p:nvPr/>
        </p:nvSpPr>
        <p:spPr bwMode="auto">
          <a:xfrm>
            <a:off x="1998663" y="862013"/>
            <a:ext cx="254000" cy="82550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295" name="object 19"/>
          <p:cNvSpPr>
            <a:spLocks noChangeArrowheads="1"/>
          </p:cNvSpPr>
          <p:nvPr/>
        </p:nvSpPr>
        <p:spPr bwMode="auto">
          <a:xfrm>
            <a:off x="1701800" y="860425"/>
            <a:ext cx="444500" cy="85725"/>
          </a:xfrm>
          <a:prstGeom prst="rect">
            <a:avLst/>
          </a:prstGeom>
          <a:blipFill dpi="0" rotWithShape="1">
            <a:blip r:embed="rId6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296" name="object 20"/>
          <p:cNvSpPr>
            <a:spLocks noChangeArrowheads="1"/>
          </p:cNvSpPr>
          <p:nvPr/>
        </p:nvSpPr>
        <p:spPr bwMode="auto">
          <a:xfrm>
            <a:off x="1701800" y="860425"/>
            <a:ext cx="284163" cy="85725"/>
          </a:xfrm>
          <a:prstGeom prst="rect">
            <a:avLst/>
          </a:prstGeom>
          <a:blipFill dpi="0" rotWithShape="1">
            <a:blip r:embed="rId7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297" name="object 21"/>
          <p:cNvSpPr>
            <a:spLocks noChangeArrowheads="1"/>
          </p:cNvSpPr>
          <p:nvPr/>
        </p:nvSpPr>
        <p:spPr bwMode="auto">
          <a:xfrm>
            <a:off x="1146175" y="860425"/>
            <a:ext cx="512763" cy="100013"/>
          </a:xfrm>
          <a:prstGeom prst="rect">
            <a:avLst/>
          </a:prstGeom>
          <a:blipFill dpi="0" rotWithShape="1">
            <a:blip r:embed="rId8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298" name="object 22"/>
          <p:cNvSpPr>
            <a:spLocks noChangeArrowheads="1"/>
          </p:cNvSpPr>
          <p:nvPr/>
        </p:nvSpPr>
        <p:spPr bwMode="auto">
          <a:xfrm>
            <a:off x="1146175" y="860425"/>
            <a:ext cx="147638" cy="85725"/>
          </a:xfrm>
          <a:prstGeom prst="rect">
            <a:avLst/>
          </a:prstGeom>
          <a:blipFill dpi="0" rotWithShape="1">
            <a:blip r:embed="rId9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299" name="object 23"/>
          <p:cNvSpPr>
            <a:spLocks noChangeArrowheads="1"/>
          </p:cNvSpPr>
          <p:nvPr/>
        </p:nvSpPr>
        <p:spPr bwMode="auto">
          <a:xfrm>
            <a:off x="2241550" y="722313"/>
            <a:ext cx="249238" cy="82550"/>
          </a:xfrm>
          <a:prstGeom prst="rect">
            <a:avLst/>
          </a:prstGeom>
          <a:blipFill dpi="0" rotWithShape="1">
            <a:blip r:embed="rId10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00" name="object 24"/>
          <p:cNvSpPr>
            <a:spLocks noChangeArrowheads="1"/>
          </p:cNvSpPr>
          <p:nvPr/>
        </p:nvSpPr>
        <p:spPr bwMode="auto">
          <a:xfrm>
            <a:off x="2003425" y="722313"/>
            <a:ext cx="309563" cy="84137"/>
          </a:xfrm>
          <a:prstGeom prst="rect">
            <a:avLst/>
          </a:prstGeom>
          <a:blipFill dpi="0" rotWithShape="1">
            <a:blip r:embed="rId11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01" name="object 25"/>
          <p:cNvSpPr>
            <a:spLocks noChangeArrowheads="1"/>
          </p:cNvSpPr>
          <p:nvPr/>
        </p:nvSpPr>
        <p:spPr bwMode="auto">
          <a:xfrm>
            <a:off x="1752600" y="720725"/>
            <a:ext cx="393700" cy="87313"/>
          </a:xfrm>
          <a:prstGeom prst="rect">
            <a:avLst/>
          </a:prstGeom>
          <a:blipFill dpi="0" rotWithShape="1">
            <a:blip r:embed="rId12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02" name="object 26"/>
          <p:cNvSpPr>
            <a:spLocks noChangeArrowheads="1"/>
          </p:cNvSpPr>
          <p:nvPr/>
        </p:nvSpPr>
        <p:spPr bwMode="auto">
          <a:xfrm>
            <a:off x="1752600" y="720725"/>
            <a:ext cx="236538" cy="87313"/>
          </a:xfrm>
          <a:prstGeom prst="rect">
            <a:avLst/>
          </a:prstGeom>
          <a:blipFill dpi="0" rotWithShape="1">
            <a:blip r:embed="rId13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03" name="object 27"/>
          <p:cNvSpPr>
            <a:spLocks noChangeArrowheads="1"/>
          </p:cNvSpPr>
          <p:nvPr/>
        </p:nvSpPr>
        <p:spPr bwMode="auto">
          <a:xfrm>
            <a:off x="1141413" y="720725"/>
            <a:ext cx="552450" cy="100013"/>
          </a:xfrm>
          <a:prstGeom prst="rect">
            <a:avLst/>
          </a:prstGeom>
          <a:blipFill dpi="0" rotWithShape="1">
            <a:blip r:embed="rId14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04" name="object 28"/>
          <p:cNvSpPr>
            <a:spLocks noChangeArrowheads="1"/>
          </p:cNvSpPr>
          <p:nvPr/>
        </p:nvSpPr>
        <p:spPr bwMode="auto">
          <a:xfrm>
            <a:off x="1141413" y="720725"/>
            <a:ext cx="287337" cy="100013"/>
          </a:xfrm>
          <a:prstGeom prst="rect">
            <a:avLst/>
          </a:prstGeom>
          <a:blipFill dpi="0" rotWithShape="1">
            <a:blip r:embed="rId15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05" name="object 29"/>
          <p:cNvSpPr>
            <a:spLocks noChangeArrowheads="1"/>
          </p:cNvSpPr>
          <p:nvPr/>
        </p:nvSpPr>
        <p:spPr bwMode="auto">
          <a:xfrm>
            <a:off x="1903413" y="557213"/>
            <a:ext cx="261937" cy="111125"/>
          </a:xfrm>
          <a:prstGeom prst="rect">
            <a:avLst/>
          </a:prstGeom>
          <a:blipFill dpi="0" rotWithShape="1">
            <a:blip r:embed="rId16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06" name="object 30"/>
          <p:cNvSpPr>
            <a:spLocks noChangeArrowheads="1"/>
          </p:cNvSpPr>
          <p:nvPr/>
        </p:nvSpPr>
        <p:spPr bwMode="auto">
          <a:xfrm>
            <a:off x="1549400" y="584200"/>
            <a:ext cx="427038" cy="82550"/>
          </a:xfrm>
          <a:prstGeom prst="rect">
            <a:avLst/>
          </a:prstGeom>
          <a:blipFill dpi="0" rotWithShape="1">
            <a:blip r:embed="rId17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07" name="object 31"/>
          <p:cNvSpPr>
            <a:spLocks noChangeArrowheads="1"/>
          </p:cNvSpPr>
          <p:nvPr/>
        </p:nvSpPr>
        <p:spPr bwMode="auto">
          <a:xfrm>
            <a:off x="1271588" y="582613"/>
            <a:ext cx="531812" cy="98425"/>
          </a:xfrm>
          <a:prstGeom prst="rect">
            <a:avLst/>
          </a:prstGeom>
          <a:blipFill dpi="0" rotWithShape="1">
            <a:blip r:embed="rId18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08" name="object 32"/>
          <p:cNvSpPr>
            <a:spLocks noChangeArrowheads="1"/>
          </p:cNvSpPr>
          <p:nvPr/>
        </p:nvSpPr>
        <p:spPr bwMode="auto">
          <a:xfrm>
            <a:off x="1271588" y="582613"/>
            <a:ext cx="166687" cy="85725"/>
          </a:xfrm>
          <a:prstGeom prst="rect">
            <a:avLst/>
          </a:prstGeom>
          <a:blipFill dpi="0" rotWithShape="1">
            <a:blip r:embed="rId19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09" name="object 33"/>
          <p:cNvSpPr>
            <a:spLocks noChangeArrowheads="1"/>
          </p:cNvSpPr>
          <p:nvPr/>
        </p:nvSpPr>
        <p:spPr bwMode="auto">
          <a:xfrm>
            <a:off x="1146175" y="584200"/>
            <a:ext cx="73025" cy="82550"/>
          </a:xfrm>
          <a:prstGeom prst="rect">
            <a:avLst/>
          </a:prstGeom>
          <a:blipFill dpi="0" rotWithShape="1">
            <a:blip r:embed="rId20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10" name="object 34"/>
          <p:cNvSpPr>
            <a:spLocks noChangeArrowheads="1"/>
          </p:cNvSpPr>
          <p:nvPr/>
        </p:nvSpPr>
        <p:spPr bwMode="auto">
          <a:xfrm>
            <a:off x="2092325" y="444500"/>
            <a:ext cx="409575" cy="98425"/>
          </a:xfrm>
          <a:prstGeom prst="rect">
            <a:avLst/>
          </a:prstGeom>
          <a:blipFill dpi="0" rotWithShape="1">
            <a:blip r:embed="rId21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11" name="object 35"/>
          <p:cNvSpPr>
            <a:spLocks noChangeArrowheads="1"/>
          </p:cNvSpPr>
          <p:nvPr/>
        </p:nvSpPr>
        <p:spPr bwMode="auto">
          <a:xfrm>
            <a:off x="1316038" y="444500"/>
            <a:ext cx="739775" cy="82550"/>
          </a:xfrm>
          <a:prstGeom prst="rect">
            <a:avLst/>
          </a:prstGeom>
          <a:blipFill dpi="0" rotWithShape="1">
            <a:blip r:embed="rId22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12" name="object 36"/>
          <p:cNvSpPr>
            <a:spLocks noChangeArrowheads="1"/>
          </p:cNvSpPr>
          <p:nvPr/>
        </p:nvSpPr>
        <p:spPr bwMode="auto">
          <a:xfrm>
            <a:off x="1239838" y="444500"/>
            <a:ext cx="573087" cy="82550"/>
          </a:xfrm>
          <a:prstGeom prst="rect">
            <a:avLst/>
          </a:prstGeom>
          <a:blipFill dpi="0" rotWithShape="1">
            <a:blip r:embed="rId23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13" name="object 37"/>
          <p:cNvSpPr>
            <a:spLocks noChangeArrowheads="1"/>
          </p:cNvSpPr>
          <p:nvPr/>
        </p:nvSpPr>
        <p:spPr bwMode="auto">
          <a:xfrm>
            <a:off x="1139825" y="444500"/>
            <a:ext cx="161925" cy="98425"/>
          </a:xfrm>
          <a:prstGeom prst="rect">
            <a:avLst/>
          </a:prstGeom>
          <a:blipFill dpi="0" rotWithShape="1">
            <a:blip r:embed="rId24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14" name="object 38"/>
          <p:cNvSpPr>
            <a:spLocks noChangeArrowheads="1"/>
          </p:cNvSpPr>
          <p:nvPr/>
        </p:nvSpPr>
        <p:spPr bwMode="auto">
          <a:xfrm>
            <a:off x="515938" y="403225"/>
            <a:ext cx="531812" cy="633413"/>
          </a:xfrm>
          <a:prstGeom prst="rect">
            <a:avLst/>
          </a:prstGeom>
          <a:blipFill dpi="0" rotWithShape="1">
            <a:blip r:embed="rId25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15" name="object 39"/>
          <p:cNvSpPr>
            <a:spLocks noChangeArrowheads="1"/>
          </p:cNvSpPr>
          <p:nvPr/>
        </p:nvSpPr>
        <p:spPr bwMode="auto">
          <a:xfrm>
            <a:off x="2994025" y="411163"/>
            <a:ext cx="20638" cy="622300"/>
          </a:xfrm>
          <a:prstGeom prst="rect">
            <a:avLst/>
          </a:prstGeom>
          <a:blipFill dpi="0" rotWithShape="1">
            <a:blip r:embed="rId26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65730" y="4093348"/>
            <a:ext cx="1013944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ru-RU" sz="2800" b="1" dirty="0">
              <a:solidFill>
                <a:srgbClr val="C55A11"/>
              </a:solidFill>
              <a:latin typeface="ALS Sector Regular" pitchFamily="50" charset="-52"/>
            </a:endParaRPr>
          </a:p>
          <a:p>
            <a:pPr algn="ctr"/>
            <a:endParaRPr lang="ru-RU" sz="2800" b="1" dirty="0">
              <a:solidFill>
                <a:srgbClr val="C00000"/>
              </a:solidFill>
              <a:latin typeface="ALS Sector Regular" pitchFamily="50" charset="-52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05A16CF0-1B46-7C96-4E47-7C1D510EE254}"/>
              </a:ext>
            </a:extLst>
          </p:cNvPr>
          <p:cNvSpPr txBox="1"/>
          <p:nvPr/>
        </p:nvSpPr>
        <p:spPr>
          <a:xfrm>
            <a:off x="619129" y="1574805"/>
            <a:ext cx="11307260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2"/>
                </a:solidFill>
                <a:latin typeface="ALS Sector Regular" pitchFamily="50" charset="-52"/>
              </a:rPr>
              <a:t>Актуальность </a:t>
            </a:r>
            <a:r>
              <a:rPr lang="ru-RU" sz="2800" b="1" dirty="0" smtClean="0">
                <a:solidFill>
                  <a:schemeClr val="accent2"/>
                </a:solidFill>
                <a:latin typeface="ALS Sector Regular" pitchFamily="50" charset="-52"/>
              </a:rPr>
              <a:t>проекта</a:t>
            </a:r>
          </a:p>
          <a:p>
            <a:pPr algn="ctr"/>
            <a:endParaRPr lang="ru-RU" sz="2800" b="1" dirty="0" smtClean="0">
              <a:solidFill>
                <a:schemeClr val="accent2"/>
              </a:solidFill>
              <a:latin typeface="ALS Sector Regular" pitchFamily="50" charset="-52"/>
            </a:endParaRPr>
          </a:p>
          <a:p>
            <a:pPr algn="just"/>
            <a:r>
              <a:rPr lang="ru-RU" sz="1600" b="1" dirty="0">
                <a:solidFill>
                  <a:schemeClr val="accent2"/>
                </a:solidFill>
                <a:latin typeface="ALS Sector Regular" pitchFamily="50" charset="-52"/>
              </a:rPr>
              <a:t>	</a:t>
            </a:r>
            <a:r>
              <a:rPr lang="ru-RU" sz="2400" b="1" dirty="0">
                <a:solidFill>
                  <a:schemeClr val="accent2"/>
                </a:solidFill>
                <a:latin typeface="ALS Sector Regular" pitchFamily="50" charset="-52"/>
              </a:rPr>
              <a:t>В современных условиях одним из основных направлений в воспитании детей с </a:t>
            </a:r>
            <a:r>
              <a:rPr lang="ru-RU" sz="2400" b="1" dirty="0" smtClean="0">
                <a:solidFill>
                  <a:schemeClr val="accent2"/>
                </a:solidFill>
                <a:latin typeface="ALS Sector Regular" pitchFamily="50" charset="-52"/>
              </a:rPr>
              <a:t>тяжелыми множественными нарушениями развития</a:t>
            </a:r>
            <a:r>
              <a:rPr lang="ru-RU" sz="2400" b="1" dirty="0" smtClean="0">
                <a:solidFill>
                  <a:schemeClr val="accent2"/>
                </a:solidFill>
                <a:latin typeface="ALS Sector Regular" pitchFamily="50" charset="-52"/>
              </a:rPr>
              <a:t> </a:t>
            </a:r>
            <a:r>
              <a:rPr lang="ru-RU" sz="2400" b="1" dirty="0" smtClean="0">
                <a:solidFill>
                  <a:schemeClr val="accent2"/>
                </a:solidFill>
                <a:latin typeface="ALS Sector Regular" pitchFamily="50" charset="-52"/>
              </a:rPr>
              <a:t>является </a:t>
            </a:r>
            <a:r>
              <a:rPr lang="ru-RU" sz="2400" b="1" dirty="0">
                <a:solidFill>
                  <a:schemeClr val="accent2"/>
                </a:solidFill>
                <a:latin typeface="ALS Sector Regular" pitchFamily="50" charset="-52"/>
              </a:rPr>
              <a:t>формирование </a:t>
            </a:r>
            <a:r>
              <a:rPr lang="ru-RU" sz="2400" b="1" dirty="0" smtClean="0">
                <a:solidFill>
                  <a:schemeClr val="accent2"/>
                </a:solidFill>
                <a:latin typeface="ALS Sector Regular" pitchFamily="50" charset="-52"/>
              </a:rPr>
              <a:t>социально-бытовых и  </a:t>
            </a:r>
            <a:r>
              <a:rPr lang="ru-RU" sz="2400" b="1" dirty="0">
                <a:solidFill>
                  <a:schemeClr val="accent2"/>
                </a:solidFill>
                <a:latin typeface="ALS Sector Regular" pitchFamily="50" charset="-52"/>
              </a:rPr>
              <a:t>коммуникативных навыков, способствующих развитию самообслуживания и приобретению знаний и умений, необходимых для накопления жизненного опыта.</a:t>
            </a:r>
            <a:endParaRPr lang="ru-RU" sz="1600" b="1" dirty="0">
              <a:solidFill>
                <a:schemeClr val="accent2"/>
              </a:solidFill>
              <a:latin typeface="ALS Sector Regular" pitchFamily="50" charset="-52"/>
            </a:endParaRPr>
          </a:p>
        </p:txBody>
      </p:sp>
      <p:pic>
        <p:nvPicPr>
          <p:cNvPr id="2050" name="Picture 2" descr="C:\Users\Marina\Desktop\5467884c-6a28-4e96-b488-8eb35a6a34ee.jpg"/>
          <p:cNvPicPr>
            <a:picLocks noChangeAspect="1" noChangeArrowheads="1"/>
          </p:cNvPicPr>
          <p:nvPr/>
        </p:nvPicPr>
        <p:blipFill>
          <a:blip r:embed="rId27" cstate="print"/>
          <a:srcRect l="15728" t="21517" b="20390"/>
          <a:stretch>
            <a:fillRect/>
          </a:stretch>
        </p:blipFill>
        <p:spPr bwMode="auto">
          <a:xfrm>
            <a:off x="7210696" y="4228912"/>
            <a:ext cx="4756673" cy="24592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07818522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bject 41"/>
          <p:cNvSpPr>
            <a:spLocks noChangeArrowheads="1"/>
          </p:cNvSpPr>
          <p:nvPr/>
        </p:nvSpPr>
        <p:spPr bwMode="auto">
          <a:xfrm>
            <a:off x="1924050" y="4175125"/>
            <a:ext cx="10080716" cy="276999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endParaRPr lang="ru-RU"/>
          </a:p>
        </p:txBody>
      </p:sp>
      <p:sp>
        <p:nvSpPr>
          <p:cNvPr id="12290" name="object 41"/>
          <p:cNvSpPr>
            <a:spLocks noChangeArrowheads="1"/>
          </p:cNvSpPr>
          <p:nvPr/>
        </p:nvSpPr>
        <p:spPr bwMode="auto">
          <a:xfrm>
            <a:off x="1536519" y="3683090"/>
            <a:ext cx="10420350" cy="2835275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291" name="object 42"/>
          <p:cNvSpPr>
            <a:spLocks noChangeArrowheads="1"/>
          </p:cNvSpPr>
          <p:nvPr/>
        </p:nvSpPr>
        <p:spPr bwMode="auto">
          <a:xfrm>
            <a:off x="0" y="5159375"/>
            <a:ext cx="1698625" cy="1698625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pic>
        <p:nvPicPr>
          <p:cNvPr id="12292" name="Рисунок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27588" y="287724"/>
            <a:ext cx="1011509" cy="1234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object 40"/>
          <p:cNvSpPr>
            <a:spLocks noChangeArrowheads="1"/>
          </p:cNvSpPr>
          <p:nvPr/>
        </p:nvSpPr>
        <p:spPr bwMode="auto">
          <a:xfrm>
            <a:off x="3419475" y="446088"/>
            <a:ext cx="1003300" cy="615950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294" name="object 18"/>
          <p:cNvSpPr>
            <a:spLocks noChangeArrowheads="1"/>
          </p:cNvSpPr>
          <p:nvPr/>
        </p:nvSpPr>
        <p:spPr bwMode="auto">
          <a:xfrm>
            <a:off x="1998663" y="862013"/>
            <a:ext cx="254000" cy="82550"/>
          </a:xfrm>
          <a:prstGeom prst="rect">
            <a:avLst/>
          </a:prstGeom>
          <a:blipFill dpi="0" rotWithShape="1">
            <a:blip r:embed="rId6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295" name="object 19"/>
          <p:cNvSpPr>
            <a:spLocks noChangeArrowheads="1"/>
          </p:cNvSpPr>
          <p:nvPr/>
        </p:nvSpPr>
        <p:spPr bwMode="auto">
          <a:xfrm>
            <a:off x="1701800" y="860425"/>
            <a:ext cx="444500" cy="85725"/>
          </a:xfrm>
          <a:prstGeom prst="rect">
            <a:avLst/>
          </a:prstGeom>
          <a:blipFill dpi="0" rotWithShape="1">
            <a:blip r:embed="rId7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296" name="object 20"/>
          <p:cNvSpPr>
            <a:spLocks noChangeArrowheads="1"/>
          </p:cNvSpPr>
          <p:nvPr/>
        </p:nvSpPr>
        <p:spPr bwMode="auto">
          <a:xfrm>
            <a:off x="1701800" y="860425"/>
            <a:ext cx="284163" cy="85725"/>
          </a:xfrm>
          <a:prstGeom prst="rect">
            <a:avLst/>
          </a:prstGeom>
          <a:blipFill dpi="0" rotWithShape="1">
            <a:blip r:embed="rId8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297" name="object 21"/>
          <p:cNvSpPr>
            <a:spLocks noChangeArrowheads="1"/>
          </p:cNvSpPr>
          <p:nvPr/>
        </p:nvSpPr>
        <p:spPr bwMode="auto">
          <a:xfrm>
            <a:off x="1146175" y="860425"/>
            <a:ext cx="512763" cy="100013"/>
          </a:xfrm>
          <a:prstGeom prst="rect">
            <a:avLst/>
          </a:prstGeom>
          <a:blipFill dpi="0" rotWithShape="1">
            <a:blip r:embed="rId9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298" name="object 22"/>
          <p:cNvSpPr>
            <a:spLocks noChangeArrowheads="1"/>
          </p:cNvSpPr>
          <p:nvPr/>
        </p:nvSpPr>
        <p:spPr bwMode="auto">
          <a:xfrm>
            <a:off x="1146175" y="860425"/>
            <a:ext cx="147638" cy="85725"/>
          </a:xfrm>
          <a:prstGeom prst="rect">
            <a:avLst/>
          </a:prstGeom>
          <a:blipFill dpi="0" rotWithShape="1">
            <a:blip r:embed="rId10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299" name="object 23"/>
          <p:cNvSpPr>
            <a:spLocks noChangeArrowheads="1"/>
          </p:cNvSpPr>
          <p:nvPr/>
        </p:nvSpPr>
        <p:spPr bwMode="auto">
          <a:xfrm>
            <a:off x="2241550" y="722313"/>
            <a:ext cx="249238" cy="82550"/>
          </a:xfrm>
          <a:prstGeom prst="rect">
            <a:avLst/>
          </a:prstGeom>
          <a:blipFill dpi="0" rotWithShape="1">
            <a:blip r:embed="rId11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00" name="object 24"/>
          <p:cNvSpPr>
            <a:spLocks noChangeArrowheads="1"/>
          </p:cNvSpPr>
          <p:nvPr/>
        </p:nvSpPr>
        <p:spPr bwMode="auto">
          <a:xfrm>
            <a:off x="2003425" y="722313"/>
            <a:ext cx="309563" cy="84137"/>
          </a:xfrm>
          <a:prstGeom prst="rect">
            <a:avLst/>
          </a:prstGeom>
          <a:blipFill dpi="0" rotWithShape="1">
            <a:blip r:embed="rId12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01" name="object 25"/>
          <p:cNvSpPr>
            <a:spLocks noChangeArrowheads="1"/>
          </p:cNvSpPr>
          <p:nvPr/>
        </p:nvSpPr>
        <p:spPr bwMode="auto">
          <a:xfrm>
            <a:off x="1752600" y="720725"/>
            <a:ext cx="393700" cy="87313"/>
          </a:xfrm>
          <a:prstGeom prst="rect">
            <a:avLst/>
          </a:prstGeom>
          <a:blipFill dpi="0" rotWithShape="1">
            <a:blip r:embed="rId13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02" name="object 26"/>
          <p:cNvSpPr>
            <a:spLocks noChangeArrowheads="1"/>
          </p:cNvSpPr>
          <p:nvPr/>
        </p:nvSpPr>
        <p:spPr bwMode="auto">
          <a:xfrm>
            <a:off x="1752600" y="720725"/>
            <a:ext cx="236538" cy="87313"/>
          </a:xfrm>
          <a:prstGeom prst="rect">
            <a:avLst/>
          </a:prstGeom>
          <a:blipFill dpi="0" rotWithShape="1">
            <a:blip r:embed="rId14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03" name="object 27"/>
          <p:cNvSpPr>
            <a:spLocks noChangeArrowheads="1"/>
          </p:cNvSpPr>
          <p:nvPr/>
        </p:nvSpPr>
        <p:spPr bwMode="auto">
          <a:xfrm>
            <a:off x="1141413" y="720725"/>
            <a:ext cx="552450" cy="100013"/>
          </a:xfrm>
          <a:prstGeom prst="rect">
            <a:avLst/>
          </a:prstGeom>
          <a:blipFill dpi="0" rotWithShape="1">
            <a:blip r:embed="rId15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04" name="object 28"/>
          <p:cNvSpPr>
            <a:spLocks noChangeArrowheads="1"/>
          </p:cNvSpPr>
          <p:nvPr/>
        </p:nvSpPr>
        <p:spPr bwMode="auto">
          <a:xfrm>
            <a:off x="1141413" y="720725"/>
            <a:ext cx="287337" cy="100013"/>
          </a:xfrm>
          <a:prstGeom prst="rect">
            <a:avLst/>
          </a:prstGeom>
          <a:blipFill dpi="0" rotWithShape="1">
            <a:blip r:embed="rId16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05" name="object 29"/>
          <p:cNvSpPr>
            <a:spLocks noChangeArrowheads="1"/>
          </p:cNvSpPr>
          <p:nvPr/>
        </p:nvSpPr>
        <p:spPr bwMode="auto">
          <a:xfrm>
            <a:off x="1903413" y="557213"/>
            <a:ext cx="261937" cy="111125"/>
          </a:xfrm>
          <a:prstGeom prst="rect">
            <a:avLst/>
          </a:prstGeom>
          <a:blipFill dpi="0" rotWithShape="1">
            <a:blip r:embed="rId17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06" name="object 30"/>
          <p:cNvSpPr>
            <a:spLocks noChangeArrowheads="1"/>
          </p:cNvSpPr>
          <p:nvPr/>
        </p:nvSpPr>
        <p:spPr bwMode="auto">
          <a:xfrm>
            <a:off x="1549400" y="584200"/>
            <a:ext cx="427038" cy="82550"/>
          </a:xfrm>
          <a:prstGeom prst="rect">
            <a:avLst/>
          </a:prstGeom>
          <a:blipFill dpi="0" rotWithShape="1">
            <a:blip r:embed="rId18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07" name="object 31"/>
          <p:cNvSpPr>
            <a:spLocks noChangeArrowheads="1"/>
          </p:cNvSpPr>
          <p:nvPr/>
        </p:nvSpPr>
        <p:spPr bwMode="auto">
          <a:xfrm>
            <a:off x="1271588" y="582613"/>
            <a:ext cx="531812" cy="98425"/>
          </a:xfrm>
          <a:prstGeom prst="rect">
            <a:avLst/>
          </a:prstGeom>
          <a:blipFill dpi="0" rotWithShape="1">
            <a:blip r:embed="rId19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08" name="object 32"/>
          <p:cNvSpPr>
            <a:spLocks noChangeArrowheads="1"/>
          </p:cNvSpPr>
          <p:nvPr/>
        </p:nvSpPr>
        <p:spPr bwMode="auto">
          <a:xfrm>
            <a:off x="1271588" y="582613"/>
            <a:ext cx="166687" cy="85725"/>
          </a:xfrm>
          <a:prstGeom prst="rect">
            <a:avLst/>
          </a:prstGeom>
          <a:blipFill dpi="0" rotWithShape="1">
            <a:blip r:embed="rId20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09" name="object 33"/>
          <p:cNvSpPr>
            <a:spLocks noChangeArrowheads="1"/>
          </p:cNvSpPr>
          <p:nvPr/>
        </p:nvSpPr>
        <p:spPr bwMode="auto">
          <a:xfrm>
            <a:off x="1146175" y="584200"/>
            <a:ext cx="73025" cy="82550"/>
          </a:xfrm>
          <a:prstGeom prst="rect">
            <a:avLst/>
          </a:prstGeom>
          <a:blipFill dpi="0" rotWithShape="1">
            <a:blip r:embed="rId21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10" name="object 34"/>
          <p:cNvSpPr>
            <a:spLocks noChangeArrowheads="1"/>
          </p:cNvSpPr>
          <p:nvPr/>
        </p:nvSpPr>
        <p:spPr bwMode="auto">
          <a:xfrm>
            <a:off x="2092325" y="444500"/>
            <a:ext cx="409575" cy="98425"/>
          </a:xfrm>
          <a:prstGeom prst="rect">
            <a:avLst/>
          </a:prstGeom>
          <a:blipFill dpi="0" rotWithShape="1">
            <a:blip r:embed="rId22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11" name="object 35"/>
          <p:cNvSpPr>
            <a:spLocks noChangeArrowheads="1"/>
          </p:cNvSpPr>
          <p:nvPr/>
        </p:nvSpPr>
        <p:spPr bwMode="auto">
          <a:xfrm>
            <a:off x="1316038" y="444500"/>
            <a:ext cx="739775" cy="82550"/>
          </a:xfrm>
          <a:prstGeom prst="rect">
            <a:avLst/>
          </a:prstGeom>
          <a:blipFill dpi="0" rotWithShape="1">
            <a:blip r:embed="rId23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12" name="object 36"/>
          <p:cNvSpPr>
            <a:spLocks noChangeArrowheads="1"/>
          </p:cNvSpPr>
          <p:nvPr/>
        </p:nvSpPr>
        <p:spPr bwMode="auto">
          <a:xfrm>
            <a:off x="1239838" y="444500"/>
            <a:ext cx="573087" cy="82550"/>
          </a:xfrm>
          <a:prstGeom prst="rect">
            <a:avLst/>
          </a:prstGeom>
          <a:blipFill dpi="0" rotWithShape="1">
            <a:blip r:embed="rId24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13" name="object 37"/>
          <p:cNvSpPr>
            <a:spLocks noChangeArrowheads="1"/>
          </p:cNvSpPr>
          <p:nvPr/>
        </p:nvSpPr>
        <p:spPr bwMode="auto">
          <a:xfrm>
            <a:off x="1139825" y="444500"/>
            <a:ext cx="161925" cy="98425"/>
          </a:xfrm>
          <a:prstGeom prst="rect">
            <a:avLst/>
          </a:prstGeom>
          <a:blipFill dpi="0" rotWithShape="1">
            <a:blip r:embed="rId25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14" name="object 38"/>
          <p:cNvSpPr>
            <a:spLocks noChangeArrowheads="1"/>
          </p:cNvSpPr>
          <p:nvPr/>
        </p:nvSpPr>
        <p:spPr bwMode="auto">
          <a:xfrm>
            <a:off x="515938" y="403225"/>
            <a:ext cx="531812" cy="633413"/>
          </a:xfrm>
          <a:prstGeom prst="rect">
            <a:avLst/>
          </a:prstGeom>
          <a:blipFill dpi="0" rotWithShape="1">
            <a:blip r:embed="rId26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15" name="object 39"/>
          <p:cNvSpPr>
            <a:spLocks noChangeArrowheads="1"/>
          </p:cNvSpPr>
          <p:nvPr/>
        </p:nvSpPr>
        <p:spPr bwMode="auto">
          <a:xfrm>
            <a:off x="2994025" y="411163"/>
            <a:ext cx="20638" cy="622300"/>
          </a:xfrm>
          <a:prstGeom prst="rect">
            <a:avLst/>
          </a:prstGeom>
          <a:blipFill dpi="0" rotWithShape="1">
            <a:blip r:embed="rId27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05A16CF0-1B46-7C96-4E47-7C1D510EE254}"/>
              </a:ext>
            </a:extLst>
          </p:cNvPr>
          <p:cNvSpPr txBox="1"/>
          <p:nvPr/>
        </p:nvSpPr>
        <p:spPr>
          <a:xfrm>
            <a:off x="515938" y="1700213"/>
            <a:ext cx="8876256" cy="47705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2"/>
                </a:solidFill>
                <a:latin typeface="ALS Sector Regular" pitchFamily="50" charset="-52"/>
              </a:rPr>
              <a:t>Задачи: </a:t>
            </a:r>
          </a:p>
          <a:p>
            <a:r>
              <a:rPr lang="ru-RU" sz="28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- развивать навык общения в различных жизненных ситуациях;</a:t>
            </a:r>
          </a:p>
          <a:p>
            <a:r>
              <a:rPr lang="ru-RU" sz="28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- помогать осваивать способы взаимодействия со взрослыми и сверстниками в игре, в повседневном общении;</a:t>
            </a:r>
          </a:p>
          <a:p>
            <a:r>
              <a:rPr lang="ru-RU" sz="28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- приучать к самообслуживанию и обслуживающему труду;</a:t>
            </a:r>
          </a:p>
          <a:p>
            <a:r>
              <a:rPr lang="ru-RU" sz="28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- п</a:t>
            </a:r>
            <a:r>
              <a:rPr lang="ru-RU" sz="2800" dirty="0">
                <a:solidFill>
                  <a:schemeClr val="accent2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риобщать родителей к реализации совместных детско-родительских проектов как активных участников образовательного процесса.</a:t>
            </a:r>
            <a:endParaRPr lang="ru-RU" sz="28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C:\Users\Marina\Desktop\3f517ef1-6349-4af9-af53-8966b0030489.jpg"/>
          <p:cNvPicPr>
            <a:picLocks noChangeAspect="1" noChangeArrowheads="1"/>
          </p:cNvPicPr>
          <p:nvPr/>
        </p:nvPicPr>
        <p:blipFill>
          <a:blip r:embed="rId28" cstate="print"/>
          <a:srcRect l="10206" t="18951" r="29026"/>
          <a:stretch>
            <a:fillRect/>
          </a:stretch>
        </p:blipFill>
        <p:spPr bwMode="auto">
          <a:xfrm>
            <a:off x="9209313" y="1201782"/>
            <a:ext cx="2534194" cy="4506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010699090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2"/>
          <p:cNvSpPr>
            <a:spLocks noChangeArrowheads="1"/>
          </p:cNvSpPr>
          <p:nvPr/>
        </p:nvSpPr>
        <p:spPr bwMode="auto">
          <a:xfrm>
            <a:off x="0" y="5159375"/>
            <a:ext cx="1698625" cy="1698625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5" name="object 42"/>
          <p:cNvSpPr>
            <a:spLocks noChangeArrowheads="1"/>
          </p:cNvSpPr>
          <p:nvPr/>
        </p:nvSpPr>
        <p:spPr bwMode="auto">
          <a:xfrm rot="5400000">
            <a:off x="0" y="0"/>
            <a:ext cx="1698625" cy="1698625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6" name="object 41"/>
          <p:cNvSpPr>
            <a:spLocks noChangeArrowheads="1"/>
          </p:cNvSpPr>
          <p:nvPr/>
        </p:nvSpPr>
        <p:spPr bwMode="auto">
          <a:xfrm>
            <a:off x="1771650" y="4022725"/>
            <a:ext cx="10420350" cy="2835275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402183" y="47249"/>
            <a:ext cx="7249886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55A11"/>
                </a:solidFill>
                <a:latin typeface="ALS Sector Regular" pitchFamily="50" charset="-52"/>
              </a:rPr>
              <a:t>1 этап «Подготовительный»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dirty="0" smtClean="0">
                <a:solidFill>
                  <a:srgbClr val="C55A11"/>
                </a:solidFill>
                <a:latin typeface="ALS Sector Regular" pitchFamily="50" charset="-52"/>
              </a:rPr>
              <a:t>определение темы проекта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dirty="0" smtClean="0">
                <a:solidFill>
                  <a:srgbClr val="C55A11"/>
                </a:solidFill>
                <a:latin typeface="ALS Sector Regular" pitchFamily="50" charset="-52"/>
              </a:rPr>
              <a:t>формулировка цели и определение задач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dirty="0" smtClean="0">
                <a:solidFill>
                  <a:srgbClr val="C55A11"/>
                </a:solidFill>
                <a:latin typeface="ALS Sector Regular" pitchFamily="50" charset="-52"/>
              </a:rPr>
              <a:t>подбор материалов по теме проекта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dirty="0" smtClean="0">
                <a:solidFill>
                  <a:srgbClr val="C55A11"/>
                </a:solidFill>
                <a:latin typeface="ALS Sector Regular" pitchFamily="50" charset="-52"/>
              </a:rPr>
              <a:t>составление перспективного планирования основного этапа проекта</a:t>
            </a:r>
          </a:p>
          <a:p>
            <a:r>
              <a:rPr lang="ru-RU" b="1" dirty="0" smtClean="0">
                <a:solidFill>
                  <a:srgbClr val="C55A11"/>
                </a:solidFill>
                <a:latin typeface="ALS Sector Regular" pitchFamily="50" charset="-52"/>
              </a:rPr>
              <a:t> </a:t>
            </a:r>
          </a:p>
          <a:p>
            <a:r>
              <a:rPr lang="ru-RU" sz="2000" b="1" dirty="0" smtClean="0">
                <a:solidFill>
                  <a:srgbClr val="C55A11"/>
                </a:solidFill>
                <a:latin typeface="ALS Sector Regular" pitchFamily="50" charset="-52"/>
              </a:rPr>
              <a:t>2 этап «Основной»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dirty="0" smtClean="0">
                <a:solidFill>
                  <a:srgbClr val="C55A11"/>
                </a:solidFill>
                <a:latin typeface="ALS Sector Regular" pitchFamily="50" charset="-52"/>
              </a:rPr>
              <a:t>организация во времени (распорядок дня)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dirty="0" smtClean="0">
                <a:solidFill>
                  <a:srgbClr val="C55A11"/>
                </a:solidFill>
                <a:latin typeface="ALS Sector Regular" pitchFamily="50" charset="-52"/>
              </a:rPr>
              <a:t>приобретение навыков самообслуживания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dirty="0" smtClean="0">
                <a:solidFill>
                  <a:srgbClr val="C55A11"/>
                </a:solidFill>
                <a:latin typeface="ALS Sector Regular" pitchFamily="50" charset="-52"/>
              </a:rPr>
              <a:t>физическое развитие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dirty="0" smtClean="0">
                <a:solidFill>
                  <a:srgbClr val="C55A11"/>
                </a:solidFill>
                <a:latin typeface="ALS Sector Regular" pitchFamily="50" charset="-52"/>
              </a:rPr>
              <a:t>трудовое воспитание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dirty="0" smtClean="0">
                <a:solidFill>
                  <a:srgbClr val="C55A11"/>
                </a:solidFill>
                <a:latin typeface="ALS Sector Regular" pitchFamily="50" charset="-52"/>
              </a:rPr>
              <a:t>социализация и общение (посещение магазинов, музеев, театров и т.д.)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dirty="0" smtClean="0">
                <a:solidFill>
                  <a:srgbClr val="C55A11"/>
                </a:solidFill>
                <a:latin typeface="ALS Sector Regular" pitchFamily="50" charset="-52"/>
              </a:rPr>
              <a:t>сенсорные игры: зрительные, слуховые, тактильные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dirty="0" smtClean="0">
                <a:solidFill>
                  <a:srgbClr val="C55A11"/>
                </a:solidFill>
                <a:latin typeface="ALS Sector Regular" pitchFamily="50" charset="-52"/>
              </a:rPr>
              <a:t>двигательные игры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dirty="0" smtClean="0">
                <a:solidFill>
                  <a:srgbClr val="C55A11"/>
                </a:solidFill>
                <a:latin typeface="ALS Sector Regular" pitchFamily="50" charset="-52"/>
              </a:rPr>
              <a:t>коммуникативные игры для формирования эмоционального контакта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dirty="0" smtClean="0">
                <a:solidFill>
                  <a:srgbClr val="C55A11"/>
                </a:solidFill>
                <a:latin typeface="ALS Sector Regular" pitchFamily="50" charset="-52"/>
              </a:rPr>
              <a:t>совместные мероприятия с родителями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dirty="0" smtClean="0">
                <a:solidFill>
                  <a:srgbClr val="C55A11"/>
                </a:solidFill>
                <a:latin typeface="ALS Sector Regular" pitchFamily="50" charset="-52"/>
              </a:rPr>
              <a:t>проведение мероприятий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1600" b="1" dirty="0" smtClean="0">
              <a:solidFill>
                <a:srgbClr val="C55A11"/>
              </a:solidFill>
              <a:latin typeface="ALS Sector Regular" pitchFamily="50" charset="-52"/>
            </a:endParaRPr>
          </a:p>
          <a:p>
            <a:r>
              <a:rPr lang="ru-RU" sz="2000" b="1" dirty="0" smtClean="0">
                <a:solidFill>
                  <a:srgbClr val="C55A11"/>
                </a:solidFill>
                <a:latin typeface="ALS Sector Regular" pitchFamily="50" charset="-52"/>
              </a:rPr>
              <a:t>3-ий этап. Заключительный.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C55A11"/>
                </a:solidFill>
                <a:latin typeface="ALS Sector Regular" pitchFamily="50" charset="-52"/>
              </a:rPr>
              <a:t> </a:t>
            </a:r>
            <a:r>
              <a:rPr lang="ru-RU" sz="1600" b="1" dirty="0" smtClean="0">
                <a:solidFill>
                  <a:srgbClr val="C55A11"/>
                </a:solidFill>
                <a:latin typeface="ALS Sector Regular" pitchFamily="50" charset="-52"/>
              </a:rPr>
              <a:t>подведение итогов реализации проекта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dirty="0" smtClean="0">
                <a:solidFill>
                  <a:srgbClr val="C55A11"/>
                </a:solidFill>
                <a:latin typeface="ALS Sector Regular" pitchFamily="50" charset="-52"/>
              </a:rPr>
              <a:t> показ  презентации «Академия нескучных дел»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91886" y="1489166"/>
            <a:ext cx="390579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55A11"/>
                </a:solidFill>
                <a:latin typeface="ALS Sector Regular" pitchFamily="50" charset="-52"/>
              </a:rPr>
              <a:t>Этапы реализации проекта:</a:t>
            </a:r>
          </a:p>
          <a:p>
            <a:r>
              <a:rPr lang="ru-RU" b="1" dirty="0" smtClean="0">
                <a:solidFill>
                  <a:srgbClr val="C55A11"/>
                </a:solidFill>
                <a:latin typeface="ALS Sector Regular" pitchFamily="50" charset="-52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C55A11"/>
                </a:solidFill>
                <a:latin typeface="ALS Sector Regular" pitchFamily="50" charset="-52"/>
              </a:rPr>
              <a:t> Подготовительный этап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C55A11"/>
                </a:solidFill>
                <a:latin typeface="ALS Sector Regular" pitchFamily="50" charset="-52"/>
              </a:rPr>
              <a:t> Основной этап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C55A11"/>
                </a:solidFill>
                <a:latin typeface="ALS Sector Regular" pitchFamily="50" charset="-52"/>
              </a:rPr>
              <a:t> Заключительный этап</a:t>
            </a:r>
            <a:endParaRPr lang="ru-RU" b="1" dirty="0">
              <a:solidFill>
                <a:srgbClr val="C55A11"/>
              </a:solidFill>
              <a:latin typeface="ALS Sector Regular" pitchFamily="50" charset="-52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object 41"/>
          <p:cNvSpPr>
            <a:spLocks noChangeArrowheads="1"/>
          </p:cNvSpPr>
          <p:nvPr/>
        </p:nvSpPr>
        <p:spPr bwMode="auto">
          <a:xfrm>
            <a:off x="1771650" y="4022725"/>
            <a:ext cx="10420350" cy="2835275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291" name="object 42"/>
          <p:cNvSpPr>
            <a:spLocks noChangeArrowheads="1"/>
          </p:cNvSpPr>
          <p:nvPr/>
        </p:nvSpPr>
        <p:spPr bwMode="auto">
          <a:xfrm>
            <a:off x="0" y="5159375"/>
            <a:ext cx="1698625" cy="1698625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 dirty="0"/>
          </a:p>
        </p:txBody>
      </p:sp>
      <p:pic>
        <p:nvPicPr>
          <p:cNvPr id="12292" name="Рисунок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27588" y="433388"/>
            <a:ext cx="892175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object 40"/>
          <p:cNvSpPr>
            <a:spLocks noChangeArrowheads="1"/>
          </p:cNvSpPr>
          <p:nvPr/>
        </p:nvSpPr>
        <p:spPr bwMode="auto">
          <a:xfrm>
            <a:off x="3419475" y="446088"/>
            <a:ext cx="1003300" cy="615950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294" name="object 18"/>
          <p:cNvSpPr>
            <a:spLocks noChangeArrowheads="1"/>
          </p:cNvSpPr>
          <p:nvPr/>
        </p:nvSpPr>
        <p:spPr bwMode="auto">
          <a:xfrm>
            <a:off x="1998663" y="862013"/>
            <a:ext cx="254000" cy="82550"/>
          </a:xfrm>
          <a:prstGeom prst="rect">
            <a:avLst/>
          </a:prstGeom>
          <a:blipFill dpi="0" rotWithShape="1">
            <a:blip r:embed="rId6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295" name="object 19"/>
          <p:cNvSpPr>
            <a:spLocks noChangeArrowheads="1"/>
          </p:cNvSpPr>
          <p:nvPr/>
        </p:nvSpPr>
        <p:spPr bwMode="auto">
          <a:xfrm>
            <a:off x="1701800" y="860425"/>
            <a:ext cx="444500" cy="85725"/>
          </a:xfrm>
          <a:prstGeom prst="rect">
            <a:avLst/>
          </a:prstGeom>
          <a:blipFill dpi="0" rotWithShape="1">
            <a:blip r:embed="rId7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296" name="object 20"/>
          <p:cNvSpPr>
            <a:spLocks noChangeArrowheads="1"/>
          </p:cNvSpPr>
          <p:nvPr/>
        </p:nvSpPr>
        <p:spPr bwMode="auto">
          <a:xfrm>
            <a:off x="1701800" y="860425"/>
            <a:ext cx="284163" cy="85725"/>
          </a:xfrm>
          <a:prstGeom prst="rect">
            <a:avLst/>
          </a:prstGeom>
          <a:blipFill dpi="0" rotWithShape="1">
            <a:blip r:embed="rId8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297" name="object 21"/>
          <p:cNvSpPr>
            <a:spLocks noChangeArrowheads="1"/>
          </p:cNvSpPr>
          <p:nvPr/>
        </p:nvSpPr>
        <p:spPr bwMode="auto">
          <a:xfrm>
            <a:off x="1146175" y="860425"/>
            <a:ext cx="512763" cy="100013"/>
          </a:xfrm>
          <a:prstGeom prst="rect">
            <a:avLst/>
          </a:prstGeom>
          <a:blipFill dpi="0" rotWithShape="1">
            <a:blip r:embed="rId9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298" name="object 22"/>
          <p:cNvSpPr>
            <a:spLocks noChangeArrowheads="1"/>
          </p:cNvSpPr>
          <p:nvPr/>
        </p:nvSpPr>
        <p:spPr bwMode="auto">
          <a:xfrm>
            <a:off x="1146175" y="860425"/>
            <a:ext cx="147638" cy="85725"/>
          </a:xfrm>
          <a:prstGeom prst="rect">
            <a:avLst/>
          </a:prstGeom>
          <a:blipFill dpi="0" rotWithShape="1">
            <a:blip r:embed="rId10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299" name="object 23"/>
          <p:cNvSpPr>
            <a:spLocks noChangeArrowheads="1"/>
          </p:cNvSpPr>
          <p:nvPr/>
        </p:nvSpPr>
        <p:spPr bwMode="auto">
          <a:xfrm>
            <a:off x="2241550" y="722313"/>
            <a:ext cx="249238" cy="82550"/>
          </a:xfrm>
          <a:prstGeom prst="rect">
            <a:avLst/>
          </a:prstGeom>
          <a:blipFill dpi="0" rotWithShape="1">
            <a:blip r:embed="rId11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00" name="object 24"/>
          <p:cNvSpPr>
            <a:spLocks noChangeArrowheads="1"/>
          </p:cNvSpPr>
          <p:nvPr/>
        </p:nvSpPr>
        <p:spPr bwMode="auto">
          <a:xfrm>
            <a:off x="2003425" y="722313"/>
            <a:ext cx="309563" cy="84137"/>
          </a:xfrm>
          <a:prstGeom prst="rect">
            <a:avLst/>
          </a:prstGeom>
          <a:blipFill dpi="0" rotWithShape="1">
            <a:blip r:embed="rId12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01" name="object 25"/>
          <p:cNvSpPr>
            <a:spLocks noChangeArrowheads="1"/>
          </p:cNvSpPr>
          <p:nvPr/>
        </p:nvSpPr>
        <p:spPr bwMode="auto">
          <a:xfrm>
            <a:off x="1752600" y="720725"/>
            <a:ext cx="393700" cy="87313"/>
          </a:xfrm>
          <a:prstGeom prst="rect">
            <a:avLst/>
          </a:prstGeom>
          <a:blipFill dpi="0" rotWithShape="1">
            <a:blip r:embed="rId13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02" name="object 26"/>
          <p:cNvSpPr>
            <a:spLocks noChangeArrowheads="1"/>
          </p:cNvSpPr>
          <p:nvPr/>
        </p:nvSpPr>
        <p:spPr bwMode="auto">
          <a:xfrm>
            <a:off x="1752600" y="720725"/>
            <a:ext cx="236538" cy="87313"/>
          </a:xfrm>
          <a:prstGeom prst="rect">
            <a:avLst/>
          </a:prstGeom>
          <a:blipFill dpi="0" rotWithShape="1">
            <a:blip r:embed="rId14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03" name="object 27"/>
          <p:cNvSpPr>
            <a:spLocks noChangeArrowheads="1"/>
          </p:cNvSpPr>
          <p:nvPr/>
        </p:nvSpPr>
        <p:spPr bwMode="auto">
          <a:xfrm>
            <a:off x="1141413" y="720725"/>
            <a:ext cx="552450" cy="100013"/>
          </a:xfrm>
          <a:prstGeom prst="rect">
            <a:avLst/>
          </a:prstGeom>
          <a:blipFill dpi="0" rotWithShape="1">
            <a:blip r:embed="rId15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04" name="object 28"/>
          <p:cNvSpPr>
            <a:spLocks noChangeArrowheads="1"/>
          </p:cNvSpPr>
          <p:nvPr/>
        </p:nvSpPr>
        <p:spPr bwMode="auto">
          <a:xfrm>
            <a:off x="1141413" y="720725"/>
            <a:ext cx="287337" cy="100013"/>
          </a:xfrm>
          <a:prstGeom prst="rect">
            <a:avLst/>
          </a:prstGeom>
          <a:blipFill dpi="0" rotWithShape="1">
            <a:blip r:embed="rId16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05" name="object 29"/>
          <p:cNvSpPr>
            <a:spLocks noChangeArrowheads="1"/>
          </p:cNvSpPr>
          <p:nvPr/>
        </p:nvSpPr>
        <p:spPr bwMode="auto">
          <a:xfrm>
            <a:off x="1903413" y="557213"/>
            <a:ext cx="261937" cy="111125"/>
          </a:xfrm>
          <a:prstGeom prst="rect">
            <a:avLst/>
          </a:prstGeom>
          <a:blipFill dpi="0" rotWithShape="1">
            <a:blip r:embed="rId17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06" name="object 30"/>
          <p:cNvSpPr>
            <a:spLocks noChangeArrowheads="1"/>
          </p:cNvSpPr>
          <p:nvPr/>
        </p:nvSpPr>
        <p:spPr bwMode="auto">
          <a:xfrm>
            <a:off x="1549400" y="584200"/>
            <a:ext cx="427038" cy="82550"/>
          </a:xfrm>
          <a:prstGeom prst="rect">
            <a:avLst/>
          </a:prstGeom>
          <a:blipFill dpi="0" rotWithShape="1">
            <a:blip r:embed="rId18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07" name="object 31"/>
          <p:cNvSpPr>
            <a:spLocks noChangeArrowheads="1"/>
          </p:cNvSpPr>
          <p:nvPr/>
        </p:nvSpPr>
        <p:spPr bwMode="auto">
          <a:xfrm>
            <a:off x="1271588" y="582613"/>
            <a:ext cx="531812" cy="98425"/>
          </a:xfrm>
          <a:prstGeom prst="rect">
            <a:avLst/>
          </a:prstGeom>
          <a:blipFill dpi="0" rotWithShape="1">
            <a:blip r:embed="rId19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08" name="object 32"/>
          <p:cNvSpPr>
            <a:spLocks noChangeArrowheads="1"/>
          </p:cNvSpPr>
          <p:nvPr/>
        </p:nvSpPr>
        <p:spPr bwMode="auto">
          <a:xfrm>
            <a:off x="1271588" y="582613"/>
            <a:ext cx="166687" cy="85725"/>
          </a:xfrm>
          <a:prstGeom prst="rect">
            <a:avLst/>
          </a:prstGeom>
          <a:blipFill dpi="0" rotWithShape="1">
            <a:blip r:embed="rId20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09" name="object 33"/>
          <p:cNvSpPr>
            <a:spLocks noChangeArrowheads="1"/>
          </p:cNvSpPr>
          <p:nvPr/>
        </p:nvSpPr>
        <p:spPr bwMode="auto">
          <a:xfrm>
            <a:off x="1146175" y="584200"/>
            <a:ext cx="73025" cy="82550"/>
          </a:xfrm>
          <a:prstGeom prst="rect">
            <a:avLst/>
          </a:prstGeom>
          <a:blipFill dpi="0" rotWithShape="1">
            <a:blip r:embed="rId21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10" name="object 34"/>
          <p:cNvSpPr>
            <a:spLocks noChangeArrowheads="1"/>
          </p:cNvSpPr>
          <p:nvPr/>
        </p:nvSpPr>
        <p:spPr bwMode="auto">
          <a:xfrm>
            <a:off x="2092325" y="444500"/>
            <a:ext cx="409575" cy="98425"/>
          </a:xfrm>
          <a:prstGeom prst="rect">
            <a:avLst/>
          </a:prstGeom>
          <a:blipFill dpi="0" rotWithShape="1">
            <a:blip r:embed="rId22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11" name="object 35"/>
          <p:cNvSpPr>
            <a:spLocks noChangeArrowheads="1"/>
          </p:cNvSpPr>
          <p:nvPr/>
        </p:nvSpPr>
        <p:spPr bwMode="auto">
          <a:xfrm>
            <a:off x="1316038" y="444500"/>
            <a:ext cx="739775" cy="82550"/>
          </a:xfrm>
          <a:prstGeom prst="rect">
            <a:avLst/>
          </a:prstGeom>
          <a:blipFill dpi="0" rotWithShape="1">
            <a:blip r:embed="rId23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12" name="object 36"/>
          <p:cNvSpPr>
            <a:spLocks noChangeArrowheads="1"/>
          </p:cNvSpPr>
          <p:nvPr/>
        </p:nvSpPr>
        <p:spPr bwMode="auto">
          <a:xfrm>
            <a:off x="1239838" y="444500"/>
            <a:ext cx="573087" cy="82550"/>
          </a:xfrm>
          <a:prstGeom prst="rect">
            <a:avLst/>
          </a:prstGeom>
          <a:blipFill dpi="0" rotWithShape="1">
            <a:blip r:embed="rId24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13" name="object 37"/>
          <p:cNvSpPr>
            <a:spLocks noChangeArrowheads="1"/>
          </p:cNvSpPr>
          <p:nvPr/>
        </p:nvSpPr>
        <p:spPr bwMode="auto">
          <a:xfrm>
            <a:off x="1139825" y="444500"/>
            <a:ext cx="161925" cy="98425"/>
          </a:xfrm>
          <a:prstGeom prst="rect">
            <a:avLst/>
          </a:prstGeom>
          <a:blipFill dpi="0" rotWithShape="1">
            <a:blip r:embed="rId25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14" name="object 38"/>
          <p:cNvSpPr>
            <a:spLocks noChangeArrowheads="1"/>
          </p:cNvSpPr>
          <p:nvPr/>
        </p:nvSpPr>
        <p:spPr bwMode="auto">
          <a:xfrm>
            <a:off x="515938" y="403225"/>
            <a:ext cx="531812" cy="633413"/>
          </a:xfrm>
          <a:prstGeom prst="rect">
            <a:avLst/>
          </a:prstGeom>
          <a:blipFill dpi="0" rotWithShape="1">
            <a:blip r:embed="rId26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15" name="object 39"/>
          <p:cNvSpPr>
            <a:spLocks noChangeArrowheads="1"/>
          </p:cNvSpPr>
          <p:nvPr/>
        </p:nvSpPr>
        <p:spPr bwMode="auto">
          <a:xfrm>
            <a:off x="2994025" y="411163"/>
            <a:ext cx="20638" cy="622300"/>
          </a:xfrm>
          <a:prstGeom prst="rect">
            <a:avLst/>
          </a:prstGeom>
          <a:blipFill dpi="0" rotWithShape="1">
            <a:blip r:embed="rId27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05A16CF0-1B46-7C96-4E47-7C1D510EE254}"/>
              </a:ext>
            </a:extLst>
          </p:cNvPr>
          <p:cNvSpPr txBox="1"/>
          <p:nvPr/>
        </p:nvSpPr>
        <p:spPr>
          <a:xfrm>
            <a:off x="811565" y="1554480"/>
            <a:ext cx="10568870" cy="5324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2"/>
                </a:solidFill>
                <a:latin typeface="ALS Sector Regular" pitchFamily="50" charset="-52"/>
              </a:rPr>
              <a:t>Методы и формы по реализации проекта</a:t>
            </a:r>
          </a:p>
          <a:p>
            <a:pPr>
              <a:buFontTx/>
              <a:buChar char="-"/>
            </a:pPr>
            <a:r>
              <a:rPr lang="ru-RU" sz="2400" dirty="0">
                <a:solidFill>
                  <a:schemeClr val="accent2"/>
                </a:solidFill>
              </a:rPr>
              <a:t> </a:t>
            </a:r>
            <a:r>
              <a:rPr lang="ru-RU" sz="20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дежурства, поручения</a:t>
            </a:r>
          </a:p>
          <a:p>
            <a:pPr>
              <a:buFontTx/>
              <a:buChar char="-"/>
            </a:pPr>
            <a:r>
              <a:rPr lang="ru-RU" sz="20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предметно-практические занятия</a:t>
            </a:r>
          </a:p>
          <a:p>
            <a:pPr>
              <a:buFontTx/>
              <a:buChar char="-"/>
            </a:pPr>
            <a:r>
              <a:rPr lang="ru-RU" sz="20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экскурсии</a:t>
            </a:r>
          </a:p>
          <a:p>
            <a:pPr>
              <a:buFontTx/>
              <a:buChar char="-"/>
            </a:pPr>
            <a:r>
              <a:rPr lang="ru-RU" sz="20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сюжетно-ролевые игры</a:t>
            </a:r>
          </a:p>
          <a:p>
            <a:pPr>
              <a:buFontTx/>
              <a:buChar char="-"/>
            </a:pPr>
            <a:r>
              <a:rPr lang="ru-RU" sz="20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игры (дидактические, сюжетно-ролевые и т.п.)</a:t>
            </a:r>
          </a:p>
          <a:p>
            <a:pPr>
              <a:buFontTx/>
              <a:buChar char="-"/>
            </a:pPr>
            <a:r>
              <a:rPr lang="ru-RU" sz="20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моделирование реальных ситуаций</a:t>
            </a:r>
          </a:p>
          <a:p>
            <a:pPr>
              <a:buFontTx/>
              <a:buChar char="-"/>
            </a:pPr>
            <a:r>
              <a:rPr lang="ru-RU" sz="20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произведения художественной литературы </a:t>
            </a:r>
          </a:p>
          <a:p>
            <a:pPr marL="285750" indent="-285750"/>
            <a:r>
              <a:rPr lang="ru-RU" sz="20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- подсказок, поощрение</a:t>
            </a:r>
          </a:p>
          <a:p>
            <a:pPr marL="285750" indent="-285750"/>
            <a:r>
              <a:rPr lang="ru-RU" sz="20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err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сказкотерапия</a:t>
            </a:r>
            <a:endParaRPr lang="ru-RU" sz="20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/>
            <a:r>
              <a:rPr lang="ru-RU" sz="20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- система визуального расписания</a:t>
            </a:r>
          </a:p>
          <a:p>
            <a:pPr marL="285750" indent="-285750"/>
            <a:r>
              <a:rPr lang="ru-RU" sz="20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- система альтернативной коммуникации с помощью карточек (PECS)</a:t>
            </a:r>
          </a:p>
          <a:p>
            <a:pPr marL="285750" indent="-285750"/>
            <a:r>
              <a:rPr lang="ru-RU" sz="20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- трудотерапия</a:t>
            </a:r>
          </a:p>
          <a:p>
            <a:pPr marL="285750" indent="-285750"/>
            <a:endParaRPr lang="ru-RU" sz="2400" b="1" dirty="0">
              <a:solidFill>
                <a:schemeClr val="accent2"/>
              </a:solidFill>
              <a:latin typeface="ALS Sector Regular" pitchFamily="50" charset="-52"/>
            </a:endParaRPr>
          </a:p>
          <a:p>
            <a:endParaRPr lang="ru-RU" sz="2400" dirty="0"/>
          </a:p>
          <a:p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3292153889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object 41"/>
          <p:cNvSpPr>
            <a:spLocks noChangeArrowheads="1"/>
          </p:cNvSpPr>
          <p:nvPr/>
        </p:nvSpPr>
        <p:spPr bwMode="auto">
          <a:xfrm>
            <a:off x="1771650" y="4022725"/>
            <a:ext cx="10420350" cy="2835275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4579" name="object 42"/>
          <p:cNvSpPr>
            <a:spLocks noChangeArrowheads="1"/>
          </p:cNvSpPr>
          <p:nvPr/>
        </p:nvSpPr>
        <p:spPr bwMode="auto">
          <a:xfrm>
            <a:off x="0" y="5159375"/>
            <a:ext cx="1698625" cy="1698625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pic>
        <p:nvPicPr>
          <p:cNvPr id="24580" name="Рисунок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27588" y="433388"/>
            <a:ext cx="892175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object 40"/>
          <p:cNvSpPr>
            <a:spLocks noChangeArrowheads="1"/>
          </p:cNvSpPr>
          <p:nvPr/>
        </p:nvSpPr>
        <p:spPr bwMode="auto">
          <a:xfrm>
            <a:off x="3419475" y="446088"/>
            <a:ext cx="1003300" cy="615950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4582" name="object 18"/>
          <p:cNvSpPr>
            <a:spLocks noChangeArrowheads="1"/>
          </p:cNvSpPr>
          <p:nvPr/>
        </p:nvSpPr>
        <p:spPr bwMode="auto">
          <a:xfrm>
            <a:off x="1998663" y="862013"/>
            <a:ext cx="254000" cy="82550"/>
          </a:xfrm>
          <a:prstGeom prst="rect">
            <a:avLst/>
          </a:prstGeom>
          <a:blipFill dpi="0" rotWithShape="1">
            <a:blip r:embed="rId6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4583" name="object 19"/>
          <p:cNvSpPr>
            <a:spLocks noChangeArrowheads="1"/>
          </p:cNvSpPr>
          <p:nvPr/>
        </p:nvSpPr>
        <p:spPr bwMode="auto">
          <a:xfrm>
            <a:off x="1701800" y="860425"/>
            <a:ext cx="444500" cy="85725"/>
          </a:xfrm>
          <a:prstGeom prst="rect">
            <a:avLst/>
          </a:prstGeom>
          <a:blipFill dpi="0" rotWithShape="1">
            <a:blip r:embed="rId7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4584" name="object 20"/>
          <p:cNvSpPr>
            <a:spLocks noChangeArrowheads="1"/>
          </p:cNvSpPr>
          <p:nvPr/>
        </p:nvSpPr>
        <p:spPr bwMode="auto">
          <a:xfrm>
            <a:off x="1701800" y="860425"/>
            <a:ext cx="284163" cy="85725"/>
          </a:xfrm>
          <a:prstGeom prst="rect">
            <a:avLst/>
          </a:prstGeom>
          <a:blipFill dpi="0" rotWithShape="1">
            <a:blip r:embed="rId8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4585" name="object 21"/>
          <p:cNvSpPr>
            <a:spLocks noChangeArrowheads="1"/>
          </p:cNvSpPr>
          <p:nvPr/>
        </p:nvSpPr>
        <p:spPr bwMode="auto">
          <a:xfrm>
            <a:off x="1146175" y="860425"/>
            <a:ext cx="512763" cy="100013"/>
          </a:xfrm>
          <a:prstGeom prst="rect">
            <a:avLst/>
          </a:prstGeom>
          <a:blipFill dpi="0" rotWithShape="1">
            <a:blip r:embed="rId9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4586" name="object 22"/>
          <p:cNvSpPr>
            <a:spLocks noChangeArrowheads="1"/>
          </p:cNvSpPr>
          <p:nvPr/>
        </p:nvSpPr>
        <p:spPr bwMode="auto">
          <a:xfrm>
            <a:off x="1146175" y="860425"/>
            <a:ext cx="147638" cy="85725"/>
          </a:xfrm>
          <a:prstGeom prst="rect">
            <a:avLst/>
          </a:prstGeom>
          <a:blipFill dpi="0" rotWithShape="1">
            <a:blip r:embed="rId10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4587" name="object 23"/>
          <p:cNvSpPr>
            <a:spLocks noChangeArrowheads="1"/>
          </p:cNvSpPr>
          <p:nvPr/>
        </p:nvSpPr>
        <p:spPr bwMode="auto">
          <a:xfrm>
            <a:off x="2241550" y="722313"/>
            <a:ext cx="249238" cy="82550"/>
          </a:xfrm>
          <a:prstGeom prst="rect">
            <a:avLst/>
          </a:prstGeom>
          <a:blipFill dpi="0" rotWithShape="1">
            <a:blip r:embed="rId11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4588" name="object 24"/>
          <p:cNvSpPr>
            <a:spLocks noChangeArrowheads="1"/>
          </p:cNvSpPr>
          <p:nvPr/>
        </p:nvSpPr>
        <p:spPr bwMode="auto">
          <a:xfrm>
            <a:off x="2003425" y="722313"/>
            <a:ext cx="309563" cy="84137"/>
          </a:xfrm>
          <a:prstGeom prst="rect">
            <a:avLst/>
          </a:prstGeom>
          <a:blipFill dpi="0" rotWithShape="1">
            <a:blip r:embed="rId12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4589" name="object 25"/>
          <p:cNvSpPr>
            <a:spLocks noChangeArrowheads="1"/>
          </p:cNvSpPr>
          <p:nvPr/>
        </p:nvSpPr>
        <p:spPr bwMode="auto">
          <a:xfrm>
            <a:off x="1752600" y="720725"/>
            <a:ext cx="393700" cy="87313"/>
          </a:xfrm>
          <a:prstGeom prst="rect">
            <a:avLst/>
          </a:prstGeom>
          <a:blipFill dpi="0" rotWithShape="1">
            <a:blip r:embed="rId13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4590" name="object 26"/>
          <p:cNvSpPr>
            <a:spLocks noChangeArrowheads="1"/>
          </p:cNvSpPr>
          <p:nvPr/>
        </p:nvSpPr>
        <p:spPr bwMode="auto">
          <a:xfrm>
            <a:off x="1752600" y="720725"/>
            <a:ext cx="236538" cy="87313"/>
          </a:xfrm>
          <a:prstGeom prst="rect">
            <a:avLst/>
          </a:prstGeom>
          <a:blipFill dpi="0" rotWithShape="1">
            <a:blip r:embed="rId14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4591" name="object 27"/>
          <p:cNvSpPr>
            <a:spLocks noChangeArrowheads="1"/>
          </p:cNvSpPr>
          <p:nvPr/>
        </p:nvSpPr>
        <p:spPr bwMode="auto">
          <a:xfrm>
            <a:off x="1141413" y="720725"/>
            <a:ext cx="552450" cy="100013"/>
          </a:xfrm>
          <a:prstGeom prst="rect">
            <a:avLst/>
          </a:prstGeom>
          <a:blipFill dpi="0" rotWithShape="1">
            <a:blip r:embed="rId15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4592" name="object 28"/>
          <p:cNvSpPr>
            <a:spLocks noChangeArrowheads="1"/>
          </p:cNvSpPr>
          <p:nvPr/>
        </p:nvSpPr>
        <p:spPr bwMode="auto">
          <a:xfrm>
            <a:off x="1141413" y="720725"/>
            <a:ext cx="287337" cy="100013"/>
          </a:xfrm>
          <a:prstGeom prst="rect">
            <a:avLst/>
          </a:prstGeom>
          <a:blipFill dpi="0" rotWithShape="1">
            <a:blip r:embed="rId16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4593" name="object 29"/>
          <p:cNvSpPr>
            <a:spLocks noChangeArrowheads="1"/>
          </p:cNvSpPr>
          <p:nvPr/>
        </p:nvSpPr>
        <p:spPr bwMode="auto">
          <a:xfrm>
            <a:off x="1903413" y="557213"/>
            <a:ext cx="261937" cy="111125"/>
          </a:xfrm>
          <a:prstGeom prst="rect">
            <a:avLst/>
          </a:prstGeom>
          <a:blipFill dpi="0" rotWithShape="1">
            <a:blip r:embed="rId17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4594" name="object 30"/>
          <p:cNvSpPr>
            <a:spLocks noChangeArrowheads="1"/>
          </p:cNvSpPr>
          <p:nvPr/>
        </p:nvSpPr>
        <p:spPr bwMode="auto">
          <a:xfrm>
            <a:off x="1549400" y="584200"/>
            <a:ext cx="427038" cy="82550"/>
          </a:xfrm>
          <a:prstGeom prst="rect">
            <a:avLst/>
          </a:prstGeom>
          <a:blipFill dpi="0" rotWithShape="1">
            <a:blip r:embed="rId18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4595" name="object 31"/>
          <p:cNvSpPr>
            <a:spLocks noChangeArrowheads="1"/>
          </p:cNvSpPr>
          <p:nvPr/>
        </p:nvSpPr>
        <p:spPr bwMode="auto">
          <a:xfrm>
            <a:off x="1271588" y="582613"/>
            <a:ext cx="531812" cy="98425"/>
          </a:xfrm>
          <a:prstGeom prst="rect">
            <a:avLst/>
          </a:prstGeom>
          <a:blipFill dpi="0" rotWithShape="1">
            <a:blip r:embed="rId19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4596" name="object 32"/>
          <p:cNvSpPr>
            <a:spLocks noChangeArrowheads="1"/>
          </p:cNvSpPr>
          <p:nvPr/>
        </p:nvSpPr>
        <p:spPr bwMode="auto">
          <a:xfrm>
            <a:off x="1271588" y="582613"/>
            <a:ext cx="166687" cy="85725"/>
          </a:xfrm>
          <a:prstGeom prst="rect">
            <a:avLst/>
          </a:prstGeom>
          <a:blipFill dpi="0" rotWithShape="1">
            <a:blip r:embed="rId20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4597" name="object 33"/>
          <p:cNvSpPr>
            <a:spLocks noChangeArrowheads="1"/>
          </p:cNvSpPr>
          <p:nvPr/>
        </p:nvSpPr>
        <p:spPr bwMode="auto">
          <a:xfrm>
            <a:off x="1146175" y="584200"/>
            <a:ext cx="73025" cy="82550"/>
          </a:xfrm>
          <a:prstGeom prst="rect">
            <a:avLst/>
          </a:prstGeom>
          <a:blipFill dpi="0" rotWithShape="1">
            <a:blip r:embed="rId21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4598" name="object 34"/>
          <p:cNvSpPr>
            <a:spLocks noChangeArrowheads="1"/>
          </p:cNvSpPr>
          <p:nvPr/>
        </p:nvSpPr>
        <p:spPr bwMode="auto">
          <a:xfrm>
            <a:off x="2092325" y="444500"/>
            <a:ext cx="409575" cy="98425"/>
          </a:xfrm>
          <a:prstGeom prst="rect">
            <a:avLst/>
          </a:prstGeom>
          <a:blipFill dpi="0" rotWithShape="1">
            <a:blip r:embed="rId22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4599" name="object 35"/>
          <p:cNvSpPr>
            <a:spLocks noChangeArrowheads="1"/>
          </p:cNvSpPr>
          <p:nvPr/>
        </p:nvSpPr>
        <p:spPr bwMode="auto">
          <a:xfrm>
            <a:off x="1316038" y="444500"/>
            <a:ext cx="739775" cy="82550"/>
          </a:xfrm>
          <a:prstGeom prst="rect">
            <a:avLst/>
          </a:prstGeom>
          <a:blipFill dpi="0" rotWithShape="1">
            <a:blip r:embed="rId23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4600" name="object 36"/>
          <p:cNvSpPr>
            <a:spLocks noChangeArrowheads="1"/>
          </p:cNvSpPr>
          <p:nvPr/>
        </p:nvSpPr>
        <p:spPr bwMode="auto">
          <a:xfrm>
            <a:off x="1239838" y="444500"/>
            <a:ext cx="573087" cy="82550"/>
          </a:xfrm>
          <a:prstGeom prst="rect">
            <a:avLst/>
          </a:prstGeom>
          <a:blipFill dpi="0" rotWithShape="1">
            <a:blip r:embed="rId24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4601" name="object 37"/>
          <p:cNvSpPr>
            <a:spLocks noChangeArrowheads="1"/>
          </p:cNvSpPr>
          <p:nvPr/>
        </p:nvSpPr>
        <p:spPr bwMode="auto">
          <a:xfrm>
            <a:off x="1139825" y="444500"/>
            <a:ext cx="161925" cy="98425"/>
          </a:xfrm>
          <a:prstGeom prst="rect">
            <a:avLst/>
          </a:prstGeom>
          <a:blipFill dpi="0" rotWithShape="1">
            <a:blip r:embed="rId25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4602" name="object 38"/>
          <p:cNvSpPr>
            <a:spLocks noChangeArrowheads="1"/>
          </p:cNvSpPr>
          <p:nvPr/>
        </p:nvSpPr>
        <p:spPr bwMode="auto">
          <a:xfrm>
            <a:off x="515938" y="403225"/>
            <a:ext cx="531812" cy="633413"/>
          </a:xfrm>
          <a:prstGeom prst="rect">
            <a:avLst/>
          </a:prstGeom>
          <a:blipFill dpi="0" rotWithShape="1">
            <a:blip r:embed="rId26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4603" name="object 39"/>
          <p:cNvSpPr>
            <a:spLocks noChangeArrowheads="1"/>
          </p:cNvSpPr>
          <p:nvPr/>
        </p:nvSpPr>
        <p:spPr bwMode="auto">
          <a:xfrm>
            <a:off x="2994025" y="411163"/>
            <a:ext cx="20638" cy="622300"/>
          </a:xfrm>
          <a:prstGeom prst="rect">
            <a:avLst/>
          </a:prstGeom>
          <a:blipFill dpi="0" rotWithShape="1">
            <a:blip r:embed="rId27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graphicFrame>
        <p:nvGraphicFramePr>
          <p:cNvPr id="2" name="Таблица 3">
            <a:extLst>
              <a:ext uri="{FF2B5EF4-FFF2-40B4-BE49-F238E27FC236}">
                <a16:creationId xmlns="" xmlns:a16="http://schemas.microsoft.com/office/drawing/2014/main" id="{988960B4-891C-DEBF-02CD-5E4CFCCFD3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179991878"/>
              </p:ext>
            </p:extLst>
          </p:nvPr>
        </p:nvGraphicFramePr>
        <p:xfrm>
          <a:off x="415271" y="1700212"/>
          <a:ext cx="11480318" cy="4711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1309">
                  <a:extLst>
                    <a:ext uri="{9D8B030D-6E8A-4147-A177-3AD203B41FA5}">
                      <a16:colId xmlns="" xmlns:a16="http://schemas.microsoft.com/office/drawing/2014/main" val="3938930832"/>
                    </a:ext>
                  </a:extLst>
                </a:gridCol>
                <a:gridCol w="9509009">
                  <a:extLst>
                    <a:ext uri="{9D8B030D-6E8A-4147-A177-3AD203B41FA5}">
                      <a16:colId xmlns="" xmlns:a16="http://schemas.microsoft.com/office/drawing/2014/main" val="4184160398"/>
                    </a:ext>
                  </a:extLst>
                </a:gridCol>
              </a:tblGrid>
              <a:tr h="67028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chemeClr val="accent2"/>
                          </a:solidFill>
                        </a:rPr>
                        <a:t>Задачи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932298743"/>
                  </a:ext>
                </a:extLst>
              </a:tr>
              <a:tr h="473142"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chemeClr val="accent2"/>
                          </a:solidFill>
                        </a:rPr>
                        <a:t>Алёна Д. </a:t>
                      </a:r>
                      <a:endParaRPr lang="ru-RU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solidFill>
                            <a:schemeClr val="accent2"/>
                          </a:solidFill>
                        </a:rPr>
                        <a:t>формировать коммуникативные навыки и общение;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701832020"/>
                  </a:ext>
                </a:extLst>
              </a:tr>
              <a:tr h="47314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solidFill>
                            <a:schemeClr val="accent2"/>
                          </a:solidFill>
                        </a:rPr>
                        <a:t>Всеволод С.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solidFill>
                            <a:schemeClr val="accent2"/>
                          </a:solidFill>
                        </a:rPr>
                        <a:t>выработка навыков общения  и взаимодействия с другими людьми;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957143980"/>
                  </a:ext>
                </a:extLst>
              </a:tr>
              <a:tr h="82799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solidFill>
                            <a:schemeClr val="accent2"/>
                          </a:solidFill>
                        </a:rPr>
                        <a:t>Кира-Венера М.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solidFill>
                            <a:schemeClr val="accent2"/>
                          </a:solidFill>
                        </a:rPr>
                        <a:t>проводить комплексную работу по развитию эмоциональной сферы, взаимодействия с другими людьми;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40160216"/>
                  </a:ext>
                </a:extLst>
              </a:tr>
              <a:tr h="47971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solidFill>
                            <a:schemeClr val="accent2"/>
                          </a:solidFill>
                        </a:rPr>
                        <a:t>Александра Г.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solidFill>
                            <a:schemeClr val="accent2"/>
                          </a:solidFill>
                        </a:rPr>
                        <a:t>формировать коммуникативные навыки;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657923118"/>
                  </a:ext>
                </a:extLst>
              </a:tr>
              <a:tr h="47971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solidFill>
                            <a:schemeClr val="accent2"/>
                          </a:solidFill>
                        </a:rPr>
                        <a:t>Таисия Ц.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solidFill>
                            <a:schemeClr val="accent2"/>
                          </a:solidFill>
                        </a:rPr>
                        <a:t>формировать навыки самообслуживания;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30921456"/>
                  </a:ext>
                </a:extLst>
              </a:tr>
              <a:tr h="47971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solidFill>
                            <a:schemeClr val="accent2"/>
                          </a:solidFill>
                        </a:rPr>
                        <a:t>Юлия И.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solidFill>
                            <a:schemeClr val="accent2"/>
                          </a:solidFill>
                        </a:rPr>
                        <a:t>формировать продуктивное общение посредством сюжетно-ролевых игр;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45817484"/>
                  </a:ext>
                </a:extLst>
              </a:tr>
              <a:tr h="82799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solidFill>
                            <a:schemeClr val="accent2"/>
                          </a:solidFill>
                        </a:rPr>
                        <a:t>Егор М.</a:t>
                      </a:r>
                    </a:p>
                    <a:p>
                      <a:endParaRPr lang="ru-RU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chemeClr val="accent2"/>
                          </a:solidFill>
                        </a:rPr>
                        <a:t>проводить комплексную работу по развитию эмоциональной сферы, взаимодействия с окружающим миром. Чёткий распорядок дня.</a:t>
                      </a:r>
                      <a:endParaRPr lang="ru-RU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580359931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4829</TotalTime>
  <Words>402</Words>
  <Application>Microsoft Office PowerPoint</Application>
  <PresentationFormat>Произвольный</PresentationFormat>
  <Paragraphs>77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Вячеслав Шиповский</dc:creator>
  <cp:lastModifiedBy>Пользователь Windows</cp:lastModifiedBy>
  <cp:revision>210</cp:revision>
  <cp:lastPrinted>2022-12-26T17:12:45Z</cp:lastPrinted>
  <dcterms:created xsi:type="dcterms:W3CDTF">2021-06-23T12:48:49Z</dcterms:created>
  <dcterms:modified xsi:type="dcterms:W3CDTF">2023-02-06T16:18:38Z</dcterms:modified>
</cp:coreProperties>
</file>