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153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CFE73C-0DD7-4534-8A53-E1B51190350D}" type="datetimeFigureOut">
              <a:rPr lang="ru-RU" smtClean="0"/>
              <a:pPr/>
              <a:t>14.03.2022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CF431371-05AA-45AF-A7F6-C1DDFD1024F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advClick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CFE73C-0DD7-4534-8A53-E1B51190350D}" type="datetimeFigureOut">
              <a:rPr lang="ru-RU" smtClean="0"/>
              <a:pPr/>
              <a:t>14.03.2022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31371-05AA-45AF-A7F6-C1DDFD1024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CFE73C-0DD7-4534-8A53-E1B51190350D}" type="datetimeFigureOut">
              <a:rPr lang="ru-RU" smtClean="0"/>
              <a:pPr/>
              <a:t>14.03.2022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31371-05AA-45AF-A7F6-C1DDFD1024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CFE73C-0DD7-4534-8A53-E1B51190350D}" type="datetimeFigureOut">
              <a:rPr lang="ru-RU" smtClean="0"/>
              <a:pPr/>
              <a:t>14.03.2022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31371-05AA-45AF-A7F6-C1DDFD1024F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 advClick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CFE73C-0DD7-4534-8A53-E1B51190350D}" type="datetimeFigureOut">
              <a:rPr lang="ru-RU" smtClean="0"/>
              <a:pPr/>
              <a:t>14.03.2022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CF431371-05AA-45AF-A7F6-C1DDFD1024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advClick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CFE73C-0DD7-4534-8A53-E1B51190350D}" type="datetimeFigureOut">
              <a:rPr lang="ru-RU" smtClean="0"/>
              <a:pPr/>
              <a:t>14.03.2022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31371-05AA-45AF-A7F6-C1DDFD1024F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 advClick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CFE73C-0DD7-4534-8A53-E1B51190350D}" type="datetimeFigureOut">
              <a:rPr lang="ru-RU" smtClean="0"/>
              <a:pPr/>
              <a:t>14.03.2022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31371-05AA-45AF-A7F6-C1DDFD1024F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 advClick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CFE73C-0DD7-4534-8A53-E1B51190350D}" type="datetimeFigureOut">
              <a:rPr lang="ru-RU" smtClean="0"/>
              <a:pPr/>
              <a:t>14.03.2022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31371-05AA-45AF-A7F6-C1DDFD1024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CFE73C-0DD7-4534-8A53-E1B51190350D}" type="datetimeFigureOut">
              <a:rPr lang="ru-RU" smtClean="0"/>
              <a:pPr/>
              <a:t>14.03.2022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31371-05AA-45AF-A7F6-C1DDFD1024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CFE73C-0DD7-4534-8A53-E1B51190350D}" type="datetimeFigureOut">
              <a:rPr lang="ru-RU" smtClean="0"/>
              <a:pPr/>
              <a:t>14.03.2022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31371-05AA-45AF-A7F6-C1DDFD1024F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 advClick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CFE73C-0DD7-4534-8A53-E1B51190350D}" type="datetimeFigureOut">
              <a:rPr lang="ru-RU" smtClean="0"/>
              <a:pPr/>
              <a:t>14.03.2022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CF431371-05AA-45AF-A7F6-C1DDFD1024F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  <p:transition advClick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38CFE73C-0DD7-4534-8A53-E1B51190350D}" type="datetimeFigureOut">
              <a:rPr lang="ru-RU" smtClean="0"/>
              <a:pPr/>
              <a:t>14.03.2022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CF431371-05AA-45AF-A7F6-C1DDFD1024F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advClick="0"/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4.png"/><Relationship Id="rId7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1500174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sz="6600" b="1" dirty="0"/>
              <a:t>Как </a:t>
            </a:r>
            <a:r>
              <a:rPr lang="ru-RU" sz="6600" b="1" dirty="0" smtClean="0"/>
              <a:t>ходят шахматные </a:t>
            </a:r>
            <a:r>
              <a:rPr lang="ru-RU" sz="6600" b="1" dirty="0"/>
              <a:t>фигуры</a:t>
            </a:r>
            <a:r>
              <a:rPr lang="ru-RU" sz="6600" b="1" dirty="0" smtClean="0"/>
              <a:t>?</a:t>
            </a:r>
            <a:endParaRPr lang="ru-RU" sz="6600" dirty="0"/>
          </a:p>
        </p:txBody>
      </p:sp>
      <p:pic>
        <p:nvPicPr>
          <p:cNvPr id="4" name="Рисунок 3" descr="всеее.jpg">
            <a:hlinkClick r:id="" action="ppaction://noaction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14546" y="3571876"/>
            <a:ext cx="5045167" cy="1917164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8662" y="285728"/>
            <a:ext cx="7143800" cy="642942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Узнаешь, если кликнуть по фигуре</a:t>
            </a:r>
            <a:endParaRPr lang="ru-RU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4" name="Содержимое 3" descr="Доска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1785918" y="1071546"/>
            <a:ext cx="5500726" cy="5438658"/>
          </a:xfrm>
        </p:spPr>
      </p:pic>
      <p:pic>
        <p:nvPicPr>
          <p:cNvPr id="5" name="Рисунок 4" descr="пешка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14282" y="1285860"/>
            <a:ext cx="1318903" cy="1247462"/>
          </a:xfrm>
          <a:prstGeom prst="rect">
            <a:avLst/>
          </a:prstGeom>
        </p:spPr>
      </p:pic>
      <p:pic>
        <p:nvPicPr>
          <p:cNvPr id="6" name="Рисунок 5" descr="Ладья.png"/>
          <p:cNvPicPr>
            <a:picLocks noChangeAspect="1"/>
          </p:cNvPicPr>
          <p:nvPr/>
        </p:nvPicPr>
        <p:blipFill>
          <a:blip r:embed="rId4" cstate="print"/>
          <a:srcRect l="36957" t="8750" r="36141"/>
          <a:stretch>
            <a:fillRect/>
          </a:stretch>
        </p:blipFill>
        <p:spPr>
          <a:xfrm>
            <a:off x="571472" y="4929198"/>
            <a:ext cx="734930" cy="1625749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 descr="конь.jpg"/>
          <p:cNvPicPr>
            <a:picLocks noChangeAspect="1"/>
          </p:cNvPicPr>
          <p:nvPr/>
        </p:nvPicPr>
        <p:blipFill>
          <a:blip r:embed="rId5"/>
          <a:srcRect l="15384" t="3846" r="21154"/>
          <a:stretch>
            <a:fillRect/>
          </a:stretch>
        </p:blipFill>
        <p:spPr>
          <a:xfrm>
            <a:off x="7643834" y="4857760"/>
            <a:ext cx="1005845" cy="1524002"/>
          </a:xfrm>
          <a:prstGeom prst="rect">
            <a:avLst/>
          </a:prstGeom>
        </p:spPr>
      </p:pic>
      <p:pic>
        <p:nvPicPr>
          <p:cNvPr id="8" name="Рисунок 7" descr="слон.jpg"/>
          <p:cNvPicPr>
            <a:picLocks noChangeAspect="1"/>
          </p:cNvPicPr>
          <p:nvPr/>
        </p:nvPicPr>
        <p:blipFill>
          <a:blip r:embed="rId6" cstate="print"/>
          <a:srcRect l="32609" t="3261" r="39130"/>
          <a:stretch>
            <a:fillRect/>
          </a:stretch>
        </p:blipFill>
        <p:spPr>
          <a:xfrm>
            <a:off x="7715272" y="1142984"/>
            <a:ext cx="615648" cy="1404926"/>
          </a:xfrm>
          <a:prstGeom prst="rect">
            <a:avLst/>
          </a:prstGeom>
        </p:spPr>
      </p:pic>
      <p:pic>
        <p:nvPicPr>
          <p:cNvPr id="9" name="Рисунок 8" descr="ферзь.jpg"/>
          <p:cNvPicPr>
            <a:picLocks noChangeAspect="1"/>
          </p:cNvPicPr>
          <p:nvPr/>
        </p:nvPicPr>
        <p:blipFill>
          <a:blip r:embed="rId7"/>
          <a:srcRect l="32813" t="28125" r="32812" b="18750"/>
          <a:stretch>
            <a:fillRect/>
          </a:stretch>
        </p:blipFill>
        <p:spPr>
          <a:xfrm>
            <a:off x="7715272" y="2786058"/>
            <a:ext cx="770410" cy="1785950"/>
          </a:xfrm>
          <a:prstGeom prst="rect">
            <a:avLst/>
          </a:prstGeom>
        </p:spPr>
      </p:pic>
      <p:pic>
        <p:nvPicPr>
          <p:cNvPr id="10" name="Рисунок 9" descr="Король.jpg"/>
          <p:cNvPicPr>
            <a:picLocks noChangeAspect="1"/>
          </p:cNvPicPr>
          <p:nvPr/>
        </p:nvPicPr>
        <p:blipFill>
          <a:blip r:embed="rId8"/>
          <a:srcRect l="32417" t="9890" r="32967" b="12637"/>
          <a:stretch>
            <a:fillRect/>
          </a:stretch>
        </p:blipFill>
        <p:spPr>
          <a:xfrm>
            <a:off x="428596" y="2643182"/>
            <a:ext cx="861816" cy="1928826"/>
          </a:xfrm>
          <a:prstGeom prst="rect">
            <a:avLst/>
          </a:prstGeom>
        </p:spPr>
      </p:pic>
      <p:sp>
        <p:nvSpPr>
          <p:cNvPr id="11" name="Прямоугольник 10"/>
          <p:cNvSpPr/>
          <p:nvPr/>
        </p:nvSpPr>
        <p:spPr>
          <a:xfrm>
            <a:off x="1785918" y="3214686"/>
            <a:ext cx="4000528" cy="2400657"/>
          </a:xfrm>
          <a:prstGeom prst="rect">
            <a:avLst/>
          </a:prstGeom>
          <a:ln/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ru-RU" sz="2400" b="1" dirty="0" smtClean="0">
                <a:latin typeface="+mj-lt"/>
              </a:rPr>
              <a:t>Пешка</a:t>
            </a:r>
          </a:p>
          <a:p>
            <a:r>
              <a:rPr lang="ru-RU" dirty="0" smtClean="0"/>
              <a:t>Самая </a:t>
            </a:r>
            <a:r>
              <a:rPr lang="ru-RU" dirty="0"/>
              <a:t>слабая шахматная единица </a:t>
            </a:r>
            <a:r>
              <a:rPr lang="ru-RU" dirty="0" smtClean="0"/>
              <a:t>. </a:t>
            </a:r>
            <a:r>
              <a:rPr lang="ru-RU" b="1" dirty="0" smtClean="0"/>
              <a:t>Ходит </a:t>
            </a:r>
            <a:r>
              <a:rPr lang="ru-RU" dirty="0"/>
              <a:t>по вертикали на 1 клетку,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(на 2 клетки в начале партии)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Рубит по диагонали на 1 </a:t>
            </a:r>
            <a:r>
              <a:rPr lang="ru-RU" dirty="0" smtClean="0"/>
              <a:t>клетку.</a:t>
            </a:r>
          </a:p>
          <a:p>
            <a:r>
              <a:rPr lang="ru-RU" b="1" dirty="0"/>
              <a:t>Особенность</a:t>
            </a:r>
            <a:r>
              <a:rPr lang="ru-RU" dirty="0"/>
              <a:t> - пешка, достигшая последней горизонтали может "превратиться" в любую фигуру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2357422" y="2928934"/>
            <a:ext cx="4000528" cy="2400657"/>
          </a:xfrm>
          <a:prstGeom prst="rect">
            <a:avLst/>
          </a:prstGeom>
          <a:ln/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ru-RU" sz="2400" b="1" dirty="0" smtClean="0">
                <a:latin typeface="+mj-lt"/>
              </a:rPr>
              <a:t>Слон</a:t>
            </a:r>
          </a:p>
          <a:p>
            <a:pPr fontAlgn="ctr"/>
            <a:r>
              <a:rPr lang="ru-RU" dirty="0" smtClean="0"/>
              <a:t>Шахматная фигура, которая перемещается </a:t>
            </a:r>
            <a:r>
              <a:rPr lang="ru-RU" dirty="0"/>
              <a:t>либо только по белым полям, либо только по чёрным</a:t>
            </a:r>
            <a:r>
              <a:rPr lang="ru-RU" dirty="0" smtClean="0"/>
              <a:t>. </a:t>
            </a:r>
          </a:p>
          <a:p>
            <a:pPr fontAlgn="ctr"/>
            <a:r>
              <a:rPr lang="ru-RU" b="1" dirty="0" smtClean="0"/>
              <a:t>Ходит</a:t>
            </a:r>
            <a:r>
              <a:rPr lang="ru-RU" dirty="0" smtClean="0"/>
              <a:t> на любое число полей по диагонали, при условии, что на пути нет фигур.</a:t>
            </a:r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1857356" y="4071942"/>
            <a:ext cx="4357718" cy="2123658"/>
          </a:xfrm>
          <a:prstGeom prst="rect">
            <a:avLst/>
          </a:prstGeom>
          <a:ln/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ru-RU" sz="2400" b="1" dirty="0" smtClean="0">
                <a:latin typeface="+mj-lt"/>
              </a:rPr>
              <a:t>Конь</a:t>
            </a:r>
          </a:p>
          <a:p>
            <a:r>
              <a:rPr lang="ru-RU" dirty="0" smtClean="0"/>
              <a:t>Шахматная </a:t>
            </a:r>
            <a:r>
              <a:rPr lang="ru-RU" dirty="0"/>
              <a:t>фигура,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располагается </a:t>
            </a:r>
            <a:r>
              <a:rPr lang="ru-RU" dirty="0"/>
              <a:t>рядом с </a:t>
            </a:r>
            <a:r>
              <a:rPr lang="ru-RU" dirty="0" smtClean="0"/>
              <a:t>ладьями. Ходит и рубит по траектории похожей на русскую букву «Г». </a:t>
            </a:r>
            <a:r>
              <a:rPr lang="ru-RU" dirty="0"/>
              <a:t>Особенность - конь может "перепрыгивать" через другие </a:t>
            </a:r>
            <a:r>
              <a:rPr lang="ru-RU" dirty="0" smtClean="0"/>
              <a:t>фигуры. </a:t>
            </a:r>
            <a:endParaRPr lang="ru-RU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2285984" y="3714752"/>
            <a:ext cx="4357718" cy="2677656"/>
          </a:xfrm>
          <a:prstGeom prst="rect">
            <a:avLst/>
          </a:prstGeom>
          <a:ln/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ru-RU" sz="2400" b="1" dirty="0" smtClean="0">
                <a:latin typeface="+mj-lt"/>
              </a:rPr>
              <a:t>Ладья</a:t>
            </a:r>
          </a:p>
          <a:p>
            <a:pPr fontAlgn="ctr"/>
            <a:r>
              <a:rPr lang="ru-RU" dirty="0" smtClean="0"/>
              <a:t>Шахматная </a:t>
            </a:r>
            <a:r>
              <a:rPr lang="ru-RU" dirty="0"/>
              <a:t>фигура</a:t>
            </a:r>
            <a:r>
              <a:rPr lang="ru-RU" dirty="0" smtClean="0"/>
              <a:t>, </a:t>
            </a:r>
            <a:r>
              <a:rPr lang="ru-RU" dirty="0"/>
              <a:t>является тяжёлой фигурой, примерно эквивалентна 5 пешкам, а две ладьи равны ферзю. </a:t>
            </a:r>
            <a:r>
              <a:rPr lang="ru-RU" dirty="0" smtClean="0"/>
              <a:t> </a:t>
            </a:r>
            <a:r>
              <a:rPr lang="ru-RU" b="1" dirty="0" smtClean="0"/>
              <a:t>Ходит</a:t>
            </a:r>
            <a:r>
              <a:rPr lang="ru-RU" dirty="0" smtClean="0"/>
              <a:t> </a:t>
            </a:r>
            <a:r>
              <a:rPr lang="ru-RU" dirty="0"/>
              <a:t> рубит на любое число полей по горизонтали или по вертикали при условии, что на её пути нет фигур</a:t>
            </a:r>
            <a:r>
              <a:rPr lang="ru-RU" dirty="0" smtClean="0"/>
              <a:t>. </a:t>
            </a:r>
            <a:r>
              <a:rPr lang="ru-RU" b="1" dirty="0"/>
              <a:t>Особенность </a:t>
            </a:r>
            <a:r>
              <a:rPr lang="ru-RU" dirty="0"/>
              <a:t>- может участвовать в рокировке с </a:t>
            </a:r>
            <a:r>
              <a:rPr lang="ru-RU" dirty="0" smtClean="0"/>
              <a:t>королем.</a:t>
            </a:r>
            <a:endParaRPr lang="ru-RU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2786050" y="3429000"/>
            <a:ext cx="4000528" cy="2677656"/>
          </a:xfrm>
          <a:prstGeom prst="rect">
            <a:avLst/>
          </a:prstGeom>
          <a:ln/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fontAlgn="ctr"/>
            <a:r>
              <a:rPr lang="ru-RU" sz="2400" b="1" dirty="0" smtClean="0">
                <a:latin typeface="+mj-lt"/>
              </a:rPr>
              <a:t>Ферзь</a:t>
            </a:r>
          </a:p>
          <a:p>
            <a:pPr fontAlgn="ctr"/>
            <a:r>
              <a:rPr lang="ru-RU" dirty="0" smtClean="0"/>
              <a:t>Самая сильная шахматная фигура. В начальной позиции ферзь всегда занимает клетку своего цвета, отсюда и выражение: «Ферзь любит свой цвет». </a:t>
            </a:r>
            <a:r>
              <a:rPr lang="ru-RU" b="1" dirty="0" smtClean="0"/>
              <a:t>Ходит </a:t>
            </a:r>
            <a:r>
              <a:rPr lang="ru-RU" dirty="0" smtClean="0"/>
              <a:t>на любое число полей, по вертикали, горизонтали или диагонали, соединяет в себе ходы ладьи и слона.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3214678" y="2643182"/>
            <a:ext cx="4000528" cy="3231654"/>
          </a:xfrm>
          <a:prstGeom prst="rect">
            <a:avLst/>
          </a:prstGeom>
          <a:ln/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ru-RU" sz="2400" b="1" dirty="0" smtClean="0">
                <a:latin typeface="+mj-lt"/>
              </a:rPr>
              <a:t>Король</a:t>
            </a:r>
          </a:p>
          <a:p>
            <a:pPr fontAlgn="ctr"/>
            <a:r>
              <a:rPr lang="ru-RU" dirty="0" smtClean="0"/>
              <a:t>- </a:t>
            </a:r>
            <a:r>
              <a:rPr lang="ru-RU" dirty="0"/>
              <a:t>самая главная фигура шахматной партии, и самая уязвимая. Если королю поставлен мат (то есть у короля нет возможности пойти, и ему шах), то шахматная партия заканчивается. </a:t>
            </a:r>
            <a:r>
              <a:rPr lang="ru-RU" dirty="0" smtClean="0"/>
              <a:t> </a:t>
            </a:r>
            <a:r>
              <a:rPr lang="ru-RU" b="1" dirty="0" smtClean="0"/>
              <a:t>Ходит</a:t>
            </a:r>
            <a:r>
              <a:rPr lang="ru-RU" dirty="0" smtClean="0"/>
              <a:t> (</a:t>
            </a:r>
            <a:r>
              <a:rPr lang="ru-RU" dirty="0"/>
              <a:t>и </a:t>
            </a:r>
            <a:r>
              <a:rPr lang="ru-RU" dirty="0" smtClean="0"/>
              <a:t>рубит </a:t>
            </a:r>
            <a:r>
              <a:rPr lang="ru-RU" dirty="0"/>
              <a:t>фигуры противника) только на соседнее поле в любом </a:t>
            </a:r>
            <a:r>
              <a:rPr lang="ru-RU" dirty="0" smtClean="0"/>
              <a:t>направлении. </a:t>
            </a:r>
            <a:r>
              <a:rPr lang="ru-RU" b="1" dirty="0"/>
              <a:t>Особенность </a:t>
            </a:r>
            <a:r>
              <a:rPr lang="ru-RU" dirty="0"/>
              <a:t>- может участвовать в рокировке с ладьей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4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4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5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>
                      <p:stCondLst>
                        <p:cond delay="0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68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9" fill="hold">
                      <p:stCondLst>
                        <p:cond delay="0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7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  <p:bldLst>
      <p:bldP spid="11" grpId="0" animBg="1"/>
      <p:bldP spid="11" grpId="1" animBg="1"/>
      <p:bldP spid="12" grpId="0" animBg="1"/>
      <p:bldP spid="12" grpId="1" animBg="1"/>
      <p:bldP spid="13" grpId="0" animBg="1"/>
      <p:bldP spid="13" grpId="1" animBg="1"/>
      <p:bldP spid="14" grpId="0" animBg="1"/>
      <p:bldP spid="14" grpId="1" animBg="1"/>
      <p:bldP spid="15" grpId="0" animBg="1"/>
      <p:bldP spid="15" grpId="1" animBg="1"/>
      <p:bldP spid="16" grpId="0" animBg="1"/>
      <p:bldP spid="16" grpId="1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раведливость">
  <a:themeElements>
    <a:clrScheme name="Справедливость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221</TotalTime>
  <Words>178</Words>
  <Application>Microsoft Office PowerPoint</Application>
  <PresentationFormat>Экран (4:3)</PresentationFormat>
  <Paragraphs>16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Справедливость</vt:lpstr>
      <vt:lpstr>Как ходят шахматные фигуры?</vt:lpstr>
      <vt:lpstr>Узнаешь, если кликнуть по фигуре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Как ходят шахматные фигуры?</dc:title>
  <dc:creator>user</dc:creator>
  <cp:lastModifiedBy>user</cp:lastModifiedBy>
  <cp:revision>25</cp:revision>
  <dcterms:created xsi:type="dcterms:W3CDTF">2022-03-09T08:05:35Z</dcterms:created>
  <dcterms:modified xsi:type="dcterms:W3CDTF">2022-03-14T06:45:36Z</dcterms:modified>
</cp:coreProperties>
</file>