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4" r:id="rId5"/>
    <p:sldId id="259" r:id="rId6"/>
    <p:sldId id="266" r:id="rId7"/>
    <p:sldId id="268" r:id="rId8"/>
    <p:sldId id="269" r:id="rId9"/>
    <p:sldId id="270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6535391_4-p-foni-dlya-prezentatsii-po-pdd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"/>
            <a:ext cx="9144000" cy="6857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844824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Проект </a:t>
            </a:r>
            <a:r>
              <a:rPr lang="ru-RU" sz="4400" b="1" dirty="0" smtClean="0">
                <a:solidFill>
                  <a:schemeClr val="tx2"/>
                </a:solidFill>
              </a:rPr>
              <a:t>на</a:t>
            </a:r>
            <a:r>
              <a:rPr lang="ru-RU" sz="4400" b="1" dirty="0" smtClean="0">
                <a:solidFill>
                  <a:schemeClr val="tx2"/>
                </a:solidFill>
              </a:rPr>
              <a:t> тему:</a:t>
            </a:r>
            <a:endParaRPr lang="ru-RU" sz="4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Безопасный маршрут.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458112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Воспитатель:</a:t>
            </a:r>
            <a:endParaRPr lang="ru-RU" b="1" dirty="0" smtClean="0">
              <a:solidFill>
                <a:schemeClr val="tx2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2"/>
                </a:solidFill>
              </a:rPr>
              <a:t>Микинина</a:t>
            </a:r>
            <a:r>
              <a:rPr lang="ru-RU" b="1" dirty="0" smtClean="0">
                <a:solidFill>
                  <a:schemeClr val="tx2"/>
                </a:solidFill>
              </a:rPr>
              <a:t> Ольга Владимировна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54868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МБДОУ 17 «Ласточка»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19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720" y="1071546"/>
            <a:ext cx="8643998" cy="50167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smtClean="0"/>
              <a:t>Актуальность  проекта</a:t>
            </a:r>
            <a:r>
              <a:rPr lang="ru-RU" sz="2000" i="1" dirty="0" smtClean="0"/>
              <a:t>:</a:t>
            </a:r>
            <a:endParaRPr lang="ru-RU" sz="2000" dirty="0" smtClean="0"/>
          </a:p>
          <a:p>
            <a:r>
              <a:rPr lang="ru-RU" sz="2000" dirty="0" smtClean="0"/>
              <a:t>Детский травматизм в нашей стране в десятки и сотни раз превышает травматизм в других странах. Данная статистика требует особого отношения к обучению детей безопасному поведению на дорогах. Обучение детей правилам безопасного поведения на дорогах в период нахождения ребенка в детском саду, может уменьшить тяжелые последствия и возможность попадания его в ДТП.</a:t>
            </a:r>
          </a:p>
          <a:p>
            <a:r>
              <a:rPr lang="ru-RU" sz="2000" dirty="0" smtClean="0"/>
              <a:t>На поведение детей на дороге влияет целый ряд факторов. Воспитание безопасного поведения у детей – одна из важнейших задач дошкольного учреждения. Ребёнок становится пешеходом значительно раньше, чем он по своим знаниям, усилиям, развитию становится к этому подготовленным. С первых дней пребывания ребёнка в детском саду следует так организовать его воспитание и обучение, чтобы к моменту перехода из детского сада в школу он легко ориентировался в ближайшем окружении, умел наблюдать и правильно оценивать дорожные ситуации, владел навыками безопасного поведения в этих ситуациях.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66"/>
            <a:ext cx="8643998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smtClean="0"/>
              <a:t>Участники проекта</a:t>
            </a:r>
            <a:r>
              <a:rPr lang="ru-RU" sz="2000" dirty="0" smtClean="0"/>
              <a:t>: воспитатель, инструктор по физкультуре, дети подготовительной к школе группы, родители.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19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282" y="2143116"/>
            <a:ext cx="8715436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smtClean="0"/>
              <a:t>Задачи:</a:t>
            </a:r>
            <a:endParaRPr lang="ru-RU" sz="2000" dirty="0" smtClean="0"/>
          </a:p>
          <a:p>
            <a:r>
              <a:rPr lang="ru-RU" sz="2000" dirty="0" smtClean="0"/>
              <a:t>1) Углублять представления детей о Правилах дорожного движения, полученные ранее</a:t>
            </a:r>
          </a:p>
          <a:p>
            <a:r>
              <a:rPr lang="ru-RU" sz="2000" dirty="0" smtClean="0"/>
              <a:t>2) Расширять знания детей о ПДД для пешеходов и пассажиров и о работе сотрудников ГИБДД, контролирующих и регулирующих движение на улице</a:t>
            </a:r>
          </a:p>
          <a:p>
            <a:r>
              <a:rPr lang="ru-RU" sz="2000" dirty="0" smtClean="0"/>
              <a:t>3) Продолжать знакомство с назначением дорожных знаков и их начертаниями</a:t>
            </a:r>
          </a:p>
          <a:p>
            <a:r>
              <a:rPr lang="ru-RU" sz="2000" dirty="0" smtClean="0"/>
              <a:t>4) Расширять  знания детей о видах транспорта</a:t>
            </a:r>
          </a:p>
          <a:p>
            <a:r>
              <a:rPr lang="ru-RU" sz="2000" dirty="0" smtClean="0"/>
              <a:t>5) Развивать  у детей способности к предвидению возможной опасности в конкретно меняющейся ситуации и построению адекватного безопасного поведения</a:t>
            </a:r>
          </a:p>
          <a:p>
            <a:r>
              <a:rPr lang="ru-RU" sz="2000" dirty="0" smtClean="0"/>
              <a:t>6) Составить и отработать индивидуальный безопасный маршрут из дома к детскому саду</a:t>
            </a:r>
          </a:p>
          <a:p>
            <a:r>
              <a:rPr lang="ru-RU" sz="2000" dirty="0" smtClean="0"/>
              <a:t>7) Воспитывать в детях грамотных пешеходов.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28"/>
            <a:ext cx="8715436" cy="18573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Цель: формирование навыков безопасного поведения на улице и по дороге в детский сад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1285860"/>
            <a:ext cx="8715436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Прогнозируемый результат реализации проекта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- осознанное отношение к вопросам личной безопасности и безопасности окружающих;</a:t>
            </a:r>
            <a:br>
              <a:rPr lang="ru-RU" dirty="0" smtClean="0"/>
            </a:br>
            <a:r>
              <a:rPr lang="ru-RU" dirty="0" smtClean="0"/>
              <a:t>- проявление дисциплинированности, выдержки, самостоятельности в соблюдении правил поведения;</a:t>
            </a:r>
            <a:br>
              <a:rPr lang="ru-RU" dirty="0" smtClean="0"/>
            </a:br>
            <a:r>
              <a:rPr lang="ru-RU" dirty="0" smtClean="0"/>
              <a:t>- умение предвидеть возможную опасность, находить способы избегать ее;</a:t>
            </a:r>
            <a:br>
              <a:rPr lang="ru-RU" dirty="0" smtClean="0"/>
            </a:br>
            <a:r>
              <a:rPr lang="ru-RU" dirty="0" smtClean="0"/>
              <a:t>- знание правил безопасного поведения на улицах .</a:t>
            </a:r>
            <a:br>
              <a:rPr lang="ru-RU" dirty="0" smtClean="0"/>
            </a:br>
            <a:r>
              <a:rPr lang="ru-RU" dirty="0" smtClean="0"/>
              <a:t>- умение заботиться о своем физическом здоровье и соблюдать правила безопасности жизнедеятельности;</a:t>
            </a:r>
            <a:br>
              <a:rPr lang="ru-RU" dirty="0" smtClean="0"/>
            </a:br>
            <a:r>
              <a:rPr lang="ru-RU" dirty="0" smtClean="0"/>
              <a:t>- умение выбрать адекватную модель поведения в различных жизненных ситуациях;</a:t>
            </a:r>
            <a:br>
              <a:rPr lang="ru-RU" dirty="0" smtClean="0"/>
            </a:br>
            <a:r>
              <a:rPr lang="ru-RU" dirty="0" smtClean="0"/>
              <a:t>- умение организовать деятельность в соответствии с правилами безопасного для себя и окружающих поведения в «типичных» ситуациях;</a:t>
            </a:r>
            <a:br>
              <a:rPr lang="ru-RU" dirty="0" smtClean="0"/>
            </a:br>
            <a:r>
              <a:rPr lang="ru-RU" dirty="0" smtClean="0"/>
              <a:t>- способность действовать в экстремальных ситуациях в соответствии с усвоенными правилами на дороге;</a:t>
            </a:r>
            <a:br>
              <a:rPr lang="ru-RU" dirty="0" smtClean="0"/>
            </a:br>
            <a:r>
              <a:rPr lang="ru-RU" dirty="0" smtClean="0"/>
              <a:t>- представления о возможных негативных последствиях для других людей своими неосторожными действиями.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19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30318D3-82A8-4187-8CC4-4D2CA18B650F}"/>
              </a:ext>
            </a:extLst>
          </p:cNvPr>
          <p:cNvSpPr txBox="1"/>
          <p:nvPr/>
        </p:nvSpPr>
        <p:spPr>
          <a:xfrm>
            <a:off x="571472" y="430251"/>
            <a:ext cx="569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БЕЗОПАСНОГО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Федоренко Иван с мамой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69880ED-9685-4A04-9780-30303D6DC59A}"/>
              </a:ext>
            </a:extLst>
          </p:cNvPr>
          <p:cNvSpPr/>
          <p:nvPr/>
        </p:nvSpPr>
        <p:spPr>
          <a:xfrm>
            <a:off x="2971800" y="3987800"/>
            <a:ext cx="985836" cy="7620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C00DEFCC-038C-49F1-93C5-8470ABA725DC}"/>
              </a:ext>
            </a:extLst>
          </p:cNvPr>
          <p:cNvCxnSpPr/>
          <p:nvPr/>
        </p:nvCxnSpPr>
        <p:spPr>
          <a:xfrm flipH="1">
            <a:off x="2552700" y="4191000"/>
            <a:ext cx="41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6228DE66-A7FB-4320-87F1-FAC45E852A41}"/>
              </a:ext>
            </a:extLst>
          </p:cNvPr>
          <p:cNvCxnSpPr/>
          <p:nvPr/>
        </p:nvCxnSpPr>
        <p:spPr>
          <a:xfrm flipH="1">
            <a:off x="2552700" y="4457700"/>
            <a:ext cx="41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54AC8717-1284-484A-8766-0C009C953DEC}"/>
              </a:ext>
            </a:extLst>
          </p:cNvPr>
          <p:cNvCxnSpPr/>
          <p:nvPr/>
        </p:nvCxnSpPr>
        <p:spPr>
          <a:xfrm flipV="1">
            <a:off x="2552700" y="2933700"/>
            <a:ext cx="0" cy="1257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7E8CC584-2CCD-400E-B73C-390031978634}"/>
              </a:ext>
            </a:extLst>
          </p:cNvPr>
          <p:cNvCxnSpPr/>
          <p:nvPr/>
        </p:nvCxnSpPr>
        <p:spPr>
          <a:xfrm>
            <a:off x="2190750" y="2921000"/>
            <a:ext cx="0" cy="153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D9A9D899-68FE-48A0-9645-1F7D0BDC62C7}"/>
              </a:ext>
            </a:extLst>
          </p:cNvPr>
          <p:cNvCxnSpPr/>
          <p:nvPr/>
        </p:nvCxnSpPr>
        <p:spPr>
          <a:xfrm>
            <a:off x="2228850" y="4457700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95CDC5FA-D8F9-4520-8EB2-5EAD1F6CC617}"/>
              </a:ext>
            </a:extLst>
          </p:cNvPr>
          <p:cNvCxnSpPr/>
          <p:nvPr/>
        </p:nvCxnSpPr>
        <p:spPr>
          <a:xfrm flipH="1">
            <a:off x="161925" y="2933700"/>
            <a:ext cx="2028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0EEF8D94-8FE8-432F-9805-81DBCFE59331}"/>
              </a:ext>
            </a:extLst>
          </p:cNvPr>
          <p:cNvCxnSpPr/>
          <p:nvPr/>
        </p:nvCxnSpPr>
        <p:spPr>
          <a:xfrm>
            <a:off x="161925" y="1943100"/>
            <a:ext cx="8820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D987FDC9-58CF-4206-A0F0-575DB26EF941}"/>
              </a:ext>
            </a:extLst>
          </p:cNvPr>
          <p:cNvCxnSpPr/>
          <p:nvPr/>
        </p:nvCxnSpPr>
        <p:spPr>
          <a:xfrm flipV="1">
            <a:off x="2552700" y="2921000"/>
            <a:ext cx="4848225" cy="12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B1F57EA-94B7-4ADD-8514-87CA5A9404F0}"/>
              </a:ext>
            </a:extLst>
          </p:cNvPr>
          <p:cNvSpPr txBox="1"/>
          <p:nvPr/>
        </p:nvSpPr>
        <p:spPr>
          <a:xfrm>
            <a:off x="4141085" y="2174995"/>
            <a:ext cx="1419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Калинина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5F0A80CA-2FE4-43EF-A0BE-1983B3CBCDAB}"/>
              </a:ext>
            </a:extLst>
          </p:cNvPr>
          <p:cNvSpPr txBox="1"/>
          <p:nvPr/>
        </p:nvSpPr>
        <p:spPr>
          <a:xfrm>
            <a:off x="3059832" y="4115316"/>
            <a:ext cx="731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 №10</a:t>
            </a:r>
            <a:endParaRPr lang="ru-RU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B1E31871-9512-45E9-BADE-FFD216465A8C}"/>
              </a:ext>
            </a:extLst>
          </p:cNvPr>
          <p:cNvSpPr/>
          <p:nvPr/>
        </p:nvSpPr>
        <p:spPr>
          <a:xfrm>
            <a:off x="161925" y="1409698"/>
            <a:ext cx="8820149" cy="3106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" name="Знак ''минус'' 1023">
            <a:extLst>
              <a:ext uri="{FF2B5EF4-FFF2-40B4-BE49-F238E27FC236}">
                <a16:creationId xmlns="" xmlns:a16="http://schemas.microsoft.com/office/drawing/2014/main" id="{950A56C0-5DC2-4FF8-B078-508FAC8A6F50}"/>
              </a:ext>
            </a:extLst>
          </p:cNvPr>
          <p:cNvSpPr/>
          <p:nvPr/>
        </p:nvSpPr>
        <p:spPr>
          <a:xfrm>
            <a:off x="2971800" y="2107448"/>
            <a:ext cx="38100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9" name="Знак ''минус'' 1028">
            <a:extLst>
              <a:ext uri="{FF2B5EF4-FFF2-40B4-BE49-F238E27FC236}">
                <a16:creationId xmlns="" xmlns:a16="http://schemas.microsoft.com/office/drawing/2014/main" id="{C9DCB102-1A86-4EA6-BD75-C7DAB39D5C6E}"/>
              </a:ext>
            </a:extLst>
          </p:cNvPr>
          <p:cNvSpPr/>
          <p:nvPr/>
        </p:nvSpPr>
        <p:spPr>
          <a:xfrm>
            <a:off x="2971800" y="2324101"/>
            <a:ext cx="38100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1" name="Знак ''минус'' 1030">
            <a:extLst>
              <a:ext uri="{FF2B5EF4-FFF2-40B4-BE49-F238E27FC236}">
                <a16:creationId xmlns="" xmlns:a16="http://schemas.microsoft.com/office/drawing/2014/main" id="{CEE94B85-D0FB-49E6-BAB7-2DB1F106CCFD}"/>
              </a:ext>
            </a:extLst>
          </p:cNvPr>
          <p:cNvSpPr/>
          <p:nvPr/>
        </p:nvSpPr>
        <p:spPr>
          <a:xfrm>
            <a:off x="2971800" y="2522498"/>
            <a:ext cx="381000" cy="11402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2" name="Знак ''минус'' 1031">
            <a:extLst>
              <a:ext uri="{FF2B5EF4-FFF2-40B4-BE49-F238E27FC236}">
                <a16:creationId xmlns="" xmlns:a16="http://schemas.microsoft.com/office/drawing/2014/main" id="{E13280A2-2E13-43B2-990A-A7EC473E8626}"/>
              </a:ext>
            </a:extLst>
          </p:cNvPr>
          <p:cNvSpPr/>
          <p:nvPr/>
        </p:nvSpPr>
        <p:spPr>
          <a:xfrm>
            <a:off x="2971800" y="2794000"/>
            <a:ext cx="381000" cy="6829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2380F6A2-04D9-4DE6-85EE-8714A7193A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82478" y="2776220"/>
            <a:ext cx="289322" cy="9983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Прямоугольник 1033">
            <a:extLst>
              <a:ext uri="{FF2B5EF4-FFF2-40B4-BE49-F238E27FC236}">
                <a16:creationId xmlns="" xmlns:a16="http://schemas.microsoft.com/office/drawing/2014/main" id="{590A66EF-1F0E-4A8B-BEF3-3B0D2467F656}"/>
              </a:ext>
            </a:extLst>
          </p:cNvPr>
          <p:cNvSpPr/>
          <p:nvPr/>
        </p:nvSpPr>
        <p:spPr>
          <a:xfrm>
            <a:off x="6177915" y="535100"/>
            <a:ext cx="1440181" cy="8313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 </a:t>
            </a:r>
            <a:r>
              <a:rPr lang="ru-RU" sz="1600" dirty="0">
                <a:solidFill>
                  <a:schemeClr val="tx1"/>
                </a:solidFill>
              </a:rPr>
              <a:t>детская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поликлиника</a:t>
            </a:r>
          </a:p>
        </p:txBody>
      </p:sp>
      <p:sp>
        <p:nvSpPr>
          <p:cNvPr id="1037" name="Знак ''минус'' 1036">
            <a:extLst>
              <a:ext uri="{FF2B5EF4-FFF2-40B4-BE49-F238E27FC236}">
                <a16:creationId xmlns="" xmlns:a16="http://schemas.microsoft.com/office/drawing/2014/main" id="{46A8053E-B654-4694-8492-EE86933903FA}"/>
              </a:ext>
            </a:extLst>
          </p:cNvPr>
          <p:cNvSpPr/>
          <p:nvPr/>
        </p:nvSpPr>
        <p:spPr>
          <a:xfrm>
            <a:off x="6177915" y="2107448"/>
            <a:ext cx="48958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8" name="Знак ''минус'' 1037">
            <a:extLst>
              <a:ext uri="{FF2B5EF4-FFF2-40B4-BE49-F238E27FC236}">
                <a16:creationId xmlns="" xmlns:a16="http://schemas.microsoft.com/office/drawing/2014/main" id="{25914A27-F413-4AB5-ACA0-3A45618B4ACC}"/>
              </a:ext>
            </a:extLst>
          </p:cNvPr>
          <p:cNvSpPr/>
          <p:nvPr/>
        </p:nvSpPr>
        <p:spPr>
          <a:xfrm>
            <a:off x="6177915" y="2369820"/>
            <a:ext cx="48958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0" name="Знак ''минус'' 1039">
            <a:extLst>
              <a:ext uri="{FF2B5EF4-FFF2-40B4-BE49-F238E27FC236}">
                <a16:creationId xmlns="" xmlns:a16="http://schemas.microsoft.com/office/drawing/2014/main" id="{FA4B20AE-7D2A-46BD-A6A1-32D5C5D16D3E}"/>
              </a:ext>
            </a:extLst>
          </p:cNvPr>
          <p:cNvSpPr/>
          <p:nvPr/>
        </p:nvSpPr>
        <p:spPr>
          <a:xfrm>
            <a:off x="6177915" y="2579509"/>
            <a:ext cx="48958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2" name="Знак ''минус'' 1041">
            <a:extLst>
              <a:ext uri="{FF2B5EF4-FFF2-40B4-BE49-F238E27FC236}">
                <a16:creationId xmlns="" xmlns:a16="http://schemas.microsoft.com/office/drawing/2014/main" id="{361DC527-2E7B-4AE2-83CA-C558E7CC7D5F}"/>
              </a:ext>
            </a:extLst>
          </p:cNvPr>
          <p:cNvSpPr/>
          <p:nvPr/>
        </p:nvSpPr>
        <p:spPr>
          <a:xfrm>
            <a:off x="6177915" y="2794001"/>
            <a:ext cx="48958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2">
            <a:extLst>
              <a:ext uri="{FF2B5EF4-FFF2-40B4-BE49-F238E27FC236}">
                <a16:creationId xmlns="" xmlns:a16="http://schemas.microsoft.com/office/drawing/2014/main" id="{B6B6E5EE-54A0-4312-933A-AB8295336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52279" y="2776220"/>
            <a:ext cx="289322" cy="9983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44" name="Прямая соединительная линия 1043">
            <a:extLst>
              <a:ext uri="{FF2B5EF4-FFF2-40B4-BE49-F238E27FC236}">
                <a16:creationId xmlns="" xmlns:a16="http://schemas.microsoft.com/office/drawing/2014/main" id="{92680C13-CD5C-4B88-9C0C-0288E961330F}"/>
              </a:ext>
            </a:extLst>
          </p:cNvPr>
          <p:cNvCxnSpPr/>
          <p:nvPr/>
        </p:nvCxnSpPr>
        <p:spPr>
          <a:xfrm>
            <a:off x="7400925" y="2933700"/>
            <a:ext cx="0" cy="233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Прямая соединительная линия 1045">
            <a:extLst>
              <a:ext uri="{FF2B5EF4-FFF2-40B4-BE49-F238E27FC236}">
                <a16:creationId xmlns="" xmlns:a16="http://schemas.microsoft.com/office/drawing/2014/main" id="{287C4D81-0B29-4B52-BE52-89E049694D66}"/>
              </a:ext>
            </a:extLst>
          </p:cNvPr>
          <p:cNvCxnSpPr/>
          <p:nvPr/>
        </p:nvCxnSpPr>
        <p:spPr>
          <a:xfrm>
            <a:off x="8248650" y="2933700"/>
            <a:ext cx="0" cy="299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единительная линия 1047">
            <a:extLst>
              <a:ext uri="{FF2B5EF4-FFF2-40B4-BE49-F238E27FC236}">
                <a16:creationId xmlns="" xmlns:a16="http://schemas.microsoft.com/office/drawing/2014/main" id="{974487ED-BC16-4CDF-9F95-DCCB5B13A606}"/>
              </a:ext>
            </a:extLst>
          </p:cNvPr>
          <p:cNvCxnSpPr/>
          <p:nvPr/>
        </p:nvCxnSpPr>
        <p:spPr>
          <a:xfrm>
            <a:off x="8258175" y="2933700"/>
            <a:ext cx="723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51" name="Таблица 1050">
            <a:extLst>
              <a:ext uri="{FF2B5EF4-FFF2-40B4-BE49-F238E27FC236}">
                <a16:creationId xmlns="" xmlns:a16="http://schemas.microsoft.com/office/drawing/2014/main" id="{36661B95-B229-43E0-AB7C-824E0F514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97963609"/>
              </p:ext>
            </p:extLst>
          </p:nvPr>
        </p:nvGraphicFramePr>
        <p:xfrm>
          <a:off x="2227063" y="2839720"/>
          <a:ext cx="249434" cy="1148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434">
                  <a:extLst>
                    <a:ext uri="{9D8B030D-6E8A-4147-A177-3AD203B41FA5}">
                      <a16:colId xmlns="" xmlns:a16="http://schemas.microsoft.com/office/drawing/2014/main" val="1709720478"/>
                    </a:ext>
                  </a:extLst>
                </a:gridCol>
              </a:tblGrid>
              <a:tr h="1148075"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Новая</a:t>
                      </a:r>
                      <a:endParaRPr lang="ru-RU" sz="14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vert="vert27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6652115"/>
                  </a:ext>
                </a:extLst>
              </a:tr>
            </a:tbl>
          </a:graphicData>
        </a:graphic>
      </p:graphicFrame>
      <p:graphicFrame>
        <p:nvGraphicFramePr>
          <p:cNvPr id="1052" name="Таблица 1051">
            <a:extLst>
              <a:ext uri="{FF2B5EF4-FFF2-40B4-BE49-F238E27FC236}">
                <a16:creationId xmlns="" xmlns:a16="http://schemas.microsoft.com/office/drawing/2014/main" id="{6753DA60-63DC-41CD-BF7C-5A95536A9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09037567"/>
              </p:ext>
            </p:extLst>
          </p:nvPr>
        </p:nvGraphicFramePr>
        <p:xfrm>
          <a:off x="7596336" y="3136900"/>
          <a:ext cx="348703" cy="1347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8703">
                  <a:extLst>
                    <a:ext uri="{9D8B030D-6E8A-4147-A177-3AD203B41FA5}">
                      <a16:colId xmlns="" xmlns:a16="http://schemas.microsoft.com/office/drawing/2014/main" val="2267986394"/>
                    </a:ext>
                  </a:extLst>
                </a:gridCol>
              </a:tblGrid>
              <a:tr h="1347744">
                <a:tc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Урицкого</a:t>
                      </a:r>
                      <a:endParaRPr lang="ru-RU" sz="14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vert="vert27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303950"/>
                  </a:ext>
                </a:extLst>
              </a:tr>
            </a:tbl>
          </a:graphicData>
        </a:graphic>
      </p:graphicFrame>
      <p:cxnSp>
        <p:nvCxnSpPr>
          <p:cNvPr id="1055" name="Прямая соединительная линия 1054">
            <a:extLst>
              <a:ext uri="{FF2B5EF4-FFF2-40B4-BE49-F238E27FC236}">
                <a16:creationId xmlns="" xmlns:a16="http://schemas.microsoft.com/office/drawing/2014/main" id="{C13948A5-7409-4D6E-8AED-8F88592DE0A0}"/>
              </a:ext>
            </a:extLst>
          </p:cNvPr>
          <p:cNvCxnSpPr/>
          <p:nvPr/>
        </p:nvCxnSpPr>
        <p:spPr>
          <a:xfrm>
            <a:off x="8248650" y="5689600"/>
            <a:ext cx="9525" cy="927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="" xmlns:a16="http://schemas.microsoft.com/office/drawing/2014/main" id="{8AFA461D-5228-47BC-BFE5-408AB3FD2BE3}"/>
              </a:ext>
            </a:extLst>
          </p:cNvPr>
          <p:cNvCxnSpPr/>
          <p:nvPr/>
        </p:nvCxnSpPr>
        <p:spPr>
          <a:xfrm flipH="1">
            <a:off x="6334125" y="52705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="" xmlns:a16="http://schemas.microsoft.com/office/drawing/2014/main" id="{BE55C94B-167D-439B-815D-56BA29866465}"/>
              </a:ext>
            </a:extLst>
          </p:cNvPr>
          <p:cNvCxnSpPr/>
          <p:nvPr/>
        </p:nvCxnSpPr>
        <p:spPr>
          <a:xfrm flipH="1">
            <a:off x="6305550" y="5930900"/>
            <a:ext cx="109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="" xmlns:a16="http://schemas.microsoft.com/office/drawing/2014/main" id="{C541A1DA-7F8B-45FC-B62C-CA39BFDFC17F}"/>
              </a:ext>
            </a:extLst>
          </p:cNvPr>
          <p:cNvCxnSpPr/>
          <p:nvPr/>
        </p:nvCxnSpPr>
        <p:spPr>
          <a:xfrm>
            <a:off x="7400925" y="5969000"/>
            <a:ext cx="0" cy="647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84E3D3E2-8EF8-4525-9976-FD203C0FA8DD}"/>
              </a:ext>
            </a:extLst>
          </p:cNvPr>
          <p:cNvSpPr/>
          <p:nvPr/>
        </p:nvSpPr>
        <p:spPr>
          <a:xfrm>
            <a:off x="5076056" y="4749800"/>
            <a:ext cx="1285871" cy="1485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Детский сад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№17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«Ласточка»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Стрелка: влево 38">
            <a:extLst>
              <a:ext uri="{FF2B5EF4-FFF2-40B4-BE49-F238E27FC236}">
                <a16:creationId xmlns="" xmlns:a16="http://schemas.microsoft.com/office/drawing/2014/main" id="{01E9ED0B-BF1E-4D81-8FC6-3245CC95212B}"/>
              </a:ext>
            </a:extLst>
          </p:cNvPr>
          <p:cNvSpPr/>
          <p:nvPr/>
        </p:nvSpPr>
        <p:spPr>
          <a:xfrm>
            <a:off x="2609850" y="4284981"/>
            <a:ext cx="216000" cy="108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верх 43">
            <a:extLst>
              <a:ext uri="{FF2B5EF4-FFF2-40B4-BE49-F238E27FC236}">
                <a16:creationId xmlns="" xmlns:a16="http://schemas.microsoft.com/office/drawing/2014/main" id="{D6B11431-8FF1-42A8-A173-D93F3EF58210}"/>
              </a:ext>
            </a:extLst>
          </p:cNvPr>
          <p:cNvSpPr/>
          <p:nvPr/>
        </p:nvSpPr>
        <p:spPr>
          <a:xfrm>
            <a:off x="2426831" y="3924816"/>
            <a:ext cx="81000" cy="3530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верх 44">
            <a:extLst>
              <a:ext uri="{FF2B5EF4-FFF2-40B4-BE49-F238E27FC236}">
                <a16:creationId xmlns="" xmlns:a16="http://schemas.microsoft.com/office/drawing/2014/main" id="{1B45FFFB-867A-454D-9F9A-99B3EA417D53}"/>
              </a:ext>
            </a:extLst>
          </p:cNvPr>
          <p:cNvSpPr/>
          <p:nvPr/>
        </p:nvSpPr>
        <p:spPr>
          <a:xfrm>
            <a:off x="2447312" y="3231626"/>
            <a:ext cx="81000" cy="5148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: изогнутая 45">
            <a:extLst>
              <a:ext uri="{FF2B5EF4-FFF2-40B4-BE49-F238E27FC236}">
                <a16:creationId xmlns="" xmlns:a16="http://schemas.microsoft.com/office/drawing/2014/main" id="{BD408966-9567-4834-BC57-C22CB6A88125}"/>
              </a:ext>
            </a:extLst>
          </p:cNvPr>
          <p:cNvSpPr/>
          <p:nvPr/>
        </p:nvSpPr>
        <p:spPr>
          <a:xfrm>
            <a:off x="2476497" y="2794000"/>
            <a:ext cx="169667" cy="2413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Стрелка: вверх 46">
            <a:extLst>
              <a:ext uri="{FF2B5EF4-FFF2-40B4-BE49-F238E27FC236}">
                <a16:creationId xmlns="" xmlns:a16="http://schemas.microsoft.com/office/drawing/2014/main" id="{630DFE8E-2CB4-4EAE-ADED-5042E5E198E5}"/>
              </a:ext>
            </a:extLst>
          </p:cNvPr>
          <p:cNvSpPr/>
          <p:nvPr/>
        </p:nvSpPr>
        <p:spPr>
          <a:xfrm>
            <a:off x="3101576" y="2271509"/>
            <a:ext cx="81000" cy="5047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: вверх 49">
            <a:extLst>
              <a:ext uri="{FF2B5EF4-FFF2-40B4-BE49-F238E27FC236}">
                <a16:creationId xmlns="" xmlns:a16="http://schemas.microsoft.com/office/drawing/2014/main" id="{32FF4AE7-F3B4-41F5-84A5-A910157B9510}"/>
              </a:ext>
            </a:extLst>
          </p:cNvPr>
          <p:cNvSpPr/>
          <p:nvPr/>
        </p:nvSpPr>
        <p:spPr>
          <a:xfrm>
            <a:off x="3101576" y="1581667"/>
            <a:ext cx="81000" cy="5257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="" xmlns:a16="http://schemas.microsoft.com/office/drawing/2014/main" id="{B904F297-E2E1-43A6-A7A4-999D72E29850}"/>
              </a:ext>
            </a:extLst>
          </p:cNvPr>
          <p:cNvSpPr/>
          <p:nvPr/>
        </p:nvSpPr>
        <p:spPr>
          <a:xfrm>
            <a:off x="3352800" y="1535947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трелка: вправо 84">
            <a:extLst>
              <a:ext uri="{FF2B5EF4-FFF2-40B4-BE49-F238E27FC236}">
                <a16:creationId xmlns="" xmlns:a16="http://schemas.microsoft.com/office/drawing/2014/main" id="{9C6CAA74-3437-40CF-B54F-645327ADAAAF}"/>
              </a:ext>
            </a:extLst>
          </p:cNvPr>
          <p:cNvSpPr/>
          <p:nvPr/>
        </p:nvSpPr>
        <p:spPr>
          <a:xfrm>
            <a:off x="3944231" y="1535947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трелка: вправо 85">
            <a:extLst>
              <a:ext uri="{FF2B5EF4-FFF2-40B4-BE49-F238E27FC236}">
                <a16:creationId xmlns="" xmlns:a16="http://schemas.microsoft.com/office/drawing/2014/main" id="{BCFCE8DB-F612-477F-8312-629DD7F2F384}"/>
              </a:ext>
            </a:extLst>
          </p:cNvPr>
          <p:cNvSpPr/>
          <p:nvPr/>
        </p:nvSpPr>
        <p:spPr>
          <a:xfrm>
            <a:off x="4569000" y="1535947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Стрелка: вправо 86">
            <a:extLst>
              <a:ext uri="{FF2B5EF4-FFF2-40B4-BE49-F238E27FC236}">
                <a16:creationId xmlns="" xmlns:a16="http://schemas.microsoft.com/office/drawing/2014/main" id="{A556B999-C5DF-41C2-8E2D-AC2759D1E23B}"/>
              </a:ext>
            </a:extLst>
          </p:cNvPr>
          <p:cNvSpPr/>
          <p:nvPr/>
        </p:nvSpPr>
        <p:spPr>
          <a:xfrm>
            <a:off x="5273850" y="1535947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Стрелка: вправо 88">
            <a:extLst>
              <a:ext uri="{FF2B5EF4-FFF2-40B4-BE49-F238E27FC236}">
                <a16:creationId xmlns="" xmlns:a16="http://schemas.microsoft.com/office/drawing/2014/main" id="{A52B44F1-BF7D-4F68-AFC4-A28942E8D8B4}"/>
              </a:ext>
            </a:extLst>
          </p:cNvPr>
          <p:cNvSpPr/>
          <p:nvPr/>
        </p:nvSpPr>
        <p:spPr>
          <a:xfrm>
            <a:off x="5852279" y="1550256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="" xmlns:a16="http://schemas.microsoft.com/office/drawing/2014/main" id="{737E2D42-3FD1-4A12-B2DA-464DC1C276E1}"/>
              </a:ext>
            </a:extLst>
          </p:cNvPr>
          <p:cNvSpPr/>
          <p:nvPr/>
        </p:nvSpPr>
        <p:spPr>
          <a:xfrm>
            <a:off x="6341707" y="1643948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Стрелка: вниз 90">
            <a:extLst>
              <a:ext uri="{FF2B5EF4-FFF2-40B4-BE49-F238E27FC236}">
                <a16:creationId xmlns="" xmlns:a16="http://schemas.microsoft.com/office/drawing/2014/main" id="{432A6049-1143-49A4-997A-CB6C84A1EF17}"/>
              </a:ext>
            </a:extLst>
          </p:cNvPr>
          <p:cNvSpPr/>
          <p:nvPr/>
        </p:nvSpPr>
        <p:spPr>
          <a:xfrm>
            <a:off x="6361927" y="2304347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9" name="Таблица 59">
            <a:extLst>
              <a:ext uri="{FF2B5EF4-FFF2-40B4-BE49-F238E27FC236}">
                <a16:creationId xmlns="" xmlns:a16="http://schemas.microsoft.com/office/drawing/2014/main" id="{BEE489E1-1356-41AE-A63E-B99B5A15D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8731900"/>
              </p:ext>
            </p:extLst>
          </p:nvPr>
        </p:nvGraphicFramePr>
        <p:xfrm>
          <a:off x="6263805" y="2942638"/>
          <a:ext cx="576928" cy="703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28">
                  <a:extLst>
                    <a:ext uri="{9D8B030D-6E8A-4147-A177-3AD203B41FA5}">
                      <a16:colId xmlns="" xmlns:a16="http://schemas.microsoft.com/office/drawing/2014/main" val="1024881058"/>
                    </a:ext>
                  </a:extLst>
                </a:gridCol>
              </a:tblGrid>
              <a:tr h="703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43771835"/>
                  </a:ext>
                </a:extLst>
              </a:tr>
            </a:tbl>
          </a:graphicData>
        </a:graphic>
      </p:graphicFrame>
      <p:graphicFrame>
        <p:nvGraphicFramePr>
          <p:cNvPr id="61" name="Таблица 61">
            <a:extLst>
              <a:ext uri="{FF2B5EF4-FFF2-40B4-BE49-F238E27FC236}">
                <a16:creationId xmlns="" xmlns:a16="http://schemas.microsoft.com/office/drawing/2014/main" id="{85353556-08ED-4E41-9DA5-F33E9D808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26529412"/>
              </p:ext>
            </p:extLst>
          </p:nvPr>
        </p:nvGraphicFramePr>
        <p:xfrm>
          <a:off x="6840732" y="3280408"/>
          <a:ext cx="41963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637">
                  <a:extLst>
                    <a:ext uri="{9D8B030D-6E8A-4147-A177-3AD203B41FA5}">
                      <a16:colId xmlns="" xmlns:a16="http://schemas.microsoft.com/office/drawing/2014/main" val="2313312668"/>
                    </a:ext>
                  </a:extLst>
                </a:gridCol>
              </a:tblGrid>
              <a:tr h="3109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34905571"/>
                  </a:ext>
                </a:extLst>
              </a:tr>
            </a:tbl>
          </a:graphicData>
        </a:graphic>
      </p:graphicFrame>
      <p:graphicFrame>
        <p:nvGraphicFramePr>
          <p:cNvPr id="63" name="Таблица 63">
            <a:extLst>
              <a:ext uri="{FF2B5EF4-FFF2-40B4-BE49-F238E27FC236}">
                <a16:creationId xmlns="" xmlns:a16="http://schemas.microsoft.com/office/drawing/2014/main" id="{BF818E39-0753-4430-90FB-97D031C89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87653757"/>
              </p:ext>
            </p:extLst>
          </p:nvPr>
        </p:nvGraphicFramePr>
        <p:xfrm>
          <a:off x="6848475" y="3628204"/>
          <a:ext cx="402367" cy="1642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367">
                  <a:extLst>
                    <a:ext uri="{9D8B030D-6E8A-4147-A177-3AD203B41FA5}">
                      <a16:colId xmlns="" xmlns:a16="http://schemas.microsoft.com/office/drawing/2014/main" val="4262534899"/>
                    </a:ext>
                  </a:extLst>
                </a:gridCol>
              </a:tblGrid>
              <a:tr h="16422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55390482"/>
                  </a:ext>
                </a:extLst>
              </a:tr>
            </a:tbl>
          </a:graphicData>
        </a:graphic>
      </p:graphicFrame>
      <p:sp>
        <p:nvSpPr>
          <p:cNvPr id="103" name="Стрелка: вниз 102">
            <a:extLst>
              <a:ext uri="{FF2B5EF4-FFF2-40B4-BE49-F238E27FC236}">
                <a16:creationId xmlns="" xmlns:a16="http://schemas.microsoft.com/office/drawing/2014/main" id="{976ED338-513A-4D41-AB94-4F2866ABDD8A}"/>
              </a:ext>
            </a:extLst>
          </p:cNvPr>
          <p:cNvSpPr/>
          <p:nvPr/>
        </p:nvSpPr>
        <p:spPr>
          <a:xfrm>
            <a:off x="6369666" y="2989022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Стрелка: вправо 103">
            <a:extLst>
              <a:ext uri="{FF2B5EF4-FFF2-40B4-BE49-F238E27FC236}">
                <a16:creationId xmlns="" xmlns:a16="http://schemas.microsoft.com/office/drawing/2014/main" id="{C28833A1-1F0F-484C-83EB-56A246AE480B}"/>
              </a:ext>
            </a:extLst>
          </p:cNvPr>
          <p:cNvSpPr/>
          <p:nvPr/>
        </p:nvSpPr>
        <p:spPr>
          <a:xfrm>
            <a:off x="6575250" y="3385162"/>
            <a:ext cx="378000" cy="1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Стрелка: вниз 104">
            <a:extLst>
              <a:ext uri="{FF2B5EF4-FFF2-40B4-BE49-F238E27FC236}">
                <a16:creationId xmlns="" xmlns:a16="http://schemas.microsoft.com/office/drawing/2014/main" id="{BB11CB8B-3C95-4CEF-BFE3-4C134225DE1A}"/>
              </a:ext>
            </a:extLst>
          </p:cNvPr>
          <p:cNvSpPr/>
          <p:nvPr/>
        </p:nvSpPr>
        <p:spPr>
          <a:xfrm>
            <a:off x="7021052" y="3562352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Стрелка: вниз 106">
            <a:extLst>
              <a:ext uri="{FF2B5EF4-FFF2-40B4-BE49-F238E27FC236}">
                <a16:creationId xmlns="" xmlns:a16="http://schemas.microsoft.com/office/drawing/2014/main" id="{18BD29DC-E613-4454-B350-2A4FE6F834F6}"/>
              </a:ext>
            </a:extLst>
          </p:cNvPr>
          <p:cNvSpPr/>
          <p:nvPr/>
        </p:nvSpPr>
        <p:spPr>
          <a:xfrm>
            <a:off x="7025843" y="4299983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Стрелка: вниз 107">
            <a:extLst>
              <a:ext uri="{FF2B5EF4-FFF2-40B4-BE49-F238E27FC236}">
                <a16:creationId xmlns="" xmlns:a16="http://schemas.microsoft.com/office/drawing/2014/main" id="{766D6B52-8D76-4F0D-A0E3-8A5F4F971374}"/>
              </a:ext>
            </a:extLst>
          </p:cNvPr>
          <p:cNvSpPr/>
          <p:nvPr/>
        </p:nvSpPr>
        <p:spPr>
          <a:xfrm>
            <a:off x="7021052" y="5023319"/>
            <a:ext cx="81000" cy="382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: влево 64">
            <a:extLst>
              <a:ext uri="{FF2B5EF4-FFF2-40B4-BE49-F238E27FC236}">
                <a16:creationId xmlns="" xmlns:a16="http://schemas.microsoft.com/office/drawing/2014/main" id="{7E3BE42D-C475-458B-A6C9-A8965B024DDA}"/>
              </a:ext>
            </a:extLst>
          </p:cNvPr>
          <p:cNvSpPr/>
          <p:nvPr/>
        </p:nvSpPr>
        <p:spPr>
          <a:xfrm>
            <a:off x="6575251" y="5562456"/>
            <a:ext cx="491093" cy="1403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FCB140C6-1501-4753-B761-6A9B7BA9F0D1}"/>
              </a:ext>
            </a:extLst>
          </p:cNvPr>
          <p:cNvSpPr txBox="1"/>
          <p:nvPr/>
        </p:nvSpPr>
        <p:spPr>
          <a:xfrm>
            <a:off x="504825" y="4808832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Условные обозначения: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EEE7D517-7C0C-406A-BF7E-DB3987BAB3D8}"/>
              </a:ext>
            </a:extLst>
          </p:cNvPr>
          <p:cNvSpPr txBox="1"/>
          <p:nvPr/>
        </p:nvSpPr>
        <p:spPr>
          <a:xfrm>
            <a:off x="923926" y="5238679"/>
            <a:ext cx="13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проезжая часть</a:t>
            </a:r>
          </a:p>
        </p:txBody>
      </p:sp>
      <p:cxnSp>
        <p:nvCxnSpPr>
          <p:cNvPr id="73" name="Прямая соединительная линия 72">
            <a:extLst>
              <a:ext uri="{FF2B5EF4-FFF2-40B4-BE49-F238E27FC236}">
                <a16:creationId xmlns="" xmlns:a16="http://schemas.microsoft.com/office/drawing/2014/main" id="{0B8F154F-ED06-4F84-90EC-154AFF79F197}"/>
              </a:ext>
            </a:extLst>
          </p:cNvPr>
          <p:cNvCxnSpPr/>
          <p:nvPr/>
        </p:nvCxnSpPr>
        <p:spPr>
          <a:xfrm>
            <a:off x="266700" y="5270496"/>
            <a:ext cx="657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="" xmlns:a16="http://schemas.microsoft.com/office/drawing/2014/main" id="{110FC3BD-3055-44BF-B629-30C6A317BFC4}"/>
              </a:ext>
            </a:extLst>
          </p:cNvPr>
          <p:cNvCxnSpPr/>
          <p:nvPr/>
        </p:nvCxnSpPr>
        <p:spPr>
          <a:xfrm>
            <a:off x="247650" y="5546455"/>
            <a:ext cx="676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>
            <a:extLst>
              <a:ext uri="{FF2B5EF4-FFF2-40B4-BE49-F238E27FC236}">
                <a16:creationId xmlns="" xmlns:a16="http://schemas.microsoft.com/office/drawing/2014/main" id="{75254DCE-1F41-4F87-8564-7A9A6B12C9DE}"/>
              </a:ext>
            </a:extLst>
          </p:cNvPr>
          <p:cNvSpPr/>
          <p:nvPr/>
        </p:nvSpPr>
        <p:spPr>
          <a:xfrm>
            <a:off x="247650" y="5702819"/>
            <a:ext cx="676275" cy="11958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FDCF85B3-F2E8-4268-8965-3FDA22D735CE}"/>
              </a:ext>
            </a:extLst>
          </p:cNvPr>
          <p:cNvSpPr txBox="1"/>
          <p:nvPr/>
        </p:nvSpPr>
        <p:spPr>
          <a:xfrm>
            <a:off x="1006562" y="5570673"/>
            <a:ext cx="91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тротуар</a:t>
            </a:r>
          </a:p>
        </p:txBody>
      </p:sp>
      <p:sp>
        <p:nvSpPr>
          <p:cNvPr id="78" name="Стрелка: вправо 77">
            <a:extLst>
              <a:ext uri="{FF2B5EF4-FFF2-40B4-BE49-F238E27FC236}">
                <a16:creationId xmlns="" xmlns:a16="http://schemas.microsoft.com/office/drawing/2014/main" id="{D2DB87CA-1A9F-487B-9620-83F03BEBF2E3}"/>
              </a:ext>
            </a:extLst>
          </p:cNvPr>
          <p:cNvSpPr/>
          <p:nvPr/>
        </p:nvSpPr>
        <p:spPr>
          <a:xfrm>
            <a:off x="247650" y="6057900"/>
            <a:ext cx="676275" cy="177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ABB79309-C93F-4B6A-B234-53B0306F83B6}"/>
              </a:ext>
            </a:extLst>
          </p:cNvPr>
          <p:cNvSpPr txBox="1"/>
          <p:nvPr/>
        </p:nvSpPr>
        <p:spPr>
          <a:xfrm>
            <a:off x="1001673" y="5969000"/>
            <a:ext cx="235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движения по тротуару</a:t>
            </a:r>
          </a:p>
        </p:txBody>
      </p:sp>
    </p:spTree>
    <p:extLst>
      <p:ext uri="{BB962C8B-B14F-4D97-AF65-F5344CB8AC3E}">
        <p14:creationId xmlns="" xmlns:p14="http://schemas.microsoft.com/office/powerpoint/2010/main" val="40447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635896" y="1124744"/>
            <a:ext cx="144016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Детский сад № 17</a:t>
            </a:r>
          </a:p>
          <a:p>
            <a:pPr algn="ctr"/>
            <a:r>
              <a:rPr lang="ru-RU" dirty="0" smtClean="0"/>
              <a:t>«Ласточка»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3861048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тротуар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5085184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</a:t>
            </a:r>
          </a:p>
          <a:p>
            <a:pPr algn="ctr"/>
            <a:r>
              <a:rPr lang="ru-RU" dirty="0" smtClean="0"/>
              <a:t>№ 19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1988840"/>
            <a:ext cx="15841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Детская</a:t>
            </a:r>
          </a:p>
          <a:p>
            <a:pPr algn="ctr"/>
            <a:r>
              <a:rPr lang="ru-RU" dirty="0" smtClean="0"/>
              <a:t>поликлиника</a:t>
            </a: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2483768" y="4797152"/>
            <a:ext cx="576064" cy="1177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2339752" y="3933056"/>
            <a:ext cx="45719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411760" y="2924944"/>
            <a:ext cx="93610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B6B6E5EE-54A0-4312-933A-AB8295336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6176" y="2132856"/>
            <a:ext cx="289322" cy="99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60032" y="2708920"/>
            <a:ext cx="151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Ул.Урицкого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14282" y="1000108"/>
            <a:ext cx="3214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Выполнил: Ткачев Кирилл с мамой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66437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Экскурсия в городок «ПДД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Рисунок 2" descr="дп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428736"/>
            <a:ext cx="5429289" cy="5109918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692948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Знакомство с правилами дорожного движения</a:t>
            </a:r>
            <a:endParaRPr lang="ru-RU" sz="2400" b="1" dirty="0"/>
          </a:p>
        </p:txBody>
      </p:sp>
      <p:pic>
        <p:nvPicPr>
          <p:cNvPr id="3" name="Рисунок 2" descr="зима пд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142984"/>
            <a:ext cx="4781550" cy="4933950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="" xmlns:a16="http://schemas.microsoft.com/office/drawing/2014/main" id="{0529B3AD-7817-469C-BF0A-845635627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4" cy="6901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май дп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785926"/>
            <a:ext cx="6143636" cy="46077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428604"/>
            <a:ext cx="642942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Встреча с инспектором ГИДД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185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14</cp:revision>
  <dcterms:created xsi:type="dcterms:W3CDTF">2020-09-07T16:44:37Z</dcterms:created>
  <dcterms:modified xsi:type="dcterms:W3CDTF">2023-05-18T05:35:18Z</dcterms:modified>
</cp:coreProperties>
</file>