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4"/>
  </p:sldMasterIdLst>
  <p:notesMasterIdLst>
    <p:notesMasterId r:id="rId16"/>
  </p:notesMasterIdLst>
  <p:handoutMasterIdLst>
    <p:handoutMasterId r:id="rId17"/>
  </p:handoutMasterIdLst>
  <p:sldIdLst>
    <p:sldId id="258" r:id="rId5"/>
    <p:sldId id="259" r:id="rId6"/>
    <p:sldId id="260" r:id="rId7"/>
    <p:sldId id="263" r:id="rId8"/>
    <p:sldId id="266" r:id="rId9"/>
    <p:sldId id="267" r:id="rId10"/>
    <p:sldId id="268" r:id="rId11"/>
    <p:sldId id="261" r:id="rId12"/>
    <p:sldId id="262" r:id="rId13"/>
    <p:sldId id="269" r:id="rId14"/>
    <p:sldId id="265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17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23AA0E9-8CD0-4A6E-A65E-A06028B83F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E2408B-C9AB-4665-AC99-B057BD0A4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66A90C3-6D70-4CC0-90BD-7391CC100288}" type="datetime1">
              <a:rPr lang="ru-RU" smtClean="0"/>
              <a:t>17.05.2023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D1B215-531B-4869-BD98-BD3B1390B1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60B53F21-4D67-455D-8074-E9E6EC26FA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2858E0-3D38-47B7-97D4-4FE08D90D3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443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7CB3F-843C-4E4F-85F3-0CD250415562}" type="datetime1">
              <a:rPr lang="ru-RU" smtClean="0"/>
              <a:pPr/>
              <a:t>17.05.2023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84ECAD9-32EE-4091-BDA5-6BD15ACC5E5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0661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284ECAD9-32EE-4091-BDA5-6BD15ACC5E5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98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1D313A2-A4D4-40DF-A0C2-C29F641685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4F0A853-421F-499A-8F2C-A30F50FFCB8A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212850" y="4508500"/>
            <a:ext cx="5118100" cy="1279652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212850" y="2057400"/>
            <a:ext cx="5118100" cy="1929066"/>
          </a:xfrm>
        </p:spPr>
        <p:txBody>
          <a:bodyPr rtlCol="0" anchor="b">
            <a:noAutofit/>
          </a:bodyPr>
          <a:lstStyle>
            <a:lvl1pPr algn="l">
              <a:lnSpc>
                <a:spcPct val="90000"/>
              </a:lnSpc>
              <a:defRPr sz="5400" b="1" spc="-50" baseline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2200" y="786383"/>
            <a:ext cx="3068833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812800"/>
            <a:ext cx="5713841" cy="4868609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2200" y="3043050"/>
            <a:ext cx="3068832" cy="2638359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C51BA7-A5A7-4A7F-A707-DBBDEA7705F3}"/>
              </a:ext>
            </a:extLst>
          </p:cNvPr>
          <p:cNvSpPr/>
          <p:nvPr userDrawn="1"/>
        </p:nvSpPr>
        <p:spPr>
          <a:xfrm>
            <a:off x="0" y="1397000"/>
            <a:ext cx="1036320" cy="1329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23174BA-29D0-4C1A-95C9-5A86FD25E47A}"/>
              </a:ext>
            </a:extLst>
          </p:cNvPr>
          <p:cNvSpPr/>
          <p:nvPr userDrawn="1"/>
        </p:nvSpPr>
        <p:spPr>
          <a:xfrm>
            <a:off x="5458983" y="624142"/>
            <a:ext cx="571384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63144760-2842-4F87-B160-D6308138EEE4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15" name="Connecteur droit 19">
            <a:extLst>
              <a:ext uri="{FF2B5EF4-FFF2-40B4-BE49-F238E27FC236}">
                <a16:creationId xmlns:a16="http://schemas.microsoft.com/office/drawing/2014/main" id="{D84C14C5-D99C-45CD-8001-AC745F4FB49B}"/>
              </a:ext>
            </a:extLst>
          </p:cNvPr>
          <p:cNvCxnSpPr>
            <a:cxnSpLocks/>
          </p:cNvCxnSpPr>
          <p:nvPr userDrawn="1"/>
        </p:nvCxnSpPr>
        <p:spPr>
          <a:xfrm flipH="1">
            <a:off x="1092200" y="6446838"/>
            <a:ext cx="164343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9">
            <a:extLst>
              <a:ext uri="{FF2B5EF4-FFF2-40B4-BE49-F238E27FC236}">
                <a16:creationId xmlns:a16="http://schemas.microsoft.com/office/drawing/2014/main" id="{019842DD-D0AB-4E35-9AB2-7DBB6E266120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0100" y="6429376"/>
            <a:ext cx="1000462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9">
            <a:extLst>
              <a:ext uri="{FF2B5EF4-FFF2-40B4-BE49-F238E27FC236}">
                <a16:creationId xmlns:a16="http://schemas.microsoft.com/office/drawing/2014/main" id="{832851A7-B301-4616-9843-9A0D06646DF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765675" y="6446838"/>
            <a:ext cx="407258" cy="635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20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B24F2B1-4382-4CD5-BF36-A76F658DDF8B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65082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C51BA7-A5A7-4A7F-A707-DBBDEA7705F3}"/>
              </a:ext>
            </a:extLst>
          </p:cNvPr>
          <p:cNvSpPr/>
          <p:nvPr userDrawn="1"/>
        </p:nvSpPr>
        <p:spPr>
          <a:xfrm>
            <a:off x="0" y="2003424"/>
            <a:ext cx="1036320" cy="18573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23174BA-29D0-4C1A-95C9-5A86FD25E47A}"/>
              </a:ext>
            </a:extLst>
          </p:cNvPr>
          <p:cNvSpPr/>
          <p:nvPr userDrawn="1"/>
        </p:nvSpPr>
        <p:spPr>
          <a:xfrm>
            <a:off x="5458983" y="377398"/>
            <a:ext cx="571384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5CBCE005-CF70-47C7-943B-1B85D4E30B12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BC7DA98-7B92-4F45-80F8-1AEF72A601CF}"/>
              </a:ext>
            </a:extLst>
          </p:cNvPr>
          <p:cNvSpPr/>
          <p:nvPr userDrawn="1"/>
        </p:nvSpPr>
        <p:spPr>
          <a:xfrm>
            <a:off x="1078230" y="2003423"/>
            <a:ext cx="3576082" cy="18573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314700" cy="2093975"/>
          </a:xfrm>
        </p:spPr>
        <p:txBody>
          <a:bodyPr rtlCol="0" anchor="ctr">
            <a:normAutofit/>
          </a:bodyPr>
          <a:lstStyle>
            <a:lvl1pPr>
              <a:lnSpc>
                <a:spcPct val="90000"/>
              </a:lnSpc>
              <a:defRPr sz="4400" b="1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F96815B-4256-4CE0-9FCF-3A2967CF5792}"/>
              </a:ext>
            </a:extLst>
          </p:cNvPr>
          <p:cNvSpPr/>
          <p:nvPr userDrawn="1"/>
        </p:nvSpPr>
        <p:spPr>
          <a:xfrm>
            <a:off x="1092200" y="993775"/>
            <a:ext cx="1036320" cy="936626"/>
          </a:xfrm>
          <a:prstGeom prst="rect">
            <a:avLst/>
          </a:prstGeom>
          <a:solidFill>
            <a:schemeClr val="tx2">
              <a:lumMod val="20000"/>
              <a:lumOff val="8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81282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54296" cy="58642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7232E15A-CF9A-465D-A43B-0E134366459B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rtlCol="0"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54305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ontent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4722" y="548355"/>
            <a:ext cx="6054846" cy="634336"/>
          </a:xfrm>
        </p:spPr>
        <p:txBody>
          <a:bodyPr rtlCol="0" anchor="ctr">
            <a:noAutofit/>
          </a:bodyPr>
          <a:lstStyle>
            <a:lvl1pPr>
              <a:lnSpc>
                <a:spcPct val="90000"/>
              </a:lnSpc>
              <a:defRPr sz="3600" b="1" i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0833" y="1611313"/>
            <a:ext cx="6072099" cy="3755104"/>
          </a:xfrm>
        </p:spPr>
        <p:txBody>
          <a:bodyPr rtlCol="0" anchor="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56B3F4C8-7A25-444D-91C8-2271B0544136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54296" cy="58642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51046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ontent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541486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8577" y="880375"/>
            <a:ext cx="6054846" cy="634336"/>
          </a:xfrm>
        </p:spPr>
        <p:txBody>
          <a:bodyPr rtlCol="0" anchor="ctr">
            <a:noAutofit/>
          </a:bodyPr>
          <a:lstStyle>
            <a:lvl1pPr algn="ctr">
              <a:lnSpc>
                <a:spcPct val="90000"/>
              </a:lnSpc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6F1E128-3D17-4B8C-8CB3-9EB08D9C14A6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F446475-024F-4C71-99D3-501468ACAD11}"/>
              </a:ext>
            </a:extLst>
          </p:cNvPr>
          <p:cNvSpPr/>
          <p:nvPr userDrawn="1"/>
        </p:nvSpPr>
        <p:spPr>
          <a:xfrm>
            <a:off x="5577840" y="0"/>
            <a:ext cx="103632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67602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ntent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48F6D61-9E88-4632-A0A8-CB2E0CC5DEAF}"/>
              </a:ext>
            </a:extLst>
          </p:cNvPr>
          <p:cNvSpPr/>
          <p:nvPr userDrawn="1"/>
        </p:nvSpPr>
        <p:spPr>
          <a:xfrm>
            <a:off x="4654312" y="507333"/>
            <a:ext cx="7537688" cy="48495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rtlCol="0"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3373" y="943430"/>
            <a:ext cx="4699452" cy="3977366"/>
          </a:xfrm>
        </p:spPr>
        <p:txBody>
          <a:bodyPr rtlCol="0"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31CEDC5-4545-46C4-8C01-50930980F9C3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F73BF96-A07C-4AAA-A37F-65151BD22A70}"/>
              </a:ext>
            </a:extLst>
          </p:cNvPr>
          <p:cNvSpPr/>
          <p:nvPr userDrawn="1"/>
        </p:nvSpPr>
        <p:spPr>
          <a:xfrm>
            <a:off x="4370251" y="2322780"/>
            <a:ext cx="1348378" cy="12186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12771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 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48F6D61-9E88-4632-A0A8-CB2E0CC5DEAF}"/>
              </a:ext>
            </a:extLst>
          </p:cNvPr>
          <p:cNvSpPr/>
          <p:nvPr userDrawn="1"/>
        </p:nvSpPr>
        <p:spPr>
          <a:xfrm>
            <a:off x="4654312" y="507333"/>
            <a:ext cx="7537688" cy="4849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 userDrawn="1"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rtlCol="0"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8529" y="943430"/>
            <a:ext cx="4654296" cy="3977366"/>
          </a:xfrm>
        </p:spPr>
        <p:txBody>
          <a:bodyPr rtlCol="0"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2" name="Дата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01750109-67ED-4BB9-A441-1C74886B4944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3" name="Нижний колонтитул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127F28F-6C7B-471B-9839-EF88426C1976}"/>
              </a:ext>
            </a:extLst>
          </p:cNvPr>
          <p:cNvSpPr/>
          <p:nvPr userDrawn="1"/>
        </p:nvSpPr>
        <p:spPr>
          <a:xfrm>
            <a:off x="4370251" y="2322780"/>
            <a:ext cx="1348378" cy="12186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98616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/>
          </a:solidFill>
        </p:spPr>
        <p:txBody>
          <a:bodyPr lIns="457200" tIns="457200" rtlCol="0"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B0F981BA-4C3A-4604-A431-6A18CA52E143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4A4DE4A-F8EF-47D5-8C37-A9021C2BB6A3}"/>
              </a:ext>
            </a:extLst>
          </p:cNvPr>
          <p:cNvSpPr/>
          <p:nvPr userDrawn="1"/>
        </p:nvSpPr>
        <p:spPr>
          <a:xfrm>
            <a:off x="3536950" y="4535901"/>
            <a:ext cx="5118100" cy="1256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98695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4A5B61-B2AB-48DF-B122-84C1DD627AD8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5604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араллелограмм 14">
            <a:extLst>
              <a:ext uri="{FF2B5EF4-FFF2-40B4-BE49-F238E27FC236}">
                <a16:creationId xmlns:a16="http://schemas.microsoft.com/office/drawing/2014/main" id="{F5AA8A10-E19C-430B-9D5D-8D12F92BFEC5}"/>
              </a:ext>
            </a:extLst>
          </p:cNvPr>
          <p:cNvSpPr/>
          <p:nvPr userDrawn="1"/>
        </p:nvSpPr>
        <p:spPr>
          <a:xfrm>
            <a:off x="7972121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7C93D4F-3003-4D58-9AFB-356A0F800F42}"/>
              </a:ext>
            </a:extLst>
          </p:cNvPr>
          <p:cNvSpPr/>
          <p:nvPr userDrawn="1"/>
        </p:nvSpPr>
        <p:spPr>
          <a:xfrm>
            <a:off x="6394450" y="0"/>
            <a:ext cx="15392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128F629-0A04-47CB-9FC5-F24EBCAF694D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86028FDE-6655-4B55-B3B4-5B366034E8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311900" cy="68580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29400" y="758952"/>
            <a:ext cx="4526280" cy="3227514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6000" b="1" spc="-5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6632171" y="4508500"/>
            <a:ext cx="4526280" cy="1279652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3E1BBA-670B-4CAE-B839-50ADB23DDBC6}"/>
              </a:ext>
            </a:extLst>
          </p:cNvPr>
          <p:cNvSpPr/>
          <p:nvPr userDrawn="1"/>
        </p:nvSpPr>
        <p:spPr>
          <a:xfrm>
            <a:off x="6311900" y="0"/>
            <a:ext cx="15392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63938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1346200"/>
            <a:ext cx="2448033" cy="4530725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92200" y="1346200"/>
            <a:ext cx="7480300" cy="4530723"/>
          </a:xfrm>
        </p:spPr>
        <p:txBody>
          <a:bodyPr vert="eaVert" lIns="45720" tIns="0" rIns="45720" bIns="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2BCE6D-20D5-4AE9-A17E-E68A25EDB90D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B443CC6-CDCA-4595-ADAE-DCB961FF1A8E}"/>
              </a:ext>
            </a:extLst>
          </p:cNvPr>
          <p:cNvSpPr/>
          <p:nvPr userDrawn="1"/>
        </p:nvSpPr>
        <p:spPr>
          <a:xfrm rot="16200000">
            <a:off x="8871481" y="-146580"/>
            <a:ext cx="1036320" cy="1329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4068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5498C-2776-4754-BDFD-6B3FF9B6428D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 14">
            <a:extLst>
              <a:ext uri="{FF2B5EF4-FFF2-40B4-BE49-F238E27FC236}">
                <a16:creationId xmlns:a16="http://schemas.microsoft.com/office/drawing/2014/main" id="{98B82A56-7790-48EC-983D-AB8F703699B2}"/>
              </a:ext>
            </a:extLst>
          </p:cNvPr>
          <p:cNvSpPr/>
          <p:nvPr userDrawn="1"/>
        </p:nvSpPr>
        <p:spPr>
          <a:xfrm>
            <a:off x="7972121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7A961358-1323-4982-B48F-0004A3782D73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E76B772A-7600-4ECE-B5A2-34827D4C7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311900" cy="68580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3820398-8D1F-4543-ABA0-7A67C38769B3}"/>
              </a:ext>
            </a:extLst>
          </p:cNvPr>
          <p:cNvSpPr/>
          <p:nvPr userDrawn="1"/>
        </p:nvSpPr>
        <p:spPr>
          <a:xfrm>
            <a:off x="2451099" y="3568700"/>
            <a:ext cx="8721725" cy="2308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 rtl="0"/>
            <a:endParaRPr lang="ru-RU" sz="14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1599" y="3746500"/>
            <a:ext cx="8331202" cy="1308100"/>
          </a:xfrm>
        </p:spPr>
        <p:txBody>
          <a:bodyPr rtlCol="0" anchor="b" anchorCtr="0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41600" y="5219700"/>
            <a:ext cx="8331201" cy="58674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5757C57-BBBA-44C6-9A4D-12F5D1E400AA}"/>
              </a:ext>
            </a:extLst>
          </p:cNvPr>
          <p:cNvSpPr/>
          <p:nvPr userDrawn="1"/>
        </p:nvSpPr>
        <p:spPr>
          <a:xfrm>
            <a:off x="3752850" y="3469101"/>
            <a:ext cx="511810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1_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8A4266B6-E8E7-4F04-A054-74B8F86E3EF1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E76B772A-7600-4ECE-B5A2-34827D4C7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3820398-8D1F-4543-ABA0-7A67C38769B3}"/>
              </a:ext>
            </a:extLst>
          </p:cNvPr>
          <p:cNvSpPr/>
          <p:nvPr userDrawn="1"/>
        </p:nvSpPr>
        <p:spPr>
          <a:xfrm>
            <a:off x="1735138" y="3568700"/>
            <a:ext cx="8721725" cy="2308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 rtl="0"/>
            <a:endParaRPr lang="ru-RU" sz="14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0399" y="3746500"/>
            <a:ext cx="8331202" cy="1308100"/>
          </a:xfrm>
        </p:spPr>
        <p:txBody>
          <a:bodyPr rtlCol="0" anchor="b" anchorCtr="0">
            <a:noAutofit/>
          </a:bodyPr>
          <a:lstStyle>
            <a:lvl1pPr algn="ctr">
              <a:lnSpc>
                <a:spcPct val="90000"/>
              </a:lnSpc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0400" y="5219700"/>
            <a:ext cx="8331201" cy="586740"/>
          </a:xfrm>
        </p:spPr>
        <p:txBody>
          <a:bodyPr lIns="91440" rIns="91440" rtlCol="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5757C57-BBBA-44C6-9A4D-12F5D1E400AA}"/>
              </a:ext>
            </a:extLst>
          </p:cNvPr>
          <p:cNvSpPr/>
          <p:nvPr userDrawn="1"/>
        </p:nvSpPr>
        <p:spPr>
          <a:xfrm>
            <a:off x="3536950" y="3469101"/>
            <a:ext cx="511810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6648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7EF5D0-540D-41D6-9136-7FA831C4823F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Autofit/>
          </a:bodyPr>
          <a:lstStyle>
            <a:lvl1pPr marL="0" indent="0" algn="l">
              <a:buNone/>
              <a:defRPr sz="24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6731" y="2958274"/>
            <a:ext cx="4639736" cy="291082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Autofit/>
          </a:bodyPr>
          <a:lstStyle>
            <a:lvl1pPr marL="0" indent="0">
              <a:buNone/>
              <a:defRPr sz="24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5395" y="2958273"/>
            <a:ext cx="4639736" cy="291082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E13BE9-C5CD-4F25-838C-97788D4410C6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0EC7FF-E9B9-46A2-ABB1-6B02C8E64350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 14">
            <a:extLst>
              <a:ext uri="{FF2B5EF4-FFF2-40B4-BE49-F238E27FC236}">
                <a16:creationId xmlns:a16="http://schemas.microsoft.com/office/drawing/2014/main" id="{AF082EE3-41AA-4817-A1CC-C33DDB8F675F}"/>
              </a:ext>
            </a:extLst>
          </p:cNvPr>
          <p:cNvSpPr/>
          <p:nvPr userDrawn="1"/>
        </p:nvSpPr>
        <p:spPr>
          <a:xfrm>
            <a:off x="46672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FC6181B7-7F56-4175-9C58-A45071D8DE7F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араллелограмм 14">
            <a:extLst>
              <a:ext uri="{FF2B5EF4-FFF2-40B4-BE49-F238E27FC236}">
                <a16:creationId xmlns:a16="http://schemas.microsoft.com/office/drawing/2014/main" id="{D20796F3-5674-4AF5-9623-575731F82E52}"/>
              </a:ext>
            </a:extLst>
          </p:cNvPr>
          <p:cNvSpPr/>
          <p:nvPr userDrawn="1"/>
        </p:nvSpPr>
        <p:spPr>
          <a:xfrm>
            <a:off x="46672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6548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341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9F2D1E7-3267-41E6-9552-D507126B74F6}" type="datetime1">
              <a:rPr lang="ru-RU" noProof="0" smtClean="0"/>
              <a:t>17.05.2023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4846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375670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F25E55C-1C16-46C6-B789-A4B2BCEF8F86}"/>
              </a:ext>
            </a:extLst>
          </p:cNvPr>
          <p:cNvSpPr/>
          <p:nvPr userDrawn="1"/>
        </p:nvSpPr>
        <p:spPr>
          <a:xfrm>
            <a:off x="0" y="1011981"/>
            <a:ext cx="103632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8" r:id="rId2"/>
    <p:sldLayoutId id="2147483707" r:id="rId3"/>
    <p:sldLayoutId id="2147483708" r:id="rId4"/>
    <p:sldLayoutId id="2147483719" r:id="rId5"/>
    <p:sldLayoutId id="2147483709" r:id="rId6"/>
    <p:sldLayoutId id="2147483716" r:id="rId7"/>
    <p:sldLayoutId id="2147483710" r:id="rId8"/>
    <p:sldLayoutId id="2147483711" r:id="rId9"/>
    <p:sldLayoutId id="2147483712" r:id="rId10"/>
    <p:sldLayoutId id="2147483727" r:id="rId11"/>
    <p:sldLayoutId id="2147483720" r:id="rId12"/>
    <p:sldLayoutId id="2147483721" r:id="rId13"/>
    <p:sldLayoutId id="2147483725" r:id="rId14"/>
    <p:sldLayoutId id="2147483726" r:id="rId15"/>
    <p:sldLayoutId id="2147483722" r:id="rId16"/>
    <p:sldLayoutId id="2147483723" r:id="rId17"/>
    <p:sldLayoutId id="2147483715" r:id="rId18"/>
    <p:sldLayoutId id="2147483713" r:id="rId19"/>
    <p:sldLayoutId id="2147483714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spc="-50" baseline="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688" userDrawn="1">
          <p15:clr>
            <a:srgbClr val="F26B43"/>
          </p15:clr>
        </p15:guide>
        <p15:guide id="3" pos="7038" userDrawn="1">
          <p15:clr>
            <a:srgbClr val="F26B43"/>
          </p15:clr>
        </p15:guide>
        <p15:guide id="4" orient="horz" pos="3702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gaflag.ru/information/spravochnaya-informaciya/flagi-stran" TargetMode="External"/><Relationship Id="rId2" Type="http://schemas.openxmlformats.org/officeDocument/2006/relationships/hyperlink" Target="https://www.prorobot.ru/load/lego-wedo-instrukcija-aeroplan.pdf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AA076C39-3BAF-493B-B63A-4C4B33450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4743" y="969756"/>
            <a:ext cx="5562601" cy="2710277"/>
          </a:xfrm>
        </p:spPr>
        <p:txBody>
          <a:bodyPr>
            <a:noAutofit/>
          </a:bodyPr>
          <a:lstStyle/>
          <a:p>
            <a:pPr algn="ctr"/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</a:t>
            </a:r>
            <a:r>
              <a:rPr lang="en-US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9">
            <a:extLst>
              <a:ext uri="{FF2B5EF4-FFF2-40B4-BE49-F238E27FC236}">
                <a16:creationId xmlns:a16="http://schemas.microsoft.com/office/drawing/2014/main" id="{3557E712-2AF7-47DA-997B-CA6974EF8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1765" y="4695202"/>
            <a:ext cx="5562600" cy="1279652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студентка 211 НК группы Скороходова Полина Николаевна 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Проверила: Шевцова Светлана Ивановна</a:t>
            </a:r>
          </a:p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C3F4DF-FA92-4C8B-84EF-5572185D3B20}"/>
              </a:ext>
            </a:extLst>
          </p:cNvPr>
          <p:cNvSpPr txBox="1"/>
          <p:nvPr/>
        </p:nvSpPr>
        <p:spPr>
          <a:xfrm>
            <a:off x="6721765" y="698480"/>
            <a:ext cx="6202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kern="1200" dirty="0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ОГАПОУ «</a:t>
            </a:r>
            <a:r>
              <a:rPr lang="en-US" kern="1200" dirty="0" err="1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Белгородский</a:t>
            </a:r>
            <a:r>
              <a:rPr lang="en-US" kern="1200" dirty="0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</a:t>
            </a:r>
            <a:r>
              <a:rPr lang="en-US" kern="1200" dirty="0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200" dirty="0" err="1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</a:t>
            </a:r>
            <a:r>
              <a:rPr lang="en-US" kern="1200" dirty="0">
                <a:solidFill>
                  <a:schemeClr val="tx1">
                    <a:alpha val="7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030" name="Picture 6" descr="Робототехника в школе: 5 плюсов – статья – Корпорация Российский учебник  (издательство Дрофа – Вентана)">
            <a:extLst>
              <a:ext uri="{FF2B5EF4-FFF2-40B4-BE49-F238E27FC236}">
                <a16:creationId xmlns:a16="http://schemas.microsoft.com/office/drawing/2014/main" id="{DB18AF00-FCE8-411F-AEF3-473E68860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" y="1366982"/>
            <a:ext cx="6160654" cy="41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296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A0AE18-D13D-42A7-BE7A-977D4C61F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4" y="1228436"/>
            <a:ext cx="7381231" cy="48895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891A83-C6D9-470B-BF41-0E3FEF72FBBB}"/>
              </a:ext>
            </a:extLst>
          </p:cNvPr>
          <p:cNvSpPr txBox="1"/>
          <p:nvPr/>
        </p:nvSpPr>
        <p:spPr>
          <a:xfrm>
            <a:off x="387928" y="4168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собирают самолёт. Помогают иностранцу вернуться домой. Подводят итог урока. Делают вывод.</a:t>
            </a:r>
          </a:p>
        </p:txBody>
      </p:sp>
    </p:spTree>
    <p:extLst>
      <p:ext uri="{BB962C8B-B14F-4D97-AF65-F5344CB8AC3E}">
        <p14:creationId xmlns:p14="http://schemas.microsoft.com/office/powerpoint/2010/main" val="1718769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0965E7C-3536-451C-BD0B-C3477AFE0CCD}"/>
              </a:ext>
            </a:extLst>
          </p:cNvPr>
          <p:cNvSpPr txBox="1"/>
          <p:nvPr/>
        </p:nvSpPr>
        <p:spPr>
          <a:xfrm>
            <a:off x="3934690" y="23558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Использованные источники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3E5AD-A39E-4519-B659-A2CE7917AB7D}"/>
              </a:ext>
            </a:extLst>
          </p:cNvPr>
          <p:cNvSpPr txBox="1"/>
          <p:nvPr/>
        </p:nvSpPr>
        <p:spPr>
          <a:xfrm>
            <a:off x="277090" y="983780"/>
            <a:ext cx="8100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https://www.prorobot.ru/load/lego-wedo-instrukcija-aeroplan.pdf</a:t>
            </a:r>
            <a:endParaRPr lang="ru-RU" dirty="0"/>
          </a:p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0DE010-A207-4FE2-B2C3-B6D2B08B2BDD}"/>
              </a:ext>
            </a:extLst>
          </p:cNvPr>
          <p:cNvSpPr txBox="1"/>
          <p:nvPr/>
        </p:nvSpPr>
        <p:spPr>
          <a:xfrm>
            <a:off x="277090" y="1593471"/>
            <a:ext cx="79155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https://www.megaflag.ru/information/spravochnaya-informaciya/flagi-stran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97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64CEDF32-F6E4-44C5-A6DA-9EF489973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679" y="718127"/>
            <a:ext cx="10113264" cy="6096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Задачи, при использовании Лего-конструктора: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0D95BF-CA8C-46B2-B4EE-1C8382AA6531}"/>
              </a:ext>
            </a:extLst>
          </p:cNvPr>
          <p:cNvSpPr txBox="1"/>
          <p:nvPr/>
        </p:nvSpPr>
        <p:spPr>
          <a:xfrm>
            <a:off x="487679" y="1490008"/>
            <a:ext cx="909781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развитие умения работать по предложенным инструкциям;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развитие умения творчески подходить к решению задачи;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развитие умения довести решение задачи до работающей модели;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развитие умения излагать мысли в четкой логической последовательности, отстаивать свою точку зрения, анализировать ситуацию и самостоятельно находить ответы на вопросы путем логических рассуждений.</a:t>
            </a:r>
          </a:p>
        </p:txBody>
      </p:sp>
    </p:spTree>
    <p:extLst>
      <p:ext uri="{BB962C8B-B14F-4D97-AF65-F5344CB8AC3E}">
        <p14:creationId xmlns:p14="http://schemas.microsoft.com/office/powerpoint/2010/main" val="194625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9E8704-D841-4510-9314-849933A88589}"/>
              </a:ext>
            </a:extLst>
          </p:cNvPr>
          <p:cNvSpPr txBox="1"/>
          <p:nvPr/>
        </p:nvSpPr>
        <p:spPr>
          <a:xfrm>
            <a:off x="461319" y="355740"/>
            <a:ext cx="10783329" cy="3894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Предмет: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окружающий мир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Страны мира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Класс: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и оборудование: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конструктор «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LEGO EDUCATION WEDO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2.0», ноутбук, иллюстрации с изображением вентилятора.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действия: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учитель рассказывает учащимся о том, что к ним в гости случайно попал мальчик, который не умеет разговаривать на русском языке, и его никто не понимает. Учитель принимает решение отправить мальчика домой в свою страну. Но с помощью чего это сделать? Благодаря загадки дети догадываются о том, что помочь мальчику может самолёт. Но, прежде чем построить самолёт нужно выполнить задания и познакомиться с новой темой урока. За каждое выполненное задание учитель выдаёт деталь самолёта. После выполнения всех заданий, учащиеся строят самолёт из деталей и отправляют мальчика домой.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правила: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соблюдать технику безопасности при работе с конструктором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Lego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быть внимательным и отвечать на вопросы полным ответом;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уметь договариваться и не мешать друг другу во время работы.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536C17-1B4C-4E82-9C8E-C2465155E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590" y="2764481"/>
            <a:ext cx="2586682" cy="39192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FFE583-FA2F-4E5E-ACEB-DD0E5F031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339" y="4146686"/>
            <a:ext cx="3543300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48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ветло голубой фон однотонный - 89 фото">
            <a:extLst>
              <a:ext uri="{FF2B5EF4-FFF2-40B4-BE49-F238E27FC236}">
                <a16:creationId xmlns:a16="http://schemas.microsoft.com/office/drawing/2014/main" id="{3E1BBA70-6530-4975-AAC7-CEF712801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637" y="-27711"/>
            <a:ext cx="122658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0175CEC-F416-4D6E-8DFC-1A13EC75340F}"/>
              </a:ext>
            </a:extLst>
          </p:cNvPr>
          <p:cNvSpPr/>
          <p:nvPr/>
        </p:nvSpPr>
        <p:spPr>
          <a:xfrm>
            <a:off x="5320145" y="323271"/>
            <a:ext cx="6788726" cy="634999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древнее государство. Столица Китая – Пекин. За свою историю Китай создал очень богатую культуру. В нем проживает 1 миллиард 133 мил. чел. По численности населения Китай находится на первом месте. Много изобретений мирового уровня сделаны именно в Китае. Например: порох, бумага, компас, книгопечатание.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Китайская Стена– это одно из самых больших и искусных строительно-технических сооружений в мире. Она протянулась от Ляодунского залива через Северный Китай в пустыню Гоби. Расстояние от одного конца Стены до другого составляет 2450 км, но если учитывать отходящие от Великой Китайской Стены другие крепостные валы, то получится 6000 – 6500 км.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верхней части Стены делала ее еще и дорогой для военных частей. Одновременно по Стене могли идти в ряд 5 пехотинцев или кавалеристов.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Грандиозное захоронение Сианя — терракотовая армия императора Цинь.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Вдумайтесь только:2000 лет этому захоронению. 8100 полноразмерных (выше человеческого роста) терракотовых статуй китайских воинов и их лошадей.</a:t>
            </a: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Армия была обнаружена в Китае рядом с гробницей китайского императора Цинь около города Сиань в 1974 году.</a:t>
            </a:r>
          </a:p>
          <a:p>
            <a:pPr algn="ctr"/>
            <a:endParaRPr lang="ru-RU" dirty="0"/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B1D51ED9-F3EB-4780-9B43-58AE7E23690E}"/>
              </a:ext>
            </a:extLst>
          </p:cNvPr>
          <p:cNvSpPr/>
          <p:nvPr/>
        </p:nvSpPr>
        <p:spPr>
          <a:xfrm>
            <a:off x="3490188" y="3303074"/>
            <a:ext cx="1644074" cy="720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4E01830-FC1D-4895-A8C6-938B059EF34C}"/>
              </a:ext>
            </a:extLst>
          </p:cNvPr>
          <p:cNvSpPr/>
          <p:nvPr/>
        </p:nvSpPr>
        <p:spPr>
          <a:xfrm>
            <a:off x="214746" y="2654220"/>
            <a:ext cx="3089560" cy="2018146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C6B8D8-C9F1-460E-85DF-6FDAB6C16277}"/>
              </a:ext>
            </a:extLst>
          </p:cNvPr>
          <p:cNvSpPr txBox="1"/>
          <p:nvPr/>
        </p:nvSpPr>
        <p:spPr>
          <a:xfrm>
            <a:off x="83129" y="103027"/>
            <a:ext cx="604895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познакомьтесь с некоторыми странами и получите деталь от самолёта.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758CFE-7BE4-4EFB-889C-E48B878FA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942" y="879094"/>
            <a:ext cx="2015839" cy="1540560"/>
          </a:xfrm>
          <a:prstGeom prst="rect">
            <a:avLst/>
          </a:prstGeom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89518704-DFBE-446A-9B81-17F816537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11" y="4955990"/>
            <a:ext cx="23812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33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ветло голубой фон однотонный - 89 фото">
            <a:extLst>
              <a:ext uri="{FF2B5EF4-FFF2-40B4-BE49-F238E27FC236}">
                <a16:creationId xmlns:a16="http://schemas.microsoft.com/office/drawing/2014/main" id="{3E1BBA70-6530-4975-AAC7-CEF712801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637" y="-27711"/>
            <a:ext cx="122658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0175CEC-F416-4D6E-8DFC-1A13EC75340F}"/>
              </a:ext>
            </a:extLst>
          </p:cNvPr>
          <p:cNvSpPr/>
          <p:nvPr/>
        </p:nvSpPr>
        <p:spPr>
          <a:xfrm>
            <a:off x="5320145" y="323271"/>
            <a:ext cx="6788726" cy="634999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континент. А что означают «Соединённые Штаты»? Если мы обратимся к истории, то узнаем, что эта могущественная держава более двух веков назад была колонией Англии. Раньше на этих землях проживали индейские племена: ирокезы, апачи и другие.</a:t>
            </a:r>
            <a:b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страны Вашингтон – названа так в честь первого американского президента.13 белых и красных полос на флаге – символ первых 13 штатов. Сейчас их ровно 50 и столько же звёздочек в углу флага. В столице много государственных учреждений, музеев, памятников, парков и нет промышленных предприятий. Самый большой и знаменитый город – Нью-Йорк. Центр города застроен небоскрёбами, находится на острове Манхэттен. Гигантская статуя Свободы в Нью-Йоркской бухте – символ демократии. Это подарок французских граждан к столетию американской революции. Со дня своего открытия, статуя служила навигационным ориентиром и использовалась в качестве маяка. Лос-Анджелес – город с широкими улицами. В нём находится мировой центр кинематографии – Голливуд. Недалеко от Лос-Анджелеса к неописуемой радости ребят создан парк развлечений – Диснейленд.</a:t>
            </a: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B1D51ED9-F3EB-4780-9B43-58AE7E23690E}"/>
              </a:ext>
            </a:extLst>
          </p:cNvPr>
          <p:cNvSpPr/>
          <p:nvPr/>
        </p:nvSpPr>
        <p:spPr>
          <a:xfrm>
            <a:off x="3490188" y="2942855"/>
            <a:ext cx="1644074" cy="720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4E01830-FC1D-4895-A8C6-938B059EF34C}"/>
              </a:ext>
            </a:extLst>
          </p:cNvPr>
          <p:cNvSpPr/>
          <p:nvPr/>
        </p:nvSpPr>
        <p:spPr>
          <a:xfrm>
            <a:off x="47800" y="2294000"/>
            <a:ext cx="3368960" cy="2018146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</a:t>
            </a:r>
          </a:p>
        </p:txBody>
      </p:sp>
      <p:pic>
        <p:nvPicPr>
          <p:cNvPr id="4100" name="Picture 4" descr="upload.wikimedia.org/wikipedia/commons/e/e2/Flag_o...">
            <a:extLst>
              <a:ext uri="{FF2B5EF4-FFF2-40B4-BE49-F238E27FC236}">
                <a16:creationId xmlns:a16="http://schemas.microsoft.com/office/drawing/2014/main" id="{811B483F-5301-4308-ABCB-53A9BE3D8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0" y="4664364"/>
            <a:ext cx="2715027" cy="142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1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ветло голубой фон однотонный - 89 фото">
            <a:extLst>
              <a:ext uri="{FF2B5EF4-FFF2-40B4-BE49-F238E27FC236}">
                <a16:creationId xmlns:a16="http://schemas.microsoft.com/office/drawing/2014/main" id="{3E1BBA70-6530-4975-AAC7-CEF712801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637" y="-27711"/>
            <a:ext cx="122658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0175CEC-F416-4D6E-8DFC-1A13EC75340F}"/>
              </a:ext>
            </a:extLst>
          </p:cNvPr>
          <p:cNvSpPr/>
          <p:nvPr/>
        </p:nvSpPr>
        <p:spPr>
          <a:xfrm>
            <a:off x="5320145" y="323271"/>
            <a:ext cx="6788726" cy="634999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Париж – один из красивейших городов мира. Страна находится на крайнем западе Европы. Более половины границ омывает Северное море, пролив Ла-Манш, Атлантический океан и Средиземное море. Разнообразны природные условия. Неподалёку от покрытых снегами острогов Альп можно встретить пальмы на Лазурном берегу, а в суровой Бретани – обнаружить средиземноморскую растительность. Запад Франции занимают </a:t>
            </a:r>
            <a:r>
              <a:rPr lang="ru-RU" sz="1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равниные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неспешно текущими реками. Река Сена, пересекающая столицу страны.</a:t>
            </a:r>
            <a:b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крупнейших художественных музеев мира – Лувр тоже находится в Париже. Здание Лувра это старинный королевский дворец. Стеклянная пирамида во дворе Наполеона, служит главным входом в Лувр и является одним из символов Парижа. – </a:t>
            </a:r>
            <a:r>
              <a:rPr lang="ru-RU" sz="1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Нотр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-Дам де Пари – собор Парижской Богоматери – архитектурный шедевр города Парижа. Остров </a:t>
            </a:r>
            <a:r>
              <a:rPr lang="ru-RU" sz="1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Ситэ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котором он расположен, – древнейшая часть французской столицы. Строительство собора шло постепенно с востока на запад и длилось более ста лет. Собор должен был вмещать в себя всех жителей города – 10 тысяч человек. Но пока его строили, население Парижа выросло во много раз.</a:t>
            </a:r>
            <a:b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берегу Сены стоит Эйфелева башня – символ Парижа. Высота её вместе с новой антенной составляет 324 метра. Башня является самой посещаемой достопримечательностью мира.</a:t>
            </a:r>
          </a:p>
          <a:p>
            <a:pPr algn="ctr"/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B1D51ED9-F3EB-4780-9B43-58AE7E23690E}"/>
              </a:ext>
            </a:extLst>
          </p:cNvPr>
          <p:cNvSpPr/>
          <p:nvPr/>
        </p:nvSpPr>
        <p:spPr>
          <a:xfrm>
            <a:off x="3490188" y="2942855"/>
            <a:ext cx="1644074" cy="720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4E01830-FC1D-4895-A8C6-938B059EF34C}"/>
              </a:ext>
            </a:extLst>
          </p:cNvPr>
          <p:cNvSpPr/>
          <p:nvPr/>
        </p:nvSpPr>
        <p:spPr>
          <a:xfrm>
            <a:off x="28287" y="2294000"/>
            <a:ext cx="3368960" cy="2018146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Франция</a:t>
            </a:r>
          </a:p>
        </p:txBody>
      </p:sp>
      <p:pic>
        <p:nvPicPr>
          <p:cNvPr id="5124" name="Picture 4" descr="Флаг Франции — Википедия">
            <a:extLst>
              <a:ext uri="{FF2B5EF4-FFF2-40B4-BE49-F238E27FC236}">
                <a16:creationId xmlns:a16="http://schemas.microsoft.com/office/drawing/2014/main" id="{97517E89-50E4-4C11-A003-60892A869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" y="4676680"/>
            <a:ext cx="2624280" cy="174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6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ветло голубой фон однотонный - 89 фото">
            <a:extLst>
              <a:ext uri="{FF2B5EF4-FFF2-40B4-BE49-F238E27FC236}">
                <a16:creationId xmlns:a16="http://schemas.microsoft.com/office/drawing/2014/main" id="{3E1BBA70-6530-4975-AAC7-CEF712801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637" y="-27711"/>
            <a:ext cx="122658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0175CEC-F416-4D6E-8DFC-1A13EC75340F}"/>
              </a:ext>
            </a:extLst>
          </p:cNvPr>
          <p:cNvSpPr/>
          <p:nvPr/>
        </p:nvSpPr>
        <p:spPr>
          <a:xfrm>
            <a:off x="6677890" y="265008"/>
            <a:ext cx="5040751" cy="632798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Островное государство в Западной Европе. В состав Соединённого Королевства входят Англия, Шотландия, Уэльс, Северная Ирландия. На реке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Темзе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столица Великобритании – Лондон. Это один из старейших городов в Европе. В стране до сих пор существует монархия и есть королева, ее зовут Елизавета II. Здесь много зелени, в самом большом парке Лондона – Гайд-парке – собираются туристы. Англия – страна древней культуры, родина талантливых учёных, писателей: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И.Ньютона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Шекспира. Одной из достопримечательностей Англии является Биг-Бен, эта часовая башня возвышается на 98 метров над набережной Темзы. Циферблаты Биг-Бена смотрят на все 4 стороны света. Спорт занимает важное место у англичан. Многие спортивные игры, распространенные по всему миру, родом из Англии, например, футбол.</a:t>
            </a:r>
          </a:p>
          <a:p>
            <a:pPr algn="ctr"/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B1D51ED9-F3EB-4780-9B43-58AE7E23690E}"/>
              </a:ext>
            </a:extLst>
          </p:cNvPr>
          <p:cNvSpPr/>
          <p:nvPr/>
        </p:nvSpPr>
        <p:spPr>
          <a:xfrm>
            <a:off x="4921824" y="3041070"/>
            <a:ext cx="1644074" cy="720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4E01830-FC1D-4895-A8C6-938B059EF34C}"/>
              </a:ext>
            </a:extLst>
          </p:cNvPr>
          <p:cNvSpPr/>
          <p:nvPr/>
        </p:nvSpPr>
        <p:spPr>
          <a:xfrm>
            <a:off x="214746" y="2254445"/>
            <a:ext cx="4634342" cy="2018146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Великобритания</a:t>
            </a:r>
          </a:p>
        </p:txBody>
      </p:sp>
      <p:pic>
        <p:nvPicPr>
          <p:cNvPr id="6146" name="Picture 2" descr="Флаг Великобритании — Википедия">
            <a:extLst>
              <a:ext uri="{FF2B5EF4-FFF2-40B4-BE49-F238E27FC236}">
                <a16:creationId xmlns:a16="http://schemas.microsoft.com/office/drawing/2014/main" id="{4F2B9E95-D8A3-4AD6-8246-5AC98B4D7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5" y="4710379"/>
            <a:ext cx="3364244" cy="168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67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Фон голубого цвета - 74 фото">
            <a:extLst>
              <a:ext uri="{FF2B5EF4-FFF2-40B4-BE49-F238E27FC236}">
                <a16:creationId xmlns:a16="http://schemas.microsoft.com/office/drawing/2014/main" id="{28F826D0-12CF-4935-A7B0-35C8B063A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00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Флаг Армении">
            <a:extLst>
              <a:ext uri="{FF2B5EF4-FFF2-40B4-BE49-F238E27FC236}">
                <a16:creationId xmlns:a16="http://schemas.microsoft.com/office/drawing/2014/main" id="{D8CFC799-7D35-442E-A37A-A9DDACF2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67" y="1139626"/>
            <a:ext cx="2515129" cy="16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27B4E5-2AB2-4945-89E2-B8210AA8757B}"/>
              </a:ext>
            </a:extLst>
          </p:cNvPr>
          <p:cNvSpPr txBox="1"/>
          <p:nvPr/>
        </p:nvSpPr>
        <p:spPr>
          <a:xfrm>
            <a:off x="435529" y="31283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страну по флагу.</a:t>
            </a:r>
          </a:p>
        </p:txBody>
      </p:sp>
      <p:pic>
        <p:nvPicPr>
          <p:cNvPr id="2052" name="Picture 4" descr="Флаг страны Россия">
            <a:extLst>
              <a:ext uri="{FF2B5EF4-FFF2-40B4-BE49-F238E27FC236}">
                <a16:creationId xmlns:a16="http://schemas.microsoft.com/office/drawing/2014/main" id="{EFE11EB3-7956-4453-AED2-5819C5B7C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485" y="1157729"/>
            <a:ext cx="2530355" cy="168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Флаг страны Бразилия">
            <a:extLst>
              <a:ext uri="{FF2B5EF4-FFF2-40B4-BE49-F238E27FC236}">
                <a16:creationId xmlns:a16="http://schemas.microsoft.com/office/drawing/2014/main" id="{34D3B859-8F3C-435B-A6C8-A3E9666C0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7428" y="1136895"/>
            <a:ext cx="2502568" cy="166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Флаг Великобритании">
            <a:extLst>
              <a:ext uri="{FF2B5EF4-FFF2-40B4-BE49-F238E27FC236}">
                <a16:creationId xmlns:a16="http://schemas.microsoft.com/office/drawing/2014/main" id="{CA609A27-ED58-42B5-9F75-0D57C87E7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29" y="1157729"/>
            <a:ext cx="2547223" cy="168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Флаг страны Германия">
            <a:extLst>
              <a:ext uri="{FF2B5EF4-FFF2-40B4-BE49-F238E27FC236}">
                <a16:creationId xmlns:a16="http://schemas.microsoft.com/office/drawing/2014/main" id="{FCA63D27-8C8E-43A6-9C12-3BCC404E2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67" y="3779425"/>
            <a:ext cx="2738191" cy="182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910B6A-F66E-4123-B8D7-09F5E501A725}"/>
              </a:ext>
            </a:extLst>
          </p:cNvPr>
          <p:cNvSpPr txBox="1"/>
          <p:nvPr/>
        </p:nvSpPr>
        <p:spPr>
          <a:xfrm>
            <a:off x="909136" y="2805274"/>
            <a:ext cx="19704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Армения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6FC624-9CF7-4289-9ED6-80BE9E495D3A}"/>
              </a:ext>
            </a:extLst>
          </p:cNvPr>
          <p:cNvSpPr txBox="1"/>
          <p:nvPr/>
        </p:nvSpPr>
        <p:spPr>
          <a:xfrm>
            <a:off x="4184173" y="2932837"/>
            <a:ext cx="16844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Россия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D8A649-AF36-4D25-BAB4-445418CCD7F7}"/>
              </a:ext>
            </a:extLst>
          </p:cNvPr>
          <p:cNvSpPr txBox="1"/>
          <p:nvPr/>
        </p:nvSpPr>
        <p:spPr>
          <a:xfrm>
            <a:off x="10026817" y="2932836"/>
            <a:ext cx="14437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Бразилия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13A427-AB31-44AD-95D0-E0F31F829D80}"/>
              </a:ext>
            </a:extLst>
          </p:cNvPr>
          <p:cNvSpPr txBox="1"/>
          <p:nvPr/>
        </p:nvSpPr>
        <p:spPr>
          <a:xfrm>
            <a:off x="1008020" y="5737993"/>
            <a:ext cx="17726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Германия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B285F2-DA54-4CBB-A7F6-5D556D260078}"/>
              </a:ext>
            </a:extLst>
          </p:cNvPr>
          <p:cNvSpPr txBox="1"/>
          <p:nvPr/>
        </p:nvSpPr>
        <p:spPr>
          <a:xfrm>
            <a:off x="6809874" y="2932837"/>
            <a:ext cx="25025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Великобритания</a:t>
            </a:r>
          </a:p>
        </p:txBody>
      </p:sp>
      <p:pic>
        <p:nvPicPr>
          <p:cNvPr id="2060" name="Picture 12" descr="Флаг страны Монако">
            <a:extLst>
              <a:ext uri="{FF2B5EF4-FFF2-40B4-BE49-F238E27FC236}">
                <a16:creationId xmlns:a16="http://schemas.microsoft.com/office/drawing/2014/main" id="{EA2C8C3A-C7A4-4E9C-9D6E-ACB89088A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45" y="3761321"/>
            <a:ext cx="2738189" cy="182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EA400DA-0E53-432E-A231-535F36B4498F}"/>
              </a:ext>
            </a:extLst>
          </p:cNvPr>
          <p:cNvSpPr txBox="1"/>
          <p:nvPr/>
        </p:nvSpPr>
        <p:spPr>
          <a:xfrm>
            <a:off x="4409574" y="5734745"/>
            <a:ext cx="13555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Монако</a:t>
            </a:r>
          </a:p>
        </p:txBody>
      </p:sp>
      <p:pic>
        <p:nvPicPr>
          <p:cNvPr id="2068" name="Picture 20" descr="Флаг страны Беларусь">
            <a:extLst>
              <a:ext uri="{FF2B5EF4-FFF2-40B4-BE49-F238E27FC236}">
                <a16:creationId xmlns:a16="http://schemas.microsoft.com/office/drawing/2014/main" id="{77FB99C4-795F-4F2A-8629-8DBCD9919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062" y="3761320"/>
            <a:ext cx="2738191" cy="182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D17359F-EED8-433A-B607-0280D8213FA5}"/>
              </a:ext>
            </a:extLst>
          </p:cNvPr>
          <p:cNvSpPr txBox="1"/>
          <p:nvPr/>
        </p:nvSpPr>
        <p:spPr>
          <a:xfrm>
            <a:off x="7467600" y="5734745"/>
            <a:ext cx="1844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Беларусь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D77683-FDE5-471F-A7A6-82DDBFEC2530}"/>
              </a:ext>
            </a:extLst>
          </p:cNvPr>
          <p:cNvSpPr txBox="1"/>
          <p:nvPr/>
        </p:nvSpPr>
        <p:spPr>
          <a:xfrm>
            <a:off x="9751196" y="4098807"/>
            <a:ext cx="28316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Если вы справитесь с заданием, то получите деталь самолёта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6C7318E-BB48-4333-A50D-C810D76741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259" y="5106541"/>
            <a:ext cx="2165545" cy="171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2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7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18AACB8-BC8A-4C0A-BACD-7759844FBDB7}"/>
              </a:ext>
            </a:extLst>
          </p:cNvPr>
          <p:cNvSpPr/>
          <p:nvPr/>
        </p:nvSpPr>
        <p:spPr>
          <a:xfrm>
            <a:off x="263948" y="1407398"/>
            <a:ext cx="4883085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1) Назовите столицу Великобритании.</a:t>
            </a:r>
            <a:endParaRPr lang="ru-RU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AED68B2E-960A-4BC4-8A24-B7A6835EE57F}"/>
              </a:ext>
            </a:extLst>
          </p:cNvPr>
          <p:cNvSpPr/>
          <p:nvPr/>
        </p:nvSpPr>
        <p:spPr>
          <a:xfrm>
            <a:off x="1379263" y="3996970"/>
            <a:ext cx="2426212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Эйфелева Башня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77F9023-48AE-401E-A1C3-9ABE361959E4}"/>
              </a:ext>
            </a:extLst>
          </p:cNvPr>
          <p:cNvSpPr/>
          <p:nvPr/>
        </p:nvSpPr>
        <p:spPr>
          <a:xfrm>
            <a:off x="263948" y="3129815"/>
            <a:ext cx="4883085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Open Sans" panose="020B0606030504020204" pitchFamily="34" charset="0"/>
              </a:rPr>
              <a:t>2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)  Что является символом Парижа?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A8D08D5-85DC-4AA8-AA2C-51229C2BF7B0}"/>
              </a:ext>
            </a:extLst>
          </p:cNvPr>
          <p:cNvSpPr/>
          <p:nvPr/>
        </p:nvSpPr>
        <p:spPr>
          <a:xfrm>
            <a:off x="248616" y="4878649"/>
            <a:ext cx="4883085" cy="5724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Open Sans" panose="020B0606030504020204" pitchFamily="34" charset="0"/>
              </a:rPr>
              <a:t>3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)  Назовите самую известную достопримечательность Китая.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CDBF029C-FD82-4978-BD1E-C589177C2CF4}"/>
              </a:ext>
            </a:extLst>
          </p:cNvPr>
          <p:cNvSpPr/>
          <p:nvPr/>
        </p:nvSpPr>
        <p:spPr>
          <a:xfrm>
            <a:off x="1528378" y="2272301"/>
            <a:ext cx="2028333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Лондон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48FAA7B-9EC5-4320-B120-C37FC85BD402}"/>
              </a:ext>
            </a:extLst>
          </p:cNvPr>
          <p:cNvSpPr/>
          <p:nvPr/>
        </p:nvSpPr>
        <p:spPr>
          <a:xfrm>
            <a:off x="995240" y="5901185"/>
            <a:ext cx="3389838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ctr"/>
            <a:r>
              <a:rPr lang="ru-RU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Великая Китайская стена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07C4F7BE-BFE2-4D79-B214-7491D30109FF}"/>
              </a:ext>
            </a:extLst>
          </p:cNvPr>
          <p:cNvSpPr/>
          <p:nvPr/>
        </p:nvSpPr>
        <p:spPr>
          <a:xfrm>
            <a:off x="6489300" y="2117072"/>
            <a:ext cx="3401359" cy="5479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В честь первого американского президента</a:t>
            </a:r>
            <a:endParaRPr lang="ru-RU" dirty="0">
              <a:solidFill>
                <a:schemeClr val="tx1"/>
              </a:solidFill>
              <a:latin typeface="Open Sans" panose="020B0606030504020204" pitchFamily="34" charset="0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67C2ED7-B3CD-4494-B230-1E7A8A82796F}"/>
              </a:ext>
            </a:extLst>
          </p:cNvPr>
          <p:cNvSpPr/>
          <p:nvPr/>
        </p:nvSpPr>
        <p:spPr>
          <a:xfrm>
            <a:off x="5781375" y="1407697"/>
            <a:ext cx="4883085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4)  В честь кого названа столица США??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A6A3D7D2-84E3-40BC-BC5F-9802B8961759}"/>
              </a:ext>
            </a:extLst>
          </p:cNvPr>
          <p:cNvSpPr/>
          <p:nvPr/>
        </p:nvSpPr>
        <p:spPr>
          <a:xfrm>
            <a:off x="6604709" y="3914817"/>
            <a:ext cx="3170542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Во Франции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913F3B54-B86D-41AF-BA89-71B71B175D8D}"/>
              </a:ext>
            </a:extLst>
          </p:cNvPr>
          <p:cNvSpPr/>
          <p:nvPr/>
        </p:nvSpPr>
        <p:spPr>
          <a:xfrm>
            <a:off x="5816013" y="5031561"/>
            <a:ext cx="4883084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Open Sans" panose="020B0606030504020204" pitchFamily="34" charset="0"/>
              </a:rPr>
              <a:t>6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)  На какой реке расположен Лондон?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E53884D-F40B-453F-8A20-31508DC04BD9}"/>
              </a:ext>
            </a:extLst>
          </p:cNvPr>
          <p:cNvSpPr/>
          <p:nvPr/>
        </p:nvSpPr>
        <p:spPr>
          <a:xfrm>
            <a:off x="6604711" y="5948322"/>
            <a:ext cx="3236414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Темза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DEC49B44-2AD4-4BAE-A506-306F4451546D}"/>
              </a:ext>
            </a:extLst>
          </p:cNvPr>
          <p:cNvSpPr/>
          <p:nvPr/>
        </p:nvSpPr>
        <p:spPr>
          <a:xfrm>
            <a:off x="5816013" y="3129814"/>
            <a:ext cx="4952359" cy="4242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Open Sans" panose="020B0606030504020204" pitchFamily="34" charset="0"/>
              </a:rPr>
              <a:t>5</a:t>
            </a:r>
            <a: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)  Где находится Париж?</a:t>
            </a:r>
          </a:p>
          <a:p>
            <a:pPr algn="ctr"/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848BF4-8484-4389-9E44-9208E6698879}"/>
              </a:ext>
            </a:extLst>
          </p:cNvPr>
          <p:cNvSpPr txBox="1"/>
          <p:nvPr/>
        </p:nvSpPr>
        <p:spPr>
          <a:xfrm>
            <a:off x="508711" y="24545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3: ответь на вопрос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00CAD-4CCA-49B6-BDE5-ACA4F6206EF1}"/>
              </a:ext>
            </a:extLst>
          </p:cNvPr>
          <p:cNvSpPr txBox="1"/>
          <p:nvPr/>
        </p:nvSpPr>
        <p:spPr>
          <a:xfrm>
            <a:off x="5097937" y="109188"/>
            <a:ext cx="199612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Если вы справитесь с заданием, то получите деталь самолёта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03B6995-3D03-4BCB-BEDA-BF78351C7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369" y="93568"/>
            <a:ext cx="1767219" cy="125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9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2167586_TF33476885.potx" id="{050EF630-A309-4220-9074-EFAF69653A0A}" vid="{EAD3587A-A5A2-4186-BFE3-098457E9F5F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E879E6-8FFE-4154-8F2A-F7518B89B37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E0A2CB4-6869-426F-8BC4-A32C90CBE2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41CA7C-A0BF-44EF-B2E5-7539C3B9B0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Классическая презентация для всех сотрудников компании</Template>
  <TotalTime>344</TotalTime>
  <Words>1129</Words>
  <Application>Microsoft Office PowerPoint</Application>
  <PresentationFormat>Широкоэкранный</PresentationFormat>
  <Paragraphs>68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Open Sans</vt:lpstr>
      <vt:lpstr>Times New Roman</vt:lpstr>
      <vt:lpstr>Wingdings</vt:lpstr>
      <vt:lpstr>RetrospectVTI</vt:lpstr>
      <vt:lpstr>Создание дидактических игр с использованием элементов робототехники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дидактических игр с использованием элементов робототехники</dc:title>
  <dc:creator>Полина Скороходова</dc:creator>
  <cp:lastModifiedBy>Полина Скороходова</cp:lastModifiedBy>
  <cp:revision>1</cp:revision>
  <dcterms:created xsi:type="dcterms:W3CDTF">2023-05-17T13:26:28Z</dcterms:created>
  <dcterms:modified xsi:type="dcterms:W3CDTF">2023-05-17T19:11:09Z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