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9" r:id="rId3"/>
    <p:sldId id="268" r:id="rId4"/>
    <p:sldId id="274" r:id="rId5"/>
    <p:sldId id="257" r:id="rId6"/>
    <p:sldId id="275" r:id="rId7"/>
    <p:sldId id="270" r:id="rId8"/>
    <p:sldId id="271" r:id="rId9"/>
    <p:sldId id="269" r:id="rId10"/>
    <p:sldId id="261" r:id="rId11"/>
    <p:sldId id="262" r:id="rId12"/>
    <p:sldId id="264" r:id="rId13"/>
    <p:sldId id="280" r:id="rId14"/>
    <p:sldId id="281" r:id="rId15"/>
    <p:sldId id="282" r:id="rId16"/>
    <p:sldId id="276" r:id="rId1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imgSz="544x376" encoding="windows-1251"/>
  <p:showPr showNarration="1">
    <p:present/>
    <p:sldAll/>
    <p:penClr>
      <a:srgbClr val="FF0000"/>
    </p:penClr>
  </p:showPr>
  <p:clrMru>
    <a:srgbClr val="CC0099"/>
    <a:srgbClr val="3905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9391" autoAdjust="0"/>
    <p:restoredTop sz="94660"/>
  </p:normalViewPr>
  <p:slideViewPr>
    <p:cSldViewPr snapToGrid="0">
      <p:cViewPr varScale="1">
        <p:scale>
          <a:sx n="68" d="100"/>
          <a:sy n="68" d="100"/>
        </p:scale>
        <p:origin x="-32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17463" y="0"/>
            <a:ext cx="12231688" cy="6856413"/>
            <a:chOff x="-16934" y="0"/>
            <a:chExt cx="12231160" cy="6856214"/>
          </a:xfrm>
        </p:grpSpPr>
        <p:pic>
          <p:nvPicPr>
            <p:cNvPr id="5" name="Picture 15" descr="HD-PanelTitleR1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" name="Picture 16" descr="HDRibbonTitle-UniformTrim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6934" y="3147609"/>
              <a:ext cx="2478024" cy="61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9" descr="HDRibbonTitle-UniformTrim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736202" y="3147609"/>
              <a:ext cx="2478024" cy="61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Straight Connector 14"/>
          <p:cNvCxnSpPr/>
          <p:nvPr/>
        </p:nvCxnSpPr>
        <p:spPr>
          <a:xfrm>
            <a:off x="2692400" y="3522663"/>
            <a:ext cx="68151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538" y="5037138"/>
            <a:ext cx="896937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60F8C-F3CC-44B5-A4D4-E23DC2AFAF08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400" y="5037138"/>
            <a:ext cx="52149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675" y="5037138"/>
            <a:ext cx="550863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25CE1-5EDC-4D94-9E06-D4478412A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44804-DE4E-4474-A3CD-A1D2AC4802F5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50AE4-4637-4D0C-AF7D-7E830F779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196D2-94BA-4C9C-9C11-714E775338CD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4B3CA-D933-485F-B035-0B7921AE4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/>
          <p:nvPr/>
        </p:nvSpPr>
        <p:spPr>
          <a:xfrm>
            <a:off x="862013" y="8794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10599738" y="2827338"/>
            <a:ext cx="609600" cy="585787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cxnSp>
        <p:nvCxnSpPr>
          <p:cNvPr id="7" name="Straight Connector 18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ED8A3-70B7-4B1D-AA26-A6463EF0983C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5A83C-2FF0-42AA-B779-E503CBF1C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340F3-96F9-414B-A11A-D273DA099CB7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00FCC-6217-401A-A87A-E421956E9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/>
          <p:cNvSpPr txBox="1"/>
          <p:nvPr/>
        </p:nvSpPr>
        <p:spPr>
          <a:xfrm>
            <a:off x="862013" y="8794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2"/>
          <p:cNvSpPr txBox="1"/>
          <p:nvPr/>
        </p:nvSpPr>
        <p:spPr>
          <a:xfrm>
            <a:off x="10599738" y="2598738"/>
            <a:ext cx="609600" cy="585787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cxnSp>
        <p:nvCxnSpPr>
          <p:cNvPr id="7" name="Straight Connector 25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6211A-D29E-4079-981E-20D769D7439D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588DB-8F67-4718-A46B-E2C7AB2A8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rtlCol="0">
            <a:normAutofit/>
          </a:bodyPr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8CBCA-34C1-4006-B081-49777810E272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FF29-FFA1-451E-99B4-001BE1535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86267-747C-4D68-AC15-4CD4F12A1AA7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019C7-DD7B-44B7-9993-3B4ECBCBD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886460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69E70-BBF2-4260-927F-800A28256BF2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21A62-5CDF-4AFF-A604-08A77B3B9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63"/>
            <a:ext cx="9601200" cy="13033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2557463"/>
            <a:ext cx="9601200" cy="33178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94DF2-5998-483A-BADB-BE12F5082EA4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50D2E-9E52-44A6-B76B-87269552B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E1179-93CF-4402-ABBD-3F3677BFA493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2D551-775F-4639-B0DA-27F04DEBC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5"/>
          <p:cNvCxnSpPr/>
          <p:nvPr/>
        </p:nvCxnSpPr>
        <p:spPr>
          <a:xfrm>
            <a:off x="2012950" y="3709988"/>
            <a:ext cx="81629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33628-4563-4BA4-BE68-A2F6E9E49595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8ED60-B5C5-4C78-B62B-586052EE2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A1E42-CAF4-457D-AF87-022DD7877820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F3B37-3807-41C9-B2A1-4870D12B07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F26C5-74FB-4B6F-99E3-8FE05357C886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85A6F-1D10-4831-8670-459CA20A5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C9288-DAF0-45F6-A9E0-F6555F5E0273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97E93-F44A-4994-8A47-22EA8FF05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12655-869A-49FD-A833-DDED87C8B166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65A36-E156-42D4-BF59-778822D51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/>
          <p:cNvCxnSpPr/>
          <p:nvPr/>
        </p:nvCxnSpPr>
        <p:spPr>
          <a:xfrm>
            <a:off x="1395413" y="2913063"/>
            <a:ext cx="35147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3B21C-110C-4C75-B68B-DADC09688512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FF975-93EC-41D5-BFE0-1816DC03F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6E83-3A38-4154-A602-C40DEAEBB209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90C7A-2DA0-4C7F-BFAD-71C079CE1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1032" name="Picture 7" descr="HD-PanelContent.png"/>
            <p:cNvPicPr>
              <a:picLocks noChangeAspect="1"/>
            </p:cNvPicPr>
            <p:nvPr/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36" name="Picture 9" descr="HDRibbonContent-UniformTrim.png"/>
            <p:cNvPicPr>
              <a:picLocks noChangeAspect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10" descr="HDRibbonContent-UniformTrim.png"/>
            <p:cNvPicPr>
              <a:picLocks noChangeAspect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982663"/>
            <a:ext cx="9601200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0" y="2557463"/>
            <a:ext cx="96012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C206B27A-CE28-44B9-BEDD-0E6282F82A4C}" type="datetimeFigureOut">
              <a:rPr lang="ru-RU"/>
              <a:pPr>
                <a:defRPr/>
              </a:pPr>
              <a:t>19.05.2023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CB418459-966B-4C83-909B-08865029A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26" r:id="rId7"/>
    <p:sldLayoutId id="2147483733" r:id="rId8"/>
    <p:sldLayoutId id="2147483725" r:id="rId9"/>
    <p:sldLayoutId id="2147483724" r:id="rId10"/>
    <p:sldLayoutId id="2147483734" r:id="rId11"/>
    <p:sldLayoutId id="2147483735" r:id="rId12"/>
    <p:sldLayoutId id="2147483723" r:id="rId13"/>
    <p:sldLayoutId id="2147483736" r:id="rId14"/>
    <p:sldLayoutId id="2147483737" r:id="rId15"/>
    <p:sldLayoutId id="2147483738" r:id="rId16"/>
    <p:sldLayoutId id="2147483739" r:id="rId17"/>
    <p:sldLayoutId id="2147483722" r:id="rId18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>
          <a:xfrm>
            <a:off x="609600" y="0"/>
            <a:ext cx="10550525" cy="1330325"/>
          </a:xfrm>
        </p:spPr>
        <p:txBody>
          <a:bodyPr/>
          <a:lstStyle/>
          <a:p>
            <a:pPr eaLnBrk="1" hangingPunct="1"/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Муниципальное дошкольное образовательное учреждение</a:t>
            </a:r>
            <a:br>
              <a:rPr lang="ru-RU" sz="2400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</a:b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 «Детский сад «Светлячок» корпус № 3</a:t>
            </a:r>
            <a:br>
              <a:rPr lang="ru-RU" sz="2400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</a:b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городского округа ЗАТО Светлый  Саратовской области»</a:t>
            </a:r>
          </a:p>
        </p:txBody>
      </p:sp>
      <p:sp>
        <p:nvSpPr>
          <p:cNvPr id="204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34772" y="6087745"/>
            <a:ext cx="5691188" cy="988304"/>
          </a:xfrm>
        </p:spPr>
        <p:txBody>
          <a:bodyPr>
            <a:normAutofit fontScale="47500" lnSpcReduction="20000"/>
          </a:bodyPr>
          <a:lstStyle/>
          <a:p>
            <a:pPr eaLnBrk="1" hangingPunct="1"/>
            <a:r>
              <a:rPr lang="ru-RU" sz="4900" dirty="0" smtClean="0"/>
              <a:t>Подготовили воспитатели: Прибыткова А. Г. </a:t>
            </a:r>
          </a:p>
          <a:p>
            <a:pPr eaLnBrk="1" hangingPunct="1"/>
            <a:r>
              <a:rPr lang="ru-RU" sz="4900" dirty="0" smtClean="0"/>
              <a:t>                                         Путрина А. М.</a:t>
            </a:r>
          </a:p>
          <a:p>
            <a:pPr eaLnBrk="1" hangingPunct="1"/>
            <a:endParaRPr lang="ru-RU" dirty="0" smtClean="0">
              <a:solidFill>
                <a:srgbClr val="CC0099"/>
              </a:solidFill>
            </a:endParaRPr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0138" y="1239838"/>
            <a:ext cx="10045700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10131425" cy="1804988"/>
          </a:xfrm>
        </p:spPr>
        <p:txBody>
          <a:bodyPr/>
          <a:lstStyle/>
          <a:p>
            <a:pPr eaLnBrk="1" hangingPunct="1"/>
            <a:r>
              <a:rPr lang="ru-RU" smtClean="0">
                <a:ln>
                  <a:noFill/>
                </a:ln>
              </a:rPr>
              <a:t/>
            </a:r>
            <a:br>
              <a:rPr lang="ru-RU" smtClean="0">
                <a:ln>
                  <a:noFill/>
                </a:ln>
              </a:rPr>
            </a:br>
            <a:endParaRPr lang="ru-RU" smtClean="0">
              <a:ln>
                <a:noFill/>
              </a:ln>
            </a:endParaRPr>
          </a:p>
        </p:txBody>
      </p:sp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1468438" y="609600"/>
            <a:ext cx="93487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В нашем детском саду мы организовали книгообмен. Книги находятся в свободном доступе для родителей и детей, в холле ДОУ, здесь можно выбрать любую книжку и взять ее домой, на время.. прочитав её, вернуть обратно.</a:t>
            </a:r>
          </a:p>
        </p:txBody>
      </p:sp>
      <p:pic>
        <p:nvPicPr>
          <p:cNvPr id="29699" name="Picture 2" descr="https://sun9-48.userapi.com/c853520/v853520796/239cd8/u6XIYLNU9Z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92688" y="2403475"/>
            <a:ext cx="210185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5sIPYKTYIyM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0844" y="2194561"/>
            <a:ext cx="4318781" cy="4037427"/>
          </a:xfrm>
          <a:prstGeom prst="rect">
            <a:avLst/>
          </a:prstGeom>
        </p:spPr>
      </p:pic>
      <p:pic>
        <p:nvPicPr>
          <p:cNvPr id="8" name="Рисунок 7" descr="yDt3nO6_nV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04185" y="2138290"/>
            <a:ext cx="4487378" cy="4107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900113" y="488950"/>
            <a:ext cx="10336212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Garamond" pitchFamily="18" charset="0"/>
              </a:rPr>
              <a:t>.</a:t>
            </a:r>
            <a:r>
              <a:rPr lang="ru-RU" sz="2400" b="1">
                <a:latin typeface="Garamond" pitchFamily="18" charset="0"/>
              </a:rPr>
              <a:t/>
            </a:r>
            <a:br>
              <a:rPr lang="ru-RU" sz="2400" b="1">
                <a:latin typeface="Garamond" pitchFamily="18" charset="0"/>
              </a:rPr>
            </a:br>
            <a:endParaRPr lang="ru-RU" sz="2400" b="1">
              <a:latin typeface="Garamond" pitchFamily="18" charset="0"/>
            </a:endParaRPr>
          </a:p>
        </p:txBody>
      </p:sp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687388" y="709613"/>
            <a:ext cx="107918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В наше время </a:t>
            </a:r>
            <a:r>
              <a:rPr lang="ru-RU" sz="2400" b="1" i="1" dirty="0"/>
              <a:t>(век повальной компьютеризации)</a:t>
            </a:r>
            <a:r>
              <a:rPr lang="ru-RU" sz="2400" b="1" dirty="0"/>
              <a:t> книга – такая необходимая вещь в воспитании лучших нравственных качеств и полноценном развитии личности ребёнка, которая становится всё менее востребованной.</a:t>
            </a:r>
            <a:r>
              <a:rPr lang="ru-RU" sz="2400" b="1" dirty="0">
                <a:solidFill>
                  <a:srgbClr val="CC0099"/>
                </a:solidFill>
              </a:rPr>
              <a:t/>
            </a:r>
            <a:br>
              <a:rPr lang="ru-RU" sz="2400" b="1" dirty="0">
                <a:solidFill>
                  <a:srgbClr val="CC0099"/>
                </a:solidFill>
              </a:rPr>
            </a:br>
            <a:endParaRPr lang="ru-RU" sz="2400" b="1" dirty="0">
              <a:solidFill>
                <a:srgbClr val="CC0099"/>
              </a:solidFill>
            </a:endParaRPr>
          </a:p>
        </p:txBody>
      </p:sp>
      <p:pic>
        <p:nvPicPr>
          <p:cNvPr id="30724" name="Picture 2" descr="https://sun9-48.userapi.com/c853520/v853520796/239cd8/u6XIYLNU9Z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1913" y="2403475"/>
            <a:ext cx="210185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7bsyM2b71o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1182" y="2222694"/>
            <a:ext cx="4450080" cy="4009293"/>
          </a:xfrm>
          <a:prstGeom prst="rect">
            <a:avLst/>
          </a:prstGeom>
        </p:spPr>
      </p:pic>
      <p:pic>
        <p:nvPicPr>
          <p:cNvPr id="8" name="Рисунок 7" descr="wgW7CNWJ06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16727" y="2208628"/>
            <a:ext cx="4365674" cy="4037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10799763" cy="1479550"/>
          </a:xfrm>
        </p:spPr>
        <p:txBody>
          <a:bodyPr/>
          <a:lstStyle/>
          <a:p>
            <a:pPr defTabSz="914400" eaLnBrk="1" hangingPunct="1"/>
            <a:r>
              <a:rPr lang="ru-RU" sz="24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Организация выставки-конкурса «Книжки-самоделки, книжки-малышки, книжки-раскладушки».(Совместные работы родителей и детей)</a:t>
            </a:r>
          </a:p>
        </p:txBody>
      </p:sp>
      <p:pic>
        <p:nvPicPr>
          <p:cNvPr id="32770" name="Picture 3" descr="Фото  книжки-малют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65238" y="1939925"/>
            <a:ext cx="9628187" cy="430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>
          <a:xfrm>
            <a:off x="1295400" y="677863"/>
            <a:ext cx="9601200" cy="677862"/>
          </a:xfrm>
        </p:spPr>
        <p:txBody>
          <a:bodyPr/>
          <a:lstStyle/>
          <a:p>
            <a:r>
              <a:rPr lang="ru-RU" sz="24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Инсценировка по мотивам А. С. Пушкина.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" name="Рисунок 4" descr="iTl_u9eCuD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3385" y="1603717"/>
            <a:ext cx="10874325" cy="4624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>
          <a:xfrm>
            <a:off x="1295400" y="650875"/>
            <a:ext cx="9601200" cy="752475"/>
          </a:xfrm>
        </p:spPr>
        <p:txBody>
          <a:bodyPr/>
          <a:lstStyle/>
          <a:p>
            <a:r>
              <a:rPr lang="ru-RU" sz="24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Награждение участников конкурса чтецов.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6867" name="AutoShape 5" descr="image?id=932237057998&amp;t=3&amp;plc=API&amp;viewToken=YiDT5bvE7H-CnnhIg3TTrQ&amp;tkn=*0X1lkeCplcfbO5OAIXvnl5yYV3Q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9" name="AutoShape 7" descr="image?id=932237057742&amp;t=3&amp;plc=API&amp;viewToken=YFLJzN2Jbr0bTytQdhvHqQ&amp;tkn=*4Q1R-tmzf3Judr9lefb3Y8c2_h0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" name="Рисунок 7" descr="1eSjVOLaWF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3385" y="1645920"/>
            <a:ext cx="10691446" cy="4586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6" name="Рисунок 5" descr="RnFfOzyRtM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114" y="618978"/>
            <a:ext cx="3727938" cy="5611056"/>
          </a:xfrm>
          <a:prstGeom prst="rect">
            <a:avLst/>
          </a:prstGeom>
        </p:spPr>
      </p:pic>
      <p:pic>
        <p:nvPicPr>
          <p:cNvPr id="7" name="Рисунок 6" descr="vRR5fntdne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145194" y="618978"/>
            <a:ext cx="3439256" cy="5613010"/>
          </a:xfrm>
          <a:prstGeom prst="rect">
            <a:avLst/>
          </a:prstGeom>
        </p:spPr>
      </p:pic>
      <p:pic>
        <p:nvPicPr>
          <p:cNvPr id="8" name="Рисунок 7" descr="whR2Q06xWuc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91170" y="618978"/>
            <a:ext cx="3782159" cy="5584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ctrTitle"/>
          </p:nvPr>
        </p:nvSpPr>
        <p:spPr>
          <a:xfrm>
            <a:off x="2587625" y="1841500"/>
            <a:ext cx="6815138" cy="1514475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Чтение- вот лучшее учение. Следовать за мыслями великого человека- есть наука самая занимательная»</a:t>
            </a:r>
            <a:br>
              <a:rPr lang="ru-RU" sz="24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</a:br>
            <a:r>
              <a:rPr lang="ru-RU" sz="24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А.С.Пушкин</a:t>
            </a:r>
          </a:p>
        </p:txBody>
      </p:sp>
      <p:sp>
        <p:nvSpPr>
          <p:cNvPr id="3789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400" y="3657600"/>
            <a:ext cx="6815138" cy="13208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sz="2400" dirty="0" smtClean="0">
                <a:solidFill>
                  <a:srgbClr val="262626"/>
                </a:solidFill>
                <a:latin typeface="Times New Roman" pitchFamily="18" charset="0"/>
              </a:rPr>
              <a:t>…</a:t>
            </a:r>
            <a:r>
              <a:rPr lang="ru-RU" sz="2400" b="1" dirty="0" smtClean="0">
                <a:latin typeface="Arial" charset="0"/>
              </a:rPr>
              <a:t>Всякого рода грубость тает, словно на огне, под влиянием ежедневного чтения хороших книг.</a:t>
            </a:r>
          </a:p>
          <a:p>
            <a:pPr eaLnBrk="1" hangingPunct="1"/>
            <a:r>
              <a:rPr lang="ru-RU" sz="2400" b="1" dirty="0" smtClean="0">
                <a:latin typeface="Arial" charset="0"/>
              </a:rPr>
              <a:t>В.Гюго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5930" y="5743654"/>
            <a:ext cx="8563563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/>
                <a:latin typeface="+mn-lt"/>
                <a:cs typeface="+mn-cs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>
              <a:ln>
                <a:noFill/>
              </a:ln>
            </a:endParaRPr>
          </a:p>
        </p:txBody>
      </p:sp>
      <p:pic>
        <p:nvPicPr>
          <p:cNvPr id="21506" name="Picture 5" descr="Фото Буккросин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0588" y="627063"/>
            <a:ext cx="10328275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755650" y="650875"/>
            <a:ext cx="10131425" cy="5195888"/>
          </a:xfrm>
        </p:spPr>
        <p:txBody>
          <a:bodyPr/>
          <a:lstStyle/>
          <a:p>
            <a:pPr eaLnBrk="1" hangingPunct="1"/>
            <a:r>
              <a:rPr lang="ru-RU" sz="2800" b="1" dirty="0" err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</a:rPr>
              <a:t>Буккро́ссинг</a:t>
            </a:r>
            <a:r>
              <a:rPr lang="ru-RU" sz="2800" b="1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</a:rPr>
              <a:t> (</a:t>
            </a:r>
            <a:r>
              <a:rPr lang="ru-RU" sz="2800" b="1" dirty="0" err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</a:rPr>
              <a:t>англ.</a:t>
            </a:r>
            <a:r>
              <a:rPr lang="ru-RU" sz="2800" b="1" i="1" dirty="0" err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</a:rPr>
              <a:t>BookCrossing</a:t>
            </a:r>
            <a:r>
              <a:rPr lang="ru-RU" sz="2800" b="1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</a:rPr>
              <a:t>), раздача книг или </a:t>
            </a:r>
            <a:r>
              <a:rPr lang="ru-RU" sz="2800" b="1" dirty="0" err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</a:rPr>
              <a:t>книговоро́т</a:t>
            </a:r>
            <a:r>
              <a:rPr lang="ru-RU" sz="2800" b="1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</a:rPr>
              <a:t> — хобби и общественное движение, действующее по принципу социальных сетей и близкое к </a:t>
            </a:r>
            <a:r>
              <a:rPr lang="ru-RU" sz="2800" b="1" dirty="0" err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</a:rPr>
              <a:t>флешмобу</a:t>
            </a:r>
            <a:r>
              <a:rPr lang="ru-RU" sz="2800" b="1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</a:rPr>
              <a:t>. Человек, прочитав книгу, оставляет («освобождает») её в общественном месте (парк, кафе, поезд, библиотека, станция метро), для того, чтобы другой, случайный человек мог эту книгу найти и прочитать; предполагается, что тот, в свою очередь, повторит это действие. Слежение за «путешествием» книги осуществляется через специальные сервисы в Интернете.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1268413" y="-449263"/>
            <a:ext cx="98298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 dirty="0">
              <a:solidFill>
                <a:srgbClr val="262626"/>
              </a:solidFill>
              <a:latin typeface="Garamond" pitchFamily="18" charset="0"/>
            </a:endParaRPr>
          </a:p>
          <a:p>
            <a:endParaRPr lang="ru-RU" sz="3200" b="1" dirty="0">
              <a:solidFill>
                <a:srgbClr val="262626"/>
              </a:solidFill>
              <a:latin typeface="Garamond" pitchFamily="18" charset="0"/>
            </a:endParaRPr>
          </a:p>
          <a:p>
            <a:endParaRPr lang="ru-RU" sz="3200" b="1" dirty="0">
              <a:solidFill>
                <a:srgbClr val="262626"/>
              </a:solidFill>
              <a:latin typeface="Garamond" pitchFamily="18" charset="0"/>
            </a:endParaRPr>
          </a:p>
          <a:p>
            <a:endParaRPr lang="ru-RU" sz="3200" b="1" dirty="0">
              <a:solidFill>
                <a:srgbClr val="262626"/>
              </a:solidFill>
              <a:latin typeface="Garamond" pitchFamily="18" charset="0"/>
            </a:endParaRPr>
          </a:p>
          <a:p>
            <a:r>
              <a:rPr lang="ru-RU" sz="2400" b="1" dirty="0"/>
              <a:t>«В 2001 году одному человеку по имени </a:t>
            </a:r>
            <a:r>
              <a:rPr lang="ru-RU" sz="2400" b="1" dirty="0" err="1"/>
              <a:t>Рон</a:t>
            </a:r>
            <a:r>
              <a:rPr lang="ru-RU" sz="2400" b="1" dirty="0"/>
              <a:t> </a:t>
            </a:r>
            <a:r>
              <a:rPr lang="ru-RU" sz="2400" b="1" dirty="0" err="1"/>
              <a:t>Хорнбекер</a:t>
            </a:r>
            <a:r>
              <a:rPr lang="ru-RU" sz="2400" b="1" dirty="0"/>
              <a:t> однажды пришла в голову отличная мысль: а что если все люди начнут оставлять ненужные им книги, обозначенные особым образом, в общественных местах и сообщать об этом друг другу через интернет? автор идеи оставил 20 книг в одном из отелей, в этих книгах были записки и ссылки на его сайт. Уже через полгода на сайте поселилось около 300 активных участников, и с этого момента </a:t>
            </a:r>
            <a:r>
              <a:rPr lang="ru-RU" sz="2400" b="1" dirty="0" err="1"/>
              <a:t>буккроссинг</a:t>
            </a:r>
            <a:r>
              <a:rPr lang="ru-RU" sz="2400" b="1" dirty="0"/>
              <a:t> стал постепенно распространяться по всему миру».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296863" y="679450"/>
            <a:ext cx="11326812" cy="4986338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n>
                  <a:noFill/>
                </a:ln>
              </a:rPr>
              <a:t>    </a:t>
            </a:r>
            <a:r>
              <a:rPr lang="ru-RU" sz="28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Книга отправляется в путь по миру. </a:t>
            </a:r>
            <a:br>
              <a:rPr lang="ru-RU" sz="28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</a:br>
            <a:r>
              <a:rPr lang="ru-RU" sz="28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                       Надо только прочитать ее, наклеить наклейку </a:t>
            </a:r>
            <a:br>
              <a:rPr lang="ru-RU" sz="28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</a:br>
            <a:r>
              <a:rPr lang="ru-RU" sz="28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                     с информацией, чтобы можно было проследить </a:t>
            </a:r>
            <a:br>
              <a:rPr lang="ru-RU" sz="28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</a:br>
            <a:r>
              <a:rPr lang="ru-RU" sz="28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                      историю этой книги, можно вложить внутрь пояснительную записку (чтобы не подумали, что книгу просто забыли) и, возможно, свои впечатления от произведения и оставить ее в любом публичном месте. Следующий читатель получит подарок, переданный ему вами, еще дышащий вашими мыслями. Так книга может путешествовать из рук в руки по миру.</a:t>
            </a:r>
          </a:p>
        </p:txBody>
      </p:sp>
      <p:pic>
        <p:nvPicPr>
          <p:cNvPr id="24578" name="Picture 2" descr="https://sun9-48.userapi.com/c853520/v853520796/239cd8/u6XIYLNU9Z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0725" y="873125"/>
            <a:ext cx="1897063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ChangeArrowheads="1"/>
          </p:cNvSpPr>
          <p:nvPr/>
        </p:nvSpPr>
        <p:spPr bwMode="auto">
          <a:xfrm>
            <a:off x="696913" y="798513"/>
            <a:ext cx="107823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Цель </a:t>
            </a:r>
            <a:r>
              <a:rPr lang="ru-RU" sz="2400" dirty="0" err="1" smtClean="0"/>
              <a:t>буккроссинга</a:t>
            </a:r>
            <a:r>
              <a:rPr lang="ru-RU" sz="2400" dirty="0" smtClean="0"/>
              <a:t> в детском саду — повышение интереса к книгам, возрождение интереса к чтению и традициям семейного чтения. </a:t>
            </a:r>
            <a:endParaRPr lang="ru-RU" sz="2400" dirty="0"/>
          </a:p>
        </p:txBody>
      </p:sp>
      <p:pic>
        <p:nvPicPr>
          <p:cNvPr id="25603" name="Picture 2" descr="https://sun9-48.userapi.com/c853520/v853520796/239cd8/u6XIYLNU9Z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8" y="2166938"/>
            <a:ext cx="2181225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 descr="https://sun9-48.userapi.com/c853520/v853520796/239cd8/u6XIYLNU9Z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69400" y="2098675"/>
            <a:ext cx="2181225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MG-9272901cae2e81d48339fa40853bba6b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79299" y="1744394"/>
            <a:ext cx="5795890" cy="4345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 flipV="1">
            <a:off x="893763" y="779463"/>
            <a:ext cx="10131425" cy="617537"/>
          </a:xfrm>
        </p:spPr>
        <p:txBody>
          <a:bodyPr/>
          <a:lstStyle/>
          <a:p>
            <a:pPr eaLnBrk="1" hangingPunct="1"/>
            <a:endParaRPr lang="ru-RU" sz="2400" smtClean="0">
              <a:ln>
                <a:noFill/>
              </a:ln>
              <a:solidFill>
                <a:srgbClr val="CC0099"/>
              </a:solidFill>
              <a:latin typeface="Times New Roman" pitchFamily="18" charset="0"/>
            </a:endParaRPr>
          </a:p>
        </p:txBody>
      </p:sp>
      <p:pic>
        <p:nvPicPr>
          <p:cNvPr id="26627" name="Picture 4" descr="p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950" y="501650"/>
            <a:ext cx="4198938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B271PVgGOw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25218" y="633045"/>
            <a:ext cx="6757181" cy="5613009"/>
          </a:xfrm>
          <a:prstGeom prst="rect">
            <a:avLst/>
          </a:prstGeom>
        </p:spPr>
      </p:pic>
      <p:pic>
        <p:nvPicPr>
          <p:cNvPr id="8" name="Рисунок 7" descr="16774029910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182" y="3252274"/>
            <a:ext cx="4107766" cy="2965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741363" y="735013"/>
            <a:ext cx="10131425" cy="6026150"/>
          </a:xfrm>
        </p:spPr>
        <p:txBody>
          <a:bodyPr/>
          <a:lstStyle/>
          <a:p>
            <a:r>
              <a:rPr lang="ru-RU" sz="24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Задачи: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-познакомить с современным движением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буккроссинг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; 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-ввести в практику разнообразные формы и методы работы с литературными произведениями, способствующими приобщению детей к книге для развития познавательной, творческой и эмоциональной активности детей; 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-разработать и апробировать систему методических мероприятий для педагогов и родителей по вопросу приобщения детей к чтению книг; 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развивать коммуникативные, познавательные умения детей, умение слушать и понимать произведения разных жанров, выражать эмоции; умение вести диалог, выразительно рассказывать, умение импровизировать.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n>
                  <a:noFill/>
                </a:ln>
                <a:solidFill>
                  <a:srgbClr val="CC0099"/>
                </a:solidFill>
                <a:latin typeface="Arial" charset="0"/>
              </a:rPr>
              <a:t/>
            </a:r>
            <a:br>
              <a:rPr lang="ru-RU" sz="2400" b="1" dirty="0" smtClean="0">
                <a:ln>
                  <a:noFill/>
                </a:ln>
                <a:solidFill>
                  <a:srgbClr val="CC0099"/>
                </a:solidFill>
                <a:latin typeface="Arial" charset="0"/>
              </a:rPr>
            </a:br>
            <a:endParaRPr lang="ru-RU" sz="2400" b="1" dirty="0" smtClean="0">
              <a:ln>
                <a:noFill/>
              </a:ln>
              <a:solidFill>
                <a:srgbClr val="CC00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685800" y="744538"/>
            <a:ext cx="10855325" cy="714375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Для возрождение интереса к книгам</a:t>
            </a:r>
            <a:br>
              <a:rPr lang="ru-RU" sz="24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</a:br>
            <a:r>
              <a:rPr lang="ru-RU" sz="24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наш детский сад «Светлячок» поддержал движение «</a:t>
            </a:r>
            <a:r>
              <a:rPr lang="ru-RU" sz="2400" b="1" dirty="0" err="1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Буккроссинга</a:t>
            </a:r>
            <a:r>
              <a:rPr lang="ru-RU" sz="2400" b="1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».</a:t>
            </a: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 </a:t>
            </a:r>
            <a:br>
              <a:rPr lang="ru-RU" sz="2400" dirty="0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</a:br>
            <a:endParaRPr lang="ru-RU" sz="2400" dirty="0" smtClean="0">
              <a:ln>
                <a:noFill/>
              </a:ln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8675" name="Picture 2" descr="https://sun9-48.userapi.com/c853520/v853520796/239cd8/u6XIYLNU9Z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8088" y="1646238"/>
            <a:ext cx="2181225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q2XOqMM7sCo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0931" y="1294228"/>
            <a:ext cx="4431235" cy="4951828"/>
          </a:xfrm>
          <a:prstGeom prst="rect">
            <a:avLst/>
          </a:prstGeom>
        </p:spPr>
      </p:pic>
      <p:pic>
        <p:nvPicPr>
          <p:cNvPr id="7" name="Рисунок 6" descr="IMG-bd598d26923541f9d6c7d21a91306534-V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16725" y="1361430"/>
            <a:ext cx="4389121" cy="4800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1345</TotalTime>
  <Words>180</Words>
  <Application>Microsoft Office PowerPoint</Application>
  <PresentationFormat>Произвольный</PresentationFormat>
  <Paragraphs>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Натуральные материалы</vt:lpstr>
      <vt:lpstr>Муниципальное дошкольное образовательное учреждение  «Детский сад «Светлячок» корпус № 3 городского округа ЗАТО Светлый  Саратовской области»</vt:lpstr>
      <vt:lpstr>Слайд 2</vt:lpstr>
      <vt:lpstr>Буккро́ссинг (англ.BookCrossing), раздача книг или книговоро́т — хобби и общественное движение, действующее по принципу социальных сетей и близкое к флешмобу. Человек, прочитав книгу, оставляет («освобождает») её в общественном месте (парк, кафе, поезд, библиотека, станция метро), для того, чтобы другой, случайный человек мог эту книгу найти и прочитать; предполагается, что тот, в свою очередь, повторит это действие. Слежение за «путешествием» книги осуществляется через специальные сервисы в Интернете.</vt:lpstr>
      <vt:lpstr>Слайд 4</vt:lpstr>
      <vt:lpstr>    Книга отправляется в путь по миру.                         Надо только прочитать ее, наклеить наклейку                       с информацией, чтобы можно было проследить                        историю этой книги, можно вложить внутрь пояснительную записку (чтобы не подумали, что книгу просто забыли) и, возможно, свои впечатления от произведения и оставить ее в любом публичном месте. Следующий читатель получит подарок, переданный ему вами, еще дышащий вашими мыслями. Так книга может путешествовать из рук в руки по миру.</vt:lpstr>
      <vt:lpstr>Слайд 6</vt:lpstr>
      <vt:lpstr>Слайд 7</vt:lpstr>
      <vt:lpstr>Задачи:  -познакомить с современным движением буккроссинг;  -ввести в практику разнообразные формы и методы работы с литературными произведениями, способствующими приобщению детей к книге для развития познавательной, творческой и эмоциональной активности детей;  -разработать и апробировать систему методических мероприятий для педагогов и родителей по вопросу приобщения детей к чтению книг;  - развивать коммуникативные, познавательные умения детей, умение слушать и понимать произведения разных жанров, выражать эмоции; умение вести диалог, выразительно рассказывать, умение импровизировать.   </vt:lpstr>
      <vt:lpstr>Для возрождение интереса к книгам наш детский сад «Светлячок» поддержал движение «Буккроссинга».  </vt:lpstr>
      <vt:lpstr> </vt:lpstr>
      <vt:lpstr>Слайд 11</vt:lpstr>
      <vt:lpstr>Организация выставки-конкурса «Книжки-самоделки, книжки-малышки, книжки-раскладушки».(Совместные работы родителей и детей)</vt:lpstr>
      <vt:lpstr>Инсценировка по мотивам А. С. Пушкина.</vt:lpstr>
      <vt:lpstr>Награждение участников конкурса чтецов.</vt:lpstr>
      <vt:lpstr>Слайд 15</vt:lpstr>
      <vt:lpstr>Чтение- вот лучшее учение. Следовать за мыслями великого человека- есть наука самая занимательная» А.С.Пушкин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фирсова</dc:creator>
  <cp:lastModifiedBy>Пользователь</cp:lastModifiedBy>
  <cp:revision>45</cp:revision>
  <dcterms:created xsi:type="dcterms:W3CDTF">2018-03-26T07:25:58Z</dcterms:created>
  <dcterms:modified xsi:type="dcterms:W3CDTF">2023-05-19T18:30:25Z</dcterms:modified>
</cp:coreProperties>
</file>