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308" autoAdjust="0"/>
  </p:normalViewPr>
  <p:slideViewPr>
    <p:cSldViewPr>
      <p:cViewPr>
        <p:scale>
          <a:sx n="60" d="100"/>
          <a:sy n="60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0365538057742782"/>
          <c:y val="2.0130139982502192E-2"/>
          <c:w val="0.89490944881889833"/>
          <c:h val="0.5709853018372703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Лист1!$B$4</c:f>
              <c:strCache>
                <c:ptCount val="1"/>
                <c:pt idx="0">
                  <c:v>экспериментальная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Лист1!$A$5:$A$9</c:f>
              <c:strCache>
                <c:ptCount val="5"/>
                <c:pt idx="0">
                  <c:v>бег 30м</c:v>
                </c:pt>
                <c:pt idx="1">
                  <c:v>прыжки через скамейку</c:v>
                </c:pt>
                <c:pt idx="2">
                  <c:v>прыжки через скакалку</c:v>
                </c:pt>
                <c:pt idx="3">
                  <c:v>прыжки в длину</c:v>
                </c:pt>
                <c:pt idx="4">
                  <c:v>метание мяча</c:v>
                </c:pt>
              </c:strCache>
            </c:strRef>
          </c:cat>
          <c:val>
            <c:numRef>
              <c:f>Лист1!$B$5:$B$9</c:f>
              <c:numCache>
                <c:formatCode>General</c:formatCode>
                <c:ptCount val="5"/>
                <c:pt idx="0">
                  <c:v>5.56</c:v>
                </c:pt>
                <c:pt idx="1">
                  <c:v>14.91</c:v>
                </c:pt>
                <c:pt idx="2">
                  <c:v>33.67</c:v>
                </c:pt>
                <c:pt idx="3">
                  <c:v>1.47</c:v>
                </c:pt>
                <c:pt idx="4">
                  <c:v>4.0999999999999996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FF5-467D-8C33-86A18FA1FE48}"/>
            </c:ext>
          </c:extLst>
        </c:ser>
        <c:ser>
          <c:idx val="1"/>
          <c:order val="1"/>
          <c:tx>
            <c:strRef>
              <c:f>Лист1!$C$4</c:f>
              <c:strCache>
                <c:ptCount val="1"/>
                <c:pt idx="0">
                  <c:v>контрольная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Лист1!$A$5:$A$9</c:f>
              <c:strCache>
                <c:ptCount val="5"/>
                <c:pt idx="0">
                  <c:v>бег 30м</c:v>
                </c:pt>
                <c:pt idx="1">
                  <c:v>прыжки через скамейку</c:v>
                </c:pt>
                <c:pt idx="2">
                  <c:v>прыжки через скакалку</c:v>
                </c:pt>
                <c:pt idx="3">
                  <c:v>прыжки в длину</c:v>
                </c:pt>
                <c:pt idx="4">
                  <c:v>метание мяча</c:v>
                </c:pt>
              </c:strCache>
            </c:strRef>
          </c:cat>
          <c:val>
            <c:numRef>
              <c:f>Лист1!$C$5:$C$9</c:f>
              <c:numCache>
                <c:formatCode>General</c:formatCode>
                <c:ptCount val="5"/>
                <c:pt idx="0">
                  <c:v>5.57</c:v>
                </c:pt>
                <c:pt idx="1">
                  <c:v>15.42</c:v>
                </c:pt>
                <c:pt idx="2">
                  <c:v>33.42</c:v>
                </c:pt>
                <c:pt idx="3">
                  <c:v>1.51</c:v>
                </c:pt>
                <c:pt idx="4" formatCode="0.00">
                  <c:v>4.09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FF5-467D-8C33-86A18FA1FE48}"/>
            </c:ext>
          </c:extLst>
        </c:ser>
        <c:shape val="box"/>
        <c:axId val="68082688"/>
        <c:axId val="66389504"/>
        <c:axId val="0"/>
      </c:bar3DChart>
      <c:catAx>
        <c:axId val="6808268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389504"/>
        <c:crosses val="autoZero"/>
        <c:auto val="1"/>
        <c:lblAlgn val="ctr"/>
        <c:lblOffset val="100"/>
      </c:catAx>
      <c:valAx>
        <c:axId val="66389504"/>
        <c:scaling>
          <c:orientation val="minMax"/>
        </c:scaling>
        <c:axPos val="l"/>
        <c:majorGridlines/>
        <c:numFmt formatCode="General" sourceLinked="1"/>
        <c:tickLblPos val="nextTo"/>
        <c:crossAx val="68082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856482939632565"/>
          <c:y val="0.74560209973753278"/>
          <c:w val="0.59810183727034172"/>
          <c:h val="7.7684689413823338E-2"/>
        </c:manualLayout>
      </c:layout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0933562992125997"/>
          <c:y val="1.7241379310344827E-2"/>
          <c:w val="0.89066437007874"/>
          <c:h val="0.660369021036549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экспериментальная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накат справа</c:v>
                </c:pt>
                <c:pt idx="1">
                  <c:v>накат слева</c:v>
                </c:pt>
                <c:pt idx="2">
                  <c:v>треугольник</c:v>
                </c:pt>
                <c:pt idx="3">
                  <c:v>подрезка</c:v>
                </c:pt>
                <c:pt idx="4">
                  <c:v>подачи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17.75</c:v>
                </c:pt>
                <c:pt idx="1">
                  <c:v>16.41</c:v>
                </c:pt>
                <c:pt idx="2">
                  <c:v>7.58</c:v>
                </c:pt>
                <c:pt idx="3">
                  <c:v>12.25</c:v>
                </c:pt>
                <c:pt idx="4">
                  <c:v>14.08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D8-4BBC-810F-C203E3B647A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контрольная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накат справа</c:v>
                </c:pt>
                <c:pt idx="1">
                  <c:v>накат слева</c:v>
                </c:pt>
                <c:pt idx="2">
                  <c:v>треугольник</c:v>
                </c:pt>
                <c:pt idx="3">
                  <c:v>подрезка</c:v>
                </c:pt>
                <c:pt idx="4">
                  <c:v>подачи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17.329999999999988</c:v>
                </c:pt>
                <c:pt idx="1">
                  <c:v>16.91</c:v>
                </c:pt>
                <c:pt idx="2">
                  <c:v>8.66</c:v>
                </c:pt>
                <c:pt idx="3">
                  <c:v>12.08</c:v>
                </c:pt>
                <c:pt idx="4">
                  <c:v>13.08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9D8-4BBC-810F-C203E3B647A2}"/>
            </c:ext>
          </c:extLst>
        </c:ser>
        <c:shape val="box"/>
        <c:axId val="78552064"/>
        <c:axId val="78557952"/>
        <c:axId val="0"/>
      </c:bar3DChart>
      <c:catAx>
        <c:axId val="7855206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8557952"/>
        <c:crosses val="autoZero"/>
        <c:auto val="1"/>
        <c:lblAlgn val="ctr"/>
        <c:lblOffset val="100"/>
      </c:catAx>
      <c:valAx>
        <c:axId val="78557952"/>
        <c:scaling>
          <c:orientation val="minMax"/>
        </c:scaling>
        <c:axPos val="l"/>
        <c:majorGridlines/>
        <c:numFmt formatCode="General" sourceLinked="1"/>
        <c:tickLblPos val="nextTo"/>
        <c:crossAx val="78552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42462270341208"/>
          <c:y val="0.86566752849923612"/>
          <c:w val="0.66585875984251963"/>
          <c:h val="0.12056928228799002"/>
        </c:manualLayout>
      </c:layout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981955380577526E-2"/>
          <c:y val="5.9930633670791211E-2"/>
          <c:w val="0.60199475065616881"/>
          <c:h val="0.40958802943749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начало исследования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контрольна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6.5</c:v>
                </c:pt>
                <c:pt idx="1">
                  <c:v>6.42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конец исследования</c:v>
                </c:pt>
              </c:strCache>
            </c:strRef>
          </c:tx>
          <c:dLbls>
            <c:spPr>
              <a:scene3d>
                <a:camera prst="orthographicFront"/>
                <a:lightRig rig="threePt" dir="t"/>
              </a:scene3d>
              <a:sp3d>
                <a:bevelT h="6350"/>
              </a:sp3d>
            </c:spPr>
            <c:showVal val="1"/>
          </c:dLbls>
          <c:cat>
            <c:strRef>
              <c:f>Лист1!$A$2:$A$5</c:f>
              <c:strCache>
                <c:ptCount val="2"/>
                <c:pt idx="0">
                  <c:v>контрольна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8.83</c:v>
                </c:pt>
                <c:pt idx="1">
                  <c:v>9.5</c:v>
                </c:pt>
              </c:numCache>
            </c:numRef>
          </c:val>
        </c:ser>
        <c:axId val="89286144"/>
        <c:axId val="79778944"/>
      </c:barChart>
      <c:catAx>
        <c:axId val="89286144"/>
        <c:scaling>
          <c:orientation val="minMax"/>
        </c:scaling>
        <c:axPos val="b"/>
        <c:tickLblPos val="nextTo"/>
        <c:txPr>
          <a:bodyPr/>
          <a:lstStyle/>
          <a:p>
            <a:pPr>
              <a:defRPr b="1" i="1" baseline="0"/>
            </a:pPr>
            <a:endParaRPr lang="ru-RU"/>
          </a:p>
        </c:txPr>
        <c:crossAx val="79778944"/>
        <c:crosses val="autoZero"/>
        <c:auto val="1"/>
        <c:lblAlgn val="ctr"/>
        <c:lblOffset val="100"/>
      </c:catAx>
      <c:valAx>
        <c:axId val="79778944"/>
        <c:scaling>
          <c:orientation val="minMax"/>
        </c:scaling>
        <c:axPos val="l"/>
        <c:majorGridlines/>
        <c:numFmt formatCode="General" sourceLinked="1"/>
        <c:tickLblPos val="nextTo"/>
        <c:crossAx val="89286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5068418130426082"/>
          <c:y val="0.68253940633111465"/>
          <c:w val="0.61397683048239693"/>
          <c:h val="0.22221603515030258"/>
        </c:manualLayout>
      </c:layout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981955380577526E-2"/>
          <c:y val="5.9930633670791211E-2"/>
          <c:w val="0.8047955141970895"/>
          <c:h val="0.5178327709036364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начало исследования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контрольна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7.25</c:v>
                </c:pt>
                <c:pt idx="1">
                  <c:v>7.33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конец исследования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контрольна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8.92</c:v>
                </c:pt>
                <c:pt idx="1">
                  <c:v>10</c:v>
                </c:pt>
              </c:numCache>
            </c:numRef>
          </c:val>
        </c:ser>
        <c:axId val="79820672"/>
        <c:axId val="79822208"/>
      </c:barChart>
      <c:catAx>
        <c:axId val="79820672"/>
        <c:scaling>
          <c:orientation val="minMax"/>
        </c:scaling>
        <c:axPos val="b"/>
        <c:tickLblPos val="nextTo"/>
        <c:txPr>
          <a:bodyPr/>
          <a:lstStyle/>
          <a:p>
            <a:pPr>
              <a:defRPr b="1" i="1" baseline="0"/>
            </a:pPr>
            <a:endParaRPr lang="ru-RU"/>
          </a:p>
        </c:txPr>
        <c:crossAx val="79822208"/>
        <c:crosses val="autoZero"/>
        <c:auto val="1"/>
        <c:lblAlgn val="ctr"/>
        <c:lblOffset val="100"/>
      </c:catAx>
      <c:valAx>
        <c:axId val="79822208"/>
        <c:scaling>
          <c:orientation val="minMax"/>
        </c:scaling>
        <c:axPos val="l"/>
        <c:majorGridlines/>
        <c:numFmt formatCode="General" sourceLinked="1"/>
        <c:tickLblPos val="nextTo"/>
        <c:crossAx val="79820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2644166070150332"/>
          <c:y val="0.70556840551181099"/>
          <c:w val="0.67191839656406616"/>
          <c:h val="0.22221603515030258"/>
        </c:manualLayout>
      </c:layout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981955380577526E-2"/>
          <c:y val="5.9930633670791211E-2"/>
          <c:w val="0.85458942632171009"/>
          <c:h val="0.5178327709036364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начало исследования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контрольна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6.08</c:v>
                </c:pt>
                <c:pt idx="1">
                  <c:v>6.17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конец исследования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контрольна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7.1</c:v>
                </c:pt>
                <c:pt idx="1">
                  <c:v>8.67</c:v>
                </c:pt>
              </c:numCache>
            </c:numRef>
          </c:val>
        </c:ser>
        <c:axId val="89339392"/>
        <c:axId val="89340928"/>
      </c:barChart>
      <c:catAx>
        <c:axId val="89339392"/>
        <c:scaling>
          <c:orientation val="minMax"/>
        </c:scaling>
        <c:axPos val="b"/>
        <c:tickLblPos val="nextTo"/>
        <c:txPr>
          <a:bodyPr/>
          <a:lstStyle/>
          <a:p>
            <a:pPr>
              <a:defRPr b="1" i="1"/>
            </a:pPr>
            <a:endParaRPr lang="ru-RU"/>
          </a:p>
        </c:txPr>
        <c:crossAx val="89340928"/>
        <c:crosses val="autoZero"/>
        <c:auto val="1"/>
        <c:lblAlgn val="ctr"/>
        <c:lblOffset val="100"/>
      </c:catAx>
      <c:valAx>
        <c:axId val="89340928"/>
        <c:scaling>
          <c:orientation val="minMax"/>
        </c:scaling>
        <c:axPos val="l"/>
        <c:majorGridlines/>
        <c:numFmt formatCode="General" sourceLinked="1"/>
        <c:tickLblPos val="nextTo"/>
        <c:crossAx val="89339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72829289195995"/>
          <c:y val="0.71487777647197115"/>
          <c:w val="0.64582061170925065"/>
          <c:h val="0.22221603515030258"/>
        </c:manualLayout>
      </c:layout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981955380577526E-2"/>
          <c:y val="5.9930633670791246E-2"/>
          <c:w val="0.85458942632171031"/>
          <c:h val="0.5178327709036362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начало исследования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контрольна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4.67</c:v>
                </c:pt>
                <c:pt idx="1">
                  <c:v>5.33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конец исследования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контрольна группа</c:v>
                </c:pt>
                <c:pt idx="1">
                  <c:v>экспериментальная группа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6.83</c:v>
                </c:pt>
                <c:pt idx="1">
                  <c:v>7.83</c:v>
                </c:pt>
              </c:numCache>
            </c:numRef>
          </c:val>
        </c:ser>
        <c:axId val="89378816"/>
        <c:axId val="89380352"/>
      </c:barChart>
      <c:catAx>
        <c:axId val="89378816"/>
        <c:scaling>
          <c:orientation val="minMax"/>
        </c:scaling>
        <c:axPos val="b"/>
        <c:tickLblPos val="nextTo"/>
        <c:txPr>
          <a:bodyPr/>
          <a:lstStyle/>
          <a:p>
            <a:pPr>
              <a:defRPr b="1" i="1"/>
            </a:pPr>
            <a:endParaRPr lang="ru-RU"/>
          </a:p>
        </c:txPr>
        <c:crossAx val="89380352"/>
        <c:crosses val="autoZero"/>
        <c:auto val="1"/>
        <c:lblAlgn val="ctr"/>
        <c:lblOffset val="100"/>
      </c:catAx>
      <c:valAx>
        <c:axId val="89380352"/>
        <c:scaling>
          <c:orientation val="minMax"/>
        </c:scaling>
        <c:axPos val="l"/>
        <c:majorGridlines/>
        <c:numFmt formatCode="General" sourceLinked="1"/>
        <c:tickLblPos val="nextTo"/>
        <c:crossAx val="89378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728292891959961"/>
          <c:y val="0.71487777647197148"/>
          <c:w val="0.64582061170925065"/>
          <c:h val="0.22221603515030269"/>
        </c:manualLayout>
      </c:layout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16C80-7B4D-4398-84F2-B6FB9412B7FC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0BEF1-0C1D-4BF7-B7F8-D8418C9C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0BEF1-0C1D-4BF7-B7F8-D8418C9CE59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5/19/2023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0"/>
            <a:ext cx="8153400" cy="198120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2000" dirty="0" smtClean="0">
                <a:effectLst/>
                <a:latin typeface="Times New Roman" panose="02020603050405020304" pitchFamily="18" charset="0"/>
              </a:rPr>
              <a:t/>
            </a:r>
            <a:br>
              <a:rPr lang="ru-RU" altLang="ru-RU" sz="2000" dirty="0" smtClean="0">
                <a:effectLst/>
                <a:latin typeface="Times New Roman" panose="02020603050405020304" pitchFamily="18" charset="0"/>
              </a:rPr>
            </a:br>
            <a:endParaRPr lang="ru-RU" sz="20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2133600"/>
            <a:ext cx="7406640" cy="22860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МЕТОДИКА ТЕХНИКО-ТАКТИЧЕСКОЙ ПОДГОТОВКИ НА НАЧАЛЬНОМ ЭТАПЕ В НАСТОЛЬНОМ ТЕННИСЕ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направление подготовки 44.03.01 Педагогическое образование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профиль «Физическая культура»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67200" y="4572000"/>
            <a:ext cx="4572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buFontTx/>
              <a:buNone/>
            </a:pPr>
            <a:r>
              <a:rPr lang="ru-RU" alt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Денискина </a:t>
            </a:r>
            <a:r>
              <a:rPr lang="ru-RU" alt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Ирина </a:t>
            </a:r>
            <a:r>
              <a:rPr lang="ru-RU" alt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Александровна</a:t>
            </a:r>
            <a:endParaRPr lang="ru-RU" alt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9000" y="5943600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 smtClean="0">
                <a:latin typeface="Times New Roman" panose="02020603050405020304" pitchFamily="18" charset="0"/>
              </a:rPr>
              <a:t>Г.Зверево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 smtClean="0">
                <a:latin typeface="Times New Roman" panose="02020603050405020304" pitchFamily="18" charset="0"/>
              </a:rPr>
              <a:t>2022</a:t>
            </a:r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90600" y="228600"/>
            <a:ext cx="8153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исследования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990599" y="914400"/>
            <a:ext cx="8153401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экспериментальной группе  преобладало применение упражнений с большим количеством мячей, где теннисисты отрабатывали такие элементы как: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 накаты справа, накаты слева, подрезки справа, слева;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 подачи в заданные зоны;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упражнения с большим количеством мячей.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Упражнения в парах: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«сложный треугольник»;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«подрезки по восьмерке»;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«накаты из левого угла вправо»;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«подача и прием подачи».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0"/>
            <a:ext cx="8153400" cy="4095696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90600" y="4419600"/>
            <a:ext cx="8153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организационной формой являлась групповая тренировка, когда экспериментальная группа  выполняла подобранные для них задания, направленные на улучшения технических элементов, которые в свое время спортсменами были усвоены недостаточно хорошо.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90600" y="0"/>
            <a:ext cx="81534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Сравнительный анализ показателей технико-тактической подготовленности теннисистов 8-10 лет экспериментальной и контрольной групп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85800" y="1752600"/>
          <a:ext cx="4267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447800" y="5715000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4400" y="1295400"/>
            <a:ext cx="449597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Накат справа и слева в левый угол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4953000" y="1752600"/>
          <a:ext cx="4191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486400" y="1295400"/>
            <a:ext cx="3429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Накат «восьмеркой»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0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Сравнительный анализ показателей технико-тактической подготовленности теннисистов 8-10 лет экспериментальной и контрольной групп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990600" y="1752600"/>
          <a:ext cx="41148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47800" y="1295400"/>
            <a:ext cx="3376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Подрезка справа и слева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6000" y="1143000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Подачи с нижним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вращением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257800" y="1981200"/>
          <a:ext cx="38862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990600" y="0"/>
            <a:ext cx="8153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990600" y="533400"/>
            <a:ext cx="81534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начальном этапе подготовки юных теннисистов следует учитывать основные тенденции игры: увеличение ее темпа, за счет частого выполнения тактических приемов, уменьшение времени розыгрыша очка, в связи с применением активных атакующих действий.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Существует множество методик обучения игре в настольный теннис, каждая из которых обладает определенными достоинствами и недостатками.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Опираясь на данные анализа научно-методической литературы, а также на основании современных требований, предъявляемых к настольному теннису, нами была разработана методика на основе комплекса упражнений, который применялся в нашем исследовании.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066800" y="3200400"/>
            <a:ext cx="8077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Проведя контрольные тестирования и личные встречи среди участников эксперимента, нами была установлена эффективность применения разработанной методики в учебно-тренировочном процессе.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Нами было установлено, что применение экспериментальной методики привело к повышению точности выполнения технических элементов в экспериментальной группе в среднем на 12,25% по всем показателям, по сравнению с контрольной группой.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Также, по итогам личных встреч, было выявлено явное преимущество участников экспериментальной группы в соревновательной деятельности, по сравнению с контрольной группой.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Исходя из выше перечисленного, можно сделать вывод о действенности разработанной методики и рекомендовать её к практическому применению в учебно-тренировочном процессе.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66800" y="304800"/>
            <a:ext cx="807720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ПРАКТИЧЕСКИЕ РЕКОМЕНДАЦИИ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 повышения эффективности и рациональности совершенствования технических элементов использовать метод БКМ.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целях достижения лучших результатов в соревновательной деятельности, использовать максимально возможные элементы технико-тактической подготовки в группах начального этапа обучения.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развития тактического мышления использовать нестандартные комбинации технических приемов.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Моделировать игровые ситуации с вариативностью развития дальнейших действий с уклоном в защитное или атакующее развитие.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Использовать парные  встречи для развития чувства взаимодействия и быстрого реагирования на изменяющуюся ситуацию.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133600"/>
            <a:ext cx="749808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66800" y="381000"/>
            <a:ext cx="80772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данного исследования заключается в том, что эффективность технико-тактической подготовки обучения игре в настольный теннис на начальном этапе обучения в возрасте 8-10 лет, строится с учетом специфичности моторных действий, закономерностей развития и уровня их освоения. Данные факты определяют порядок и длительность использования средств технической и тактической направленности разнообразной сложности в тренировочном процессе. Проблематика выявлена в субъективном подходе к вопросам средств и методов обучения технике и тактике игры в настольный теннис.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066800" y="0"/>
            <a:ext cx="8077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тренировочный процесс в группах начальной подготовки теннисистов.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Предмет исследования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методы и средства технико-тактической подготовки юных теннисистов в группах начальной подготовки.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3048000"/>
            <a:ext cx="5334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90600" y="0"/>
            <a:ext cx="7772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повысить уровень технико-тактической подготовленности у детей младшего школьного возраста, занимающихся настольным теннисом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066800" y="1610410"/>
            <a:ext cx="8077200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исследования:</a:t>
            </a:r>
            <a:endParaRPr lang="ru-RU" sz="27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Оценить исходный уровень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технико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- тактической подготовленности у теннисистов  8 – 10 лет,  занимающихся настольным теннисом в контрольной и экспериментальной группах.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Разработать методику развития технико-тактической подготовки у спортсменов в группах начальной подготовки занимающихся настольным теннисом.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Определить эффективность разработанной методики для развития технико-тактической подготовки у детей в группах начальной подготовки, занимающихся настольным теннисом.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381000"/>
            <a:ext cx="8153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Гипотеза исследования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предполагается, что использование методов и средств технико-тактической подготовки, за счет интенсификации технико-тактической подготовки, позволит повысить уровень подготовленности к соревновательной деятельности и улучшить результаты игры.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E:\Физиология спорта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505200"/>
            <a:ext cx="66294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457200"/>
            <a:ext cx="7772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значимость исследования </a:t>
            </a:r>
            <a:r>
              <a:rPr lang="ru-RU" sz="3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в том, что содержащиеся в нем теоретические изыскания и выводы создают реальные предпосылки и возможности для повышения уровня технико-тактической подготовленности юных теннисистов. Корректировка содержания  технико-тактической подготовки детей 8-10 лет позволила повысить уровень их технической и тактической подготовки  и создать благоприятные условия для их более успешной соревновательной деятельности.</a:t>
            </a:r>
            <a:endParaRPr lang="ru-RU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48799" y="0"/>
            <a:ext cx="799520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  ОРГАНИЗАЦИЯ ИССЛЕДОВАНИЯ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-анализ и обобщение научно-методической              литературы;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-педагогические наблюдения;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-педагогический эксперимент;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-тестирование;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-математическая обработка полученных результатов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990600" y="3352800"/>
            <a:ext cx="8153400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Исследование</a:t>
            </a:r>
            <a:r>
              <a:rPr kumimoji="0" lang="ru-RU" sz="25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проводилось на базе МБОУ ДО ДЮСШ «</a:t>
            </a:r>
            <a:r>
              <a:rPr kumimoji="0" lang="ru-RU" sz="2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Олимпик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г. Зверево на протяжении 2021-22 учебного года. 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исследовании участвовали 24 теннисиста групп начальной подготовки 2-го года обучения, которые были разделены на 2 группы: контрольную и экспериментальную по 12 человек в каждой. 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143000" y="1066800"/>
          <a:ext cx="38100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5257800" y="1066800"/>
          <a:ext cx="3657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143000" y="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Уровень физической и технической подготовленности на начало эксперимента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3000" y="1444118"/>
          <a:ext cx="8001000" cy="5362956"/>
        </p:xfrm>
        <a:graphic>
          <a:graphicData uri="http://schemas.openxmlformats.org/drawingml/2006/table">
            <a:tbl>
              <a:tblPr/>
              <a:tblGrid>
                <a:gridCol w="1905000"/>
                <a:gridCol w="2590800"/>
                <a:gridCol w="3505200"/>
              </a:tblGrid>
              <a:tr h="629831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группа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Направленность тренировки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Основные средства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19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контрольная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Повышение стабильности игры на теннисных столах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Упражнения с большим количеством мячей: теннисисты отрабатывали накаты справа, накаты слева,  в 2-х, 3-х, 4-х точках по накатам, подрезки справа, слева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81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экспериментальная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Совершенствование техники и тактики 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Упражнения с большим количеством мячей.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Упражнения в парах: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– «сложный треугольник»;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– «подрезки по восьмерке»;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– «накаты из левого угла вправо»; 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«подача и прием подачи»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90601" y="0"/>
            <a:ext cx="815340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Экспериментальная методика внедрения интенсифицированного подхода в учебно-тренировочном процессе теннисистов 8–10 лет на этапе начальной подготовки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407</TotalTime>
  <Words>886</Words>
  <Application>Microsoft Office PowerPoint</Application>
  <PresentationFormat>Экран (4:3)</PresentationFormat>
  <Paragraphs>75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государственное автономное образовательное учреждение высшего образования «ЮЖНЫЙ ФЕДЕРАЛЬНЫЙ УНИВЕРСИТЕТ» АКАДЕМИЯ ФИЗИЧЕСКОЙ КУЛЬТУРЫ И СПОРТА</dc:title>
  <dc:creator>USER</dc:creator>
  <cp:lastModifiedBy>Администратор</cp:lastModifiedBy>
  <cp:revision>43</cp:revision>
  <dcterms:created xsi:type="dcterms:W3CDTF">2022-06-06T10:07:16Z</dcterms:created>
  <dcterms:modified xsi:type="dcterms:W3CDTF">2023-05-19T10:08:25Z</dcterms:modified>
</cp:coreProperties>
</file>