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2" r:id="rId17"/>
    <p:sldId id="273" r:id="rId18"/>
    <p:sldId id="274" r:id="rId19"/>
    <p:sldId id="275" r:id="rId20"/>
    <p:sldId id="271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56BAC-3DD6-4F5E-825A-D4F3373FAEB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1E040-BB6B-41CB-A767-09DDF2EF5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2348880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u="sng" dirty="0" smtClean="0"/>
              <a:t>ПРЕДОСТАВЛЕНИЕ ОТПУСКА </a:t>
            </a:r>
          </a:p>
          <a:p>
            <a:pPr algn="ctr"/>
            <a:r>
              <a:rPr lang="ru-RU" sz="5400" u="sng" dirty="0" smtClean="0"/>
              <a:t>РАБОТНИКУ</a:t>
            </a:r>
            <a:endParaRPr lang="ru-RU" sz="54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503040" y="1484784"/>
            <a:ext cx="8640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Документационное обеспечение кадровой службы</a:t>
            </a:r>
            <a:endParaRPr lang="ru-RU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764704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СПб ГБ ПОУ «Российский колледж традиционной культуры»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530120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групп 1-11Д и 1-219Д</a:t>
            </a:r>
          </a:p>
          <a:p>
            <a:r>
              <a:rPr lang="ru-RU" dirty="0" smtClean="0"/>
              <a:t>Преподаватель </a:t>
            </a:r>
            <a:r>
              <a:rPr lang="ru-RU" dirty="0" err="1" smtClean="0"/>
              <a:t>Нестерович</a:t>
            </a:r>
            <a:r>
              <a:rPr lang="ru-RU" dirty="0" smtClean="0"/>
              <a:t> А.М.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27584" y="764704"/>
            <a:ext cx="76328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u="sng" dirty="0"/>
              <a:t>Отпуск по беременности и </a:t>
            </a:r>
            <a:r>
              <a:rPr lang="ru-RU" sz="3200" b="1" u="sng" dirty="0" smtClean="0"/>
              <a:t>родам</a:t>
            </a:r>
          </a:p>
          <a:p>
            <a:pPr algn="ctr"/>
            <a:r>
              <a:rPr lang="ru-RU" sz="3200" b="1" u="sng" dirty="0" smtClean="0"/>
              <a:t> </a:t>
            </a:r>
          </a:p>
          <a:p>
            <a:pPr algn="just"/>
            <a:r>
              <a:rPr lang="ru-RU" sz="3200" u="sng" dirty="0" smtClean="0"/>
              <a:t>предоставляется </a:t>
            </a:r>
            <a:r>
              <a:rPr lang="ru-RU" sz="3200" dirty="0"/>
              <a:t>женщинам, работающим по трудовому договору, </a:t>
            </a:r>
            <a:r>
              <a:rPr lang="ru-RU" sz="3200" u="sng" dirty="0"/>
              <a:t>независимо от стажа и иных условий работы</a:t>
            </a:r>
            <a:r>
              <a:rPr lang="ru-RU" sz="3200" dirty="0"/>
              <a:t>. Данный вид отпуска делится на две части — дородовую и </a:t>
            </a:r>
            <a:r>
              <a:rPr lang="ru-RU" sz="3200" dirty="0" smtClean="0"/>
              <a:t>послеродовую. Предоставляется </a:t>
            </a:r>
            <a:r>
              <a:rPr lang="ru-RU" sz="3200" dirty="0"/>
              <a:t>отпуск женщинам </a:t>
            </a:r>
            <a:r>
              <a:rPr lang="ru-RU" sz="3200" u="sng" dirty="0"/>
              <a:t>на основании листка нетрудоспособности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3608" y="764704"/>
            <a:ext cx="734481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u="sng" dirty="0"/>
              <a:t>Отпуск по уходу за </a:t>
            </a:r>
            <a:r>
              <a:rPr lang="ru-RU" sz="3200" b="1" u="sng" dirty="0" smtClean="0"/>
              <a:t>ребенком</a:t>
            </a:r>
          </a:p>
          <a:p>
            <a:pPr algn="ctr"/>
            <a:r>
              <a:rPr lang="ru-RU" sz="3200" b="1" u="sng" dirty="0" smtClean="0"/>
              <a:t> </a:t>
            </a:r>
          </a:p>
          <a:p>
            <a:pPr algn="just"/>
            <a:r>
              <a:rPr lang="ru-RU" sz="3200" u="sng" dirty="0" smtClean="0"/>
              <a:t>до </a:t>
            </a:r>
            <a:r>
              <a:rPr lang="ru-RU" sz="3200" u="sng" dirty="0"/>
              <a:t>достижения им возраста трех лет может быть предоставлен </a:t>
            </a:r>
            <a:r>
              <a:rPr lang="ru-RU" sz="3200" u="sng" dirty="0" smtClean="0"/>
              <a:t>матери </a:t>
            </a:r>
            <a:r>
              <a:rPr lang="ru-RU" sz="3200" u="sng" dirty="0"/>
              <a:t>или </a:t>
            </a:r>
            <a:r>
              <a:rPr lang="ru-RU" sz="3200" u="sng" dirty="0" smtClean="0"/>
              <a:t>другому родственнику ребенка.</a:t>
            </a:r>
            <a:endParaRPr lang="ru-RU" sz="3200" u="sng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76056" y="2636912"/>
            <a:ext cx="31683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Очной форм </a:t>
            </a:r>
            <a:r>
              <a:rPr lang="ru-RU" sz="2800" u="sng" dirty="0"/>
              <a:t>обучения </a:t>
            </a:r>
            <a:r>
              <a:rPr lang="ru-RU" sz="2800" dirty="0" smtClean="0"/>
              <a:t>разных уровней</a:t>
            </a:r>
            <a:endParaRPr lang="ru-RU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2987824" y="620688"/>
            <a:ext cx="294901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Учебный отпуск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1772816"/>
            <a:ext cx="280314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оплачиваемый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1772816"/>
            <a:ext cx="322633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неоплачиваемый</a:t>
            </a:r>
            <a:endParaRPr lang="ru-RU" sz="32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2483768" y="1196752"/>
            <a:ext cx="151216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716016" y="1196752"/>
            <a:ext cx="165618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27584" y="2564904"/>
            <a:ext cx="31683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Заочной </a:t>
            </a:r>
            <a:r>
              <a:rPr lang="ru-RU" sz="2800" u="sng" dirty="0"/>
              <a:t>и </a:t>
            </a:r>
            <a:r>
              <a:rPr lang="ru-RU" sz="2800" u="sng" dirty="0" err="1"/>
              <a:t>очно-заочной</a:t>
            </a:r>
            <a:r>
              <a:rPr lang="ru-RU" sz="2800" u="sng" dirty="0"/>
              <a:t> форм обучения при получении образования определенного уровня впервые</a:t>
            </a:r>
            <a:endParaRPr lang="ru-RU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1187624" y="5733256"/>
            <a:ext cx="6753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u="sng" dirty="0" smtClean="0"/>
              <a:t>Основанием является </a:t>
            </a:r>
            <a:r>
              <a:rPr lang="ru-RU" sz="3200" u="sng" dirty="0"/>
              <a:t>справка-вызов</a:t>
            </a:r>
            <a:r>
              <a:rPr lang="ru-RU" dirty="0"/>
              <a:t>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4" y="764704"/>
            <a:ext cx="748883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sz="3200" u="sng" dirty="0" smtClean="0"/>
              <a:t>Отпуск не по графику может предоставляться по согласованию с работодателем.  Работник должен написать заявление </a:t>
            </a:r>
            <a:r>
              <a:rPr lang="ru-RU" sz="3200" dirty="0" smtClean="0"/>
              <a:t>о переносе даты отпуска с указанием причины.</a:t>
            </a:r>
            <a:r>
              <a:rPr lang="ru-RU" sz="3200" u="sng" dirty="0" smtClean="0"/>
              <a:t> </a:t>
            </a:r>
          </a:p>
          <a:p>
            <a:endParaRPr lang="ru-RU" sz="3200" u="sng" dirty="0" smtClean="0"/>
          </a:p>
          <a:p>
            <a:pPr algn="just"/>
            <a:r>
              <a:rPr lang="ru-RU" sz="3200" u="sng" dirty="0" smtClean="0"/>
              <a:t>Также заявление должно быть написано, если работник просит предоставить любой другой вид отпуска </a:t>
            </a:r>
            <a:r>
              <a:rPr lang="ru-RU" sz="3200" dirty="0" smtClean="0"/>
              <a:t>(например, за свой счет)</a:t>
            </a: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27584" y="548680"/>
            <a:ext cx="7632848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u="sng" dirty="0" smtClean="0"/>
              <a:t>Работодатель обязан перенести отпуск, если:</a:t>
            </a:r>
          </a:p>
          <a:p>
            <a:pPr algn="just"/>
            <a:r>
              <a:rPr lang="ru-RU" sz="3200" u="sng" dirty="0" smtClean="0"/>
              <a:t>– </a:t>
            </a:r>
            <a:r>
              <a:rPr lang="ru-RU" sz="3200" u="sng" dirty="0"/>
              <a:t>работник заболел на время отпуска </a:t>
            </a:r>
            <a:r>
              <a:rPr lang="ru-RU" sz="3200" dirty="0" smtClean="0"/>
              <a:t>(есть листок нетрудоспособности);</a:t>
            </a:r>
            <a:endParaRPr lang="ru-RU" sz="3200" dirty="0"/>
          </a:p>
          <a:p>
            <a:pPr algn="just"/>
            <a:r>
              <a:rPr lang="ru-RU" sz="3200" dirty="0" smtClean="0"/>
              <a:t>– работнику </a:t>
            </a:r>
            <a:r>
              <a:rPr lang="ru-RU" sz="3200" u="sng" dirty="0" smtClean="0"/>
              <a:t>не были вовремя начислены отпускные</a:t>
            </a:r>
            <a:r>
              <a:rPr lang="ru-RU" sz="3200" dirty="0" smtClean="0"/>
              <a:t> (не позднее чем за 3 дня до начала отпуска);</a:t>
            </a:r>
            <a:endParaRPr lang="ru-RU" sz="3200" dirty="0"/>
          </a:p>
          <a:p>
            <a:pPr algn="just"/>
            <a:r>
              <a:rPr lang="ru-RU" sz="3200" dirty="0"/>
              <a:t>– </a:t>
            </a:r>
            <a:r>
              <a:rPr lang="ru-RU" sz="3200" u="sng" dirty="0"/>
              <a:t>работник не был своевременно уведомлен </a:t>
            </a:r>
            <a:r>
              <a:rPr lang="ru-RU" sz="3200" dirty="0"/>
              <a:t>о начале отпуска по графику отпусков и </a:t>
            </a:r>
            <a:r>
              <a:rPr lang="ru-RU" sz="3200" dirty="0" smtClean="0"/>
              <a:t>др.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1628800"/>
            <a:ext cx="770485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4200" dirty="0" smtClean="0"/>
              <a:t>Можно </a:t>
            </a:r>
            <a:r>
              <a:rPr lang="ru-RU" sz="4200" dirty="0"/>
              <a:t>ли заменить ежегодный оплачиваемый отпуск денежной компенсацией полностью  </a:t>
            </a:r>
            <a:r>
              <a:rPr lang="ru-RU" sz="4200" dirty="0" smtClean="0"/>
              <a:t>    (</a:t>
            </a:r>
            <a:r>
              <a:rPr lang="ru-RU" sz="4200" dirty="0"/>
              <a:t>не при увольнении)?</a:t>
            </a:r>
          </a:p>
          <a:p>
            <a:pPr algn="ctr"/>
            <a:r>
              <a:rPr lang="ru-RU" sz="4000" dirty="0"/>
              <a:t> 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556792"/>
            <a:ext cx="76328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dirty="0" smtClean="0"/>
              <a:t>2. Если </a:t>
            </a:r>
            <a:r>
              <a:rPr lang="ru-RU" sz="4200" dirty="0"/>
              <a:t>сотрудник отработал у работодателя </a:t>
            </a:r>
            <a:r>
              <a:rPr lang="ru-RU" sz="4200" dirty="0" smtClean="0"/>
              <a:t>меньше </a:t>
            </a:r>
            <a:r>
              <a:rPr lang="ru-RU" sz="4200" dirty="0"/>
              <a:t>6 месяцев, положен ли ему ежегодный оплачиваемый отпуск </a:t>
            </a:r>
            <a:r>
              <a:rPr lang="ru-RU" sz="4200" dirty="0" smtClean="0"/>
              <a:t>(</a:t>
            </a:r>
            <a:r>
              <a:rPr lang="ru-RU" sz="4200" dirty="0"/>
              <a:t>по общим правилам</a:t>
            </a:r>
            <a:r>
              <a:rPr lang="ru-RU" sz="4200" dirty="0" smtClean="0"/>
              <a:t>?)</a:t>
            </a:r>
            <a:endParaRPr lang="ru-RU" sz="4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988840"/>
            <a:ext cx="76328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dirty="0" smtClean="0"/>
              <a:t>3. Выплачивается </a:t>
            </a:r>
            <a:r>
              <a:rPr lang="ru-RU" sz="4200" dirty="0"/>
              <a:t>ли денежная компенсация за неиспользованные дни ежегодного оплачиваемого отпуска при увольнении</a:t>
            </a:r>
            <a:r>
              <a:rPr lang="ru-RU" sz="4200" dirty="0" smtClean="0"/>
              <a:t>?</a:t>
            </a:r>
            <a:endParaRPr lang="ru-RU" sz="4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2348880"/>
            <a:ext cx="7056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dirty="0" smtClean="0"/>
              <a:t>4. Нужно </a:t>
            </a:r>
            <a:r>
              <a:rPr lang="ru-RU" sz="4200" dirty="0"/>
              <a:t>ли оповещать работника о начале и сроках его отпуска</a:t>
            </a:r>
            <a:r>
              <a:rPr lang="ru-RU" sz="4200" dirty="0" smtClean="0"/>
              <a:t>?</a:t>
            </a:r>
            <a:endParaRPr lang="ru-RU" sz="4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1196752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dirty="0" smtClean="0"/>
              <a:t>5. Одинакова </a:t>
            </a:r>
            <a:r>
              <a:rPr lang="ru-RU" sz="4200" dirty="0"/>
              <a:t>ли продолжительность учебного отпуска при освоении различных образовательных программ (высшее, среднее, среднее профессиональное и т.д.)?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1560" y="548680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3200" u="sng" dirty="0" smtClean="0"/>
              <a:t>Виды отпуска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484784"/>
            <a:ext cx="82809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ru-RU" sz="3200" dirty="0" smtClean="0"/>
              <a:t> ежегодный оплачиваемый отпуск (основной и дополнительный), т.н. «очередной»;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ru-RU" sz="3200" dirty="0" smtClean="0"/>
              <a:t> отпуск без сохранения заработной платы, т.н. «за свой счет»;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ru-RU" sz="3200" dirty="0" smtClean="0"/>
              <a:t> отпуск по беременности и родам;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ru-RU" sz="3200" dirty="0" smtClean="0"/>
              <a:t> отпуск по уходу за ребенком;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ru-RU" sz="3200" dirty="0" smtClean="0"/>
              <a:t> отпуск работникам, усыновившим ребенка;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ru-RU" sz="3200" dirty="0" smtClean="0"/>
              <a:t> учебный отпуск.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2276872"/>
            <a:ext cx="763284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dirty="0" smtClean="0"/>
              <a:t>6. Можно </a:t>
            </a:r>
            <a:r>
              <a:rPr lang="ru-RU" sz="4200" dirty="0"/>
              <a:t>ли предоставить работнику отпуск не по графику?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1556792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 </a:t>
            </a:r>
            <a:endParaRPr lang="ru-RU" sz="4200" dirty="0" smtClean="0"/>
          </a:p>
          <a:p>
            <a:pPr algn="ctr"/>
            <a:r>
              <a:rPr lang="ru-RU" sz="4200" dirty="0" smtClean="0"/>
              <a:t>7. Является </a:t>
            </a:r>
            <a:r>
              <a:rPr lang="ru-RU" sz="4200" dirty="0"/>
              <a:t>ли заявление о предоставлении ежегодного оплачиваемого отпуска обязательным?</a:t>
            </a:r>
          </a:p>
          <a:p>
            <a:r>
              <a:rPr lang="ru-RU" sz="2400" dirty="0"/>
              <a:t> 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1556792"/>
            <a:ext cx="741682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dirty="0" smtClean="0"/>
              <a:t>8. Если </a:t>
            </a:r>
            <a:r>
              <a:rPr lang="ru-RU" sz="4200" dirty="0"/>
              <a:t>работник предоставил больничный лист, совпадающий по срокам с датами ежегодного оплачиваемого отпуска, нужно ли отпуск переносить?</a:t>
            </a:r>
          </a:p>
          <a:p>
            <a:r>
              <a:rPr lang="ru-RU" sz="2400" dirty="0"/>
              <a:t> 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628800"/>
            <a:ext cx="799288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dirty="0" smtClean="0"/>
              <a:t>9. Может </a:t>
            </a:r>
            <a:r>
              <a:rPr lang="ru-RU" sz="4200" dirty="0"/>
              <a:t>ли работодатель отказать в предоставлении отпуска без сохранения заработной платы работнику, являющемуся инвалидом рабочей группы?</a:t>
            </a:r>
          </a:p>
          <a:p>
            <a:r>
              <a:rPr lang="ru-RU" sz="2400" dirty="0"/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1560" y="908720"/>
            <a:ext cx="792088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/>
              <a:t>Ежегодные оплачиваемые отпуска </a:t>
            </a:r>
            <a:endParaRPr lang="ru-RU" sz="3000" dirty="0"/>
          </a:p>
          <a:p>
            <a:r>
              <a:rPr lang="ru-RU" sz="3000" b="1" dirty="0"/>
              <a:t> </a:t>
            </a:r>
            <a:endParaRPr lang="ru-RU" sz="3000" dirty="0"/>
          </a:p>
          <a:p>
            <a:pPr algn="just"/>
            <a:r>
              <a:rPr lang="ru-RU" sz="3000" u="sng" dirty="0" smtClean="0"/>
              <a:t>Ежегодный </a:t>
            </a:r>
            <a:r>
              <a:rPr lang="ru-RU" sz="3000" u="sng" dirty="0"/>
              <a:t>оплачиваемый отпуск — это основной вид отпуска, который предоставляется всем работникам, работающим по трудовому договору, с учетом отработанного в организации времени.</a:t>
            </a:r>
            <a:r>
              <a:rPr lang="ru-RU" sz="3000" dirty="0"/>
              <a:t> На период нахождения в отпуске за работником сохраняются его место работы и оклад. </a:t>
            </a:r>
            <a:endParaRPr lang="ru-RU" sz="3000" dirty="0" smtClean="0"/>
          </a:p>
          <a:p>
            <a:pPr algn="just"/>
            <a:r>
              <a:rPr lang="ru-RU" sz="3000" u="sng" dirty="0" smtClean="0"/>
              <a:t>Может </a:t>
            </a:r>
            <a:r>
              <a:rPr lang="ru-RU" sz="3000" u="sng" dirty="0"/>
              <a:t>состоять из основного отпуска и дополнительного.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635896" y="2348880"/>
            <a:ext cx="52565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u="sng" dirty="0"/>
              <a:t>У</a:t>
            </a:r>
            <a:r>
              <a:rPr lang="ru-RU" sz="2600" u="sng" dirty="0" smtClean="0"/>
              <a:t>станавливается </a:t>
            </a:r>
            <a:r>
              <a:rPr lang="ru-RU" sz="2600" u="sng" dirty="0"/>
              <a:t>работникам за определенные условия </a:t>
            </a:r>
            <a:r>
              <a:rPr lang="ru-RU" sz="2600" u="sng" dirty="0" smtClean="0"/>
              <a:t>труда</a:t>
            </a:r>
            <a:r>
              <a:rPr lang="ru-RU" sz="2600" dirty="0" smtClean="0"/>
              <a:t>:</a:t>
            </a:r>
            <a:endParaRPr lang="ru-RU" sz="2600" dirty="0"/>
          </a:p>
          <a:p>
            <a:r>
              <a:rPr lang="ru-RU" sz="2600" dirty="0"/>
              <a:t>– работа с вредными и (или) опасными </a:t>
            </a:r>
            <a:r>
              <a:rPr lang="ru-RU" sz="2600" dirty="0" smtClean="0"/>
              <a:t>условиями;</a:t>
            </a:r>
            <a:endParaRPr lang="ru-RU" sz="2600" dirty="0"/>
          </a:p>
          <a:p>
            <a:r>
              <a:rPr lang="ru-RU" sz="2600" dirty="0"/>
              <a:t>– особый характер </a:t>
            </a:r>
            <a:r>
              <a:rPr lang="ru-RU" sz="2600" dirty="0" smtClean="0"/>
              <a:t>работы;</a:t>
            </a:r>
            <a:endParaRPr lang="ru-RU" sz="2600" dirty="0"/>
          </a:p>
          <a:p>
            <a:r>
              <a:rPr lang="ru-RU" sz="2600" dirty="0"/>
              <a:t>– ненормированный рабочий </a:t>
            </a:r>
            <a:r>
              <a:rPr lang="ru-RU" sz="2600" dirty="0" smtClean="0"/>
              <a:t>день;</a:t>
            </a:r>
            <a:endParaRPr lang="ru-RU" sz="2600" dirty="0"/>
          </a:p>
          <a:p>
            <a:r>
              <a:rPr lang="ru-RU" sz="2600" dirty="0"/>
              <a:t>– работа в районах Крайнего </a:t>
            </a:r>
            <a:r>
              <a:rPr lang="ru-RU" sz="2600" dirty="0" smtClean="0"/>
              <a:t>Севера;</a:t>
            </a:r>
          </a:p>
          <a:p>
            <a:r>
              <a:rPr lang="ru-RU" sz="2600" dirty="0" smtClean="0"/>
              <a:t>- др.случаи по согласованию с работодателем. </a:t>
            </a:r>
            <a:endParaRPr lang="ru-RU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764704"/>
            <a:ext cx="834728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Ежегодный оплачиваемый отпуск (очередной)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2" y="1772816"/>
            <a:ext cx="186461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основной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1700808"/>
            <a:ext cx="316824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дополнительный</a:t>
            </a:r>
            <a:endParaRPr lang="ru-RU" sz="32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2051720" y="1340768"/>
            <a:ext cx="180020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355976" y="1412776"/>
            <a:ext cx="194421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1560" y="2636912"/>
            <a:ext cx="2952328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За каждый год работы работнику положено определенное количество дней основного  оплачиваемого отпуска.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3568" y="548680"/>
            <a:ext cx="784887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sz="3200" u="sng" dirty="0" smtClean="0"/>
              <a:t>Очередной отпуск предоставляется за год работы. Право </a:t>
            </a:r>
            <a:r>
              <a:rPr lang="ru-RU" sz="3200" u="sng" dirty="0"/>
              <a:t>на </a:t>
            </a:r>
            <a:r>
              <a:rPr lang="ru-RU" sz="3200" u="sng" dirty="0" smtClean="0"/>
              <a:t>него получает </a:t>
            </a:r>
            <a:r>
              <a:rPr lang="ru-RU" sz="3200" u="sng" dirty="0"/>
              <a:t>работник, отработавший у работодателя </a:t>
            </a:r>
            <a:r>
              <a:rPr lang="ru-RU" sz="3200" u="sng" dirty="0" smtClean="0"/>
              <a:t>не </a:t>
            </a:r>
            <a:r>
              <a:rPr lang="ru-RU" sz="3200" u="sng" dirty="0"/>
              <a:t>менее 6 месяцев</a:t>
            </a:r>
            <a:r>
              <a:rPr lang="ru-RU" sz="3200" dirty="0"/>
              <a:t>. </a:t>
            </a:r>
            <a:r>
              <a:rPr lang="ru-RU" sz="3200" dirty="0" smtClean="0"/>
              <a:t>За последующие годы - в </a:t>
            </a:r>
            <a:r>
              <a:rPr lang="ru-RU" sz="3200" dirty="0"/>
              <a:t>любое время года в соответствии с графиком отпусков</a:t>
            </a:r>
            <a:r>
              <a:rPr lang="ru-RU" sz="3200" dirty="0" smtClean="0"/>
              <a:t>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Ежегодный оплачиваемый отпуск </a:t>
            </a:r>
            <a:r>
              <a:rPr lang="ru-RU" sz="3200" u="sng" dirty="0"/>
              <a:t>может быть разделен на части. Одна из этих частей должна быть не менее 14 календарных </a:t>
            </a:r>
            <a:r>
              <a:rPr lang="ru-RU" sz="3200" u="sng" dirty="0" smtClean="0"/>
              <a:t>дней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692696"/>
            <a:ext cx="734481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sz="3200" u="sng" dirty="0" smtClean="0"/>
              <a:t>Заменять очередной отпуск полностью </a:t>
            </a:r>
            <a:r>
              <a:rPr lang="ru-RU" sz="3200" u="sng" dirty="0"/>
              <a:t>денежной </a:t>
            </a:r>
            <a:r>
              <a:rPr lang="ru-RU" sz="3200" u="sng" dirty="0" smtClean="0"/>
              <a:t>компенсацией НЕЛЬЗЯ</a:t>
            </a:r>
            <a:r>
              <a:rPr lang="ru-RU" sz="3200" dirty="0" smtClean="0"/>
              <a:t>. Выплачена может быть только </a:t>
            </a:r>
            <a:r>
              <a:rPr lang="ru-RU" sz="3200" dirty="0"/>
              <a:t>часть отпуска, превышающая 28 календарных </a:t>
            </a:r>
            <a:r>
              <a:rPr lang="ru-RU" sz="3200" dirty="0" smtClean="0"/>
              <a:t>дней.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 smtClean="0"/>
              <a:t>Также </a:t>
            </a:r>
            <a:r>
              <a:rPr lang="ru-RU" sz="3200" u="sng" dirty="0" smtClean="0"/>
              <a:t>денежная компенсация за отпуск выплачивается работнику при увольнении</a:t>
            </a:r>
            <a:r>
              <a:rPr lang="ru-RU" sz="3200" dirty="0" smtClean="0"/>
              <a:t>, если он не использовал все дни отпуска за рабочий год.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27584" y="332656"/>
            <a:ext cx="777686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sz="3200" u="sng" dirty="0" smtClean="0"/>
              <a:t>Работодатель </a:t>
            </a:r>
            <a:r>
              <a:rPr lang="ru-RU" sz="3200" u="sng" dirty="0"/>
              <a:t>обязан известить работника под подпись о наступлении отпуска не позднее, чем за </a:t>
            </a:r>
            <a:r>
              <a:rPr lang="ru-RU" sz="3200" u="sng" dirty="0" smtClean="0"/>
              <a:t>2 недели </a:t>
            </a:r>
            <a:r>
              <a:rPr lang="ru-RU" sz="3200" u="sng" dirty="0"/>
              <a:t>до его начала</a:t>
            </a:r>
            <a:r>
              <a:rPr lang="ru-RU" sz="3200" dirty="0"/>
              <a:t>.</a:t>
            </a:r>
          </a:p>
          <a:p>
            <a:pPr algn="just"/>
            <a:r>
              <a:rPr lang="ru-RU" sz="3200" dirty="0"/>
              <a:t>Известить работника можно двумя способами:</a:t>
            </a:r>
          </a:p>
          <a:p>
            <a:pPr algn="just"/>
            <a:r>
              <a:rPr lang="ru-RU" sz="3200" dirty="0"/>
              <a:t>– </a:t>
            </a:r>
            <a:r>
              <a:rPr lang="ru-RU" sz="3200" u="sng" dirty="0"/>
              <a:t>отдельным документом</a:t>
            </a:r>
            <a:r>
              <a:rPr lang="ru-RU" sz="3200" dirty="0"/>
              <a:t>, например уведомлением или извещением (форма документа не регламентируется и может быть разработана самим работодателем);</a:t>
            </a:r>
          </a:p>
          <a:p>
            <a:r>
              <a:rPr lang="ru-RU" sz="3200" dirty="0"/>
              <a:t>– </a:t>
            </a:r>
            <a:r>
              <a:rPr lang="ru-RU" sz="3200" u="sng" dirty="0"/>
              <a:t>с помощью приказа </a:t>
            </a:r>
            <a:r>
              <a:rPr lang="ru-RU" sz="3200" dirty="0"/>
              <a:t>о предоставлении отпуска </a:t>
            </a:r>
            <a:r>
              <a:rPr lang="ru-RU" sz="3200" dirty="0" smtClean="0"/>
              <a:t>работнику.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764704"/>
            <a:ext cx="763284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sz="3200" u="sng" dirty="0"/>
              <a:t>Приказ</a:t>
            </a:r>
            <a:r>
              <a:rPr lang="ru-RU" sz="3200" dirty="0"/>
              <a:t> о предоставлении отпуска работнику </a:t>
            </a:r>
            <a:r>
              <a:rPr lang="ru-RU" sz="3200" u="sng" dirty="0"/>
              <a:t>регистрируется в журнале регистрации</a:t>
            </a:r>
            <a:r>
              <a:rPr lang="ru-RU" sz="3200" dirty="0"/>
              <a:t> приказов об отпусках (отдельно от других приказов по личному составу, так как имеет более короткий срок хранения</a:t>
            </a:r>
            <a:r>
              <a:rPr lang="ru-RU" sz="3200" dirty="0" smtClean="0"/>
              <a:t>). Работник </a:t>
            </a:r>
            <a:r>
              <a:rPr lang="ru-RU" sz="3200" dirty="0"/>
              <a:t>знакомится с приказом под подпись</a:t>
            </a:r>
            <a:r>
              <a:rPr lang="ru-RU" sz="3200" dirty="0" smtClean="0"/>
              <a:t>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u="sng" dirty="0"/>
              <a:t>На основании приказа делается запись в личной карточке </a:t>
            </a:r>
            <a:r>
              <a:rPr lang="ru-RU" sz="3200" u="sng" dirty="0" smtClean="0"/>
              <a:t>работника (Т-2)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certificatestemplatesfree.com/wp-content/uploads/2018/01/certificate-hd-certificate-border-design-hd-certificate-border-design-21-hd-certificate-border-wallpapers-free-cliparts-that-you-can-wbsrdv-clipart-ChAe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71600" y="764704"/>
            <a:ext cx="7200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u="sng" dirty="0" smtClean="0"/>
              <a:t>Отпуск </a:t>
            </a:r>
            <a:r>
              <a:rPr lang="ru-RU" sz="3200" b="1" u="sng" dirty="0"/>
              <a:t>без сохранения </a:t>
            </a:r>
            <a:r>
              <a:rPr lang="ru-RU" sz="3200" b="1" u="sng" dirty="0" err="1" smtClean="0"/>
              <a:t>зар.платы</a:t>
            </a:r>
            <a:endParaRPr lang="ru-RU" sz="3200" b="1" u="sng" dirty="0" smtClean="0"/>
          </a:p>
          <a:p>
            <a:pPr algn="just"/>
            <a:r>
              <a:rPr lang="ru-RU" sz="3200" b="1" u="sng" dirty="0" smtClean="0"/>
              <a:t> </a:t>
            </a:r>
            <a:r>
              <a:rPr lang="ru-RU" sz="3200" u="sng" dirty="0" smtClean="0"/>
              <a:t>предоставляется по решению работодателя</a:t>
            </a:r>
            <a:r>
              <a:rPr lang="ru-RU" sz="3200" dirty="0" smtClean="0"/>
              <a:t>. Но </a:t>
            </a:r>
            <a:r>
              <a:rPr lang="ru-RU" sz="3200" u="sng" dirty="0" smtClean="0"/>
              <a:t>нельзя отказать</a:t>
            </a:r>
            <a:r>
              <a:rPr lang="ru-RU" sz="3200" dirty="0" smtClean="0"/>
              <a:t>:</a:t>
            </a:r>
            <a:endParaRPr lang="ru-RU" sz="3200" dirty="0"/>
          </a:p>
          <a:p>
            <a:pPr algn="just"/>
            <a:r>
              <a:rPr lang="ru-RU" sz="3200" dirty="0" smtClean="0"/>
              <a:t>– </a:t>
            </a:r>
            <a:r>
              <a:rPr lang="ru-RU" sz="3200" u="sng" dirty="0" smtClean="0"/>
              <a:t>участникам ВОВ;</a:t>
            </a:r>
            <a:endParaRPr lang="ru-RU" sz="3200" u="sng" dirty="0"/>
          </a:p>
          <a:p>
            <a:pPr algn="just"/>
            <a:r>
              <a:rPr lang="ru-RU" sz="3200" u="sng" dirty="0"/>
              <a:t>– </a:t>
            </a:r>
            <a:r>
              <a:rPr lang="ru-RU" sz="3200" u="sng" dirty="0" smtClean="0"/>
              <a:t>работающим пенсионерам </a:t>
            </a:r>
            <a:r>
              <a:rPr lang="ru-RU" sz="3200" u="sng" dirty="0"/>
              <a:t>(по </a:t>
            </a:r>
            <a:r>
              <a:rPr lang="ru-RU" sz="3200" u="sng" dirty="0" smtClean="0"/>
              <a:t>возрасту;</a:t>
            </a:r>
            <a:endParaRPr lang="ru-RU" sz="3200" u="sng" dirty="0"/>
          </a:p>
          <a:p>
            <a:pPr algn="just"/>
            <a:r>
              <a:rPr lang="ru-RU" sz="3200" u="sng" dirty="0" smtClean="0"/>
              <a:t>– работающим инвалидам;</a:t>
            </a:r>
          </a:p>
          <a:p>
            <a:pPr algn="just"/>
            <a:r>
              <a:rPr lang="ru-RU" sz="3200" u="sng" dirty="0" smtClean="0"/>
              <a:t>- по семейным обстоятельствам: </a:t>
            </a:r>
            <a:r>
              <a:rPr lang="ru-RU" sz="3200" u="sng" dirty="0"/>
              <a:t>в случае рождения ребенка, регистрации брака, смерти близких </a:t>
            </a:r>
            <a:r>
              <a:rPr lang="ru-RU" sz="3200" u="sng" dirty="0" smtClean="0"/>
              <a:t>родственников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713</Words>
  <Application>Microsoft Office PowerPoint</Application>
  <PresentationFormat>Экран (4:3)</PresentationFormat>
  <Paragraphs>88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14</cp:revision>
  <dcterms:created xsi:type="dcterms:W3CDTF">2020-04-15T10:17:32Z</dcterms:created>
  <dcterms:modified xsi:type="dcterms:W3CDTF">2020-10-06T17:32:08Z</dcterms:modified>
</cp:coreProperties>
</file>