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17"/>
  </p:notesMasterIdLst>
  <p:sldIdLst>
    <p:sldId id="256" r:id="rId2"/>
    <p:sldId id="258" r:id="rId3"/>
    <p:sldId id="257" r:id="rId4"/>
    <p:sldId id="270" r:id="rId5"/>
    <p:sldId id="261" r:id="rId6"/>
    <p:sldId id="260" r:id="rId7"/>
    <p:sldId id="312" r:id="rId8"/>
    <p:sldId id="259" r:id="rId9"/>
    <p:sldId id="313" r:id="rId10"/>
    <p:sldId id="262" r:id="rId11"/>
    <p:sldId id="272" r:id="rId12"/>
    <p:sldId id="314" r:id="rId13"/>
    <p:sldId id="263" r:id="rId14"/>
    <p:sldId id="265" r:id="rId15"/>
    <p:sldId id="268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Fredoka One" panose="020B0604020202020204" charset="0"/>
      <p:regular r:id="rId22"/>
    </p:embeddedFont>
    <p:embeddedFont>
      <p:font typeface="Roboto Condensed Light" panose="020B0604020202020204" charset="0"/>
      <p:regular r:id="rId23"/>
      <p:italic r:id="rId24"/>
    </p:embeddedFont>
    <p:embeddedFont>
      <p:font typeface="Century" panose="02040604050505020304" pitchFamily="18" charset="0"/>
      <p:regular r:id="rId25"/>
    </p:embeddedFont>
    <p:embeddedFont>
      <p:font typeface="Caveat Brush" panose="020B0604020202020204" charset="0"/>
      <p:regular r:id="rId26"/>
    </p:embeddedFont>
    <p:embeddedFont>
      <p:font typeface="Nunito" panose="020B0604020202020204" charset="-52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54">
          <p15:clr>
            <a:srgbClr val="9AA0A6"/>
          </p15:clr>
        </p15:guide>
        <p15:guide id="2" orient="horz" pos="576">
          <p15:clr>
            <a:srgbClr val="9AA0A6"/>
          </p15:clr>
        </p15:guide>
        <p15:guide id="3" orient="horz" pos="2843">
          <p15:clr>
            <a:srgbClr val="9AA0A6"/>
          </p15:clr>
        </p15:guide>
        <p15:guide id="4" pos="5306">
          <p15:clr>
            <a:srgbClr val="9AA0A6"/>
          </p15:clr>
        </p15:guide>
        <p15:guide id="5" pos="2880">
          <p15:clr>
            <a:srgbClr val="9AA0A6"/>
          </p15:clr>
        </p15:guide>
        <p15:guide id="6" orient="horz" pos="179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5F58C80-53E2-4AB0-9556-18C51B497810}">
  <a:tblStyle styleId="{35F58C80-53E2-4AB0-9556-18C51B4978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>
        <p:guide pos="454"/>
        <p:guide orient="horz" pos="576"/>
        <p:guide orient="horz" pos="2843"/>
        <p:guide pos="5306"/>
        <p:guide pos="2880"/>
        <p:guide orient="horz" pos="17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ca19421708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ca19421708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19421708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19421708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872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ca19421708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ca19421708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19421708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19421708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ca19421708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ca19421708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ca19421708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ca19421708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bd6c00e730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bd6c00e730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4991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bd6c00e730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bd6c00e730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927025"/>
            <a:ext cx="5715000" cy="281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74067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title" idx="2"/>
          </p:nvPr>
        </p:nvSpPr>
        <p:spPr>
          <a:xfrm>
            <a:off x="2069613" y="15940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1"/>
          </p:nvPr>
        </p:nvSpPr>
        <p:spPr>
          <a:xfrm>
            <a:off x="2069613" y="2121775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3"/>
          </p:nvPr>
        </p:nvSpPr>
        <p:spPr>
          <a:xfrm>
            <a:off x="5922982" y="15940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4"/>
          </p:nvPr>
        </p:nvSpPr>
        <p:spPr>
          <a:xfrm>
            <a:off x="5922983" y="2121775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5"/>
          </p:nvPr>
        </p:nvSpPr>
        <p:spPr>
          <a:xfrm>
            <a:off x="2069613" y="30274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6"/>
          </p:nvPr>
        </p:nvSpPr>
        <p:spPr>
          <a:xfrm>
            <a:off x="2069613" y="3555187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7"/>
          </p:nvPr>
        </p:nvSpPr>
        <p:spPr>
          <a:xfrm>
            <a:off x="5922982" y="30274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8"/>
          </p:nvPr>
        </p:nvSpPr>
        <p:spPr>
          <a:xfrm>
            <a:off x="5922983" y="3555187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9" hasCustomPrompt="1"/>
          </p:nvPr>
        </p:nvSpPr>
        <p:spPr>
          <a:xfrm>
            <a:off x="992750" y="1880075"/>
            <a:ext cx="11532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13" hasCustomPrompt="1"/>
          </p:nvPr>
        </p:nvSpPr>
        <p:spPr>
          <a:xfrm>
            <a:off x="992750" y="3304399"/>
            <a:ext cx="11532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14" hasCustomPrompt="1"/>
          </p:nvPr>
        </p:nvSpPr>
        <p:spPr>
          <a:xfrm>
            <a:off x="4692100" y="1880075"/>
            <a:ext cx="1307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15" hasCustomPrompt="1"/>
          </p:nvPr>
        </p:nvSpPr>
        <p:spPr>
          <a:xfrm>
            <a:off x="4692100" y="3304399"/>
            <a:ext cx="1307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BLANK_1_1_1_1_1_1_1_1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 idx="2"/>
          </p:nvPr>
        </p:nvSpPr>
        <p:spPr>
          <a:xfrm>
            <a:off x="4804663" y="1334422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28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3"/>
          </p:nvPr>
        </p:nvSpPr>
        <p:spPr>
          <a:xfrm>
            <a:off x="4804747" y="2646809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28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"/>
          </p:nvPr>
        </p:nvSpPr>
        <p:spPr>
          <a:xfrm>
            <a:off x="4804750" y="3134446"/>
            <a:ext cx="2742600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4"/>
          </p:nvPr>
        </p:nvSpPr>
        <p:spPr>
          <a:xfrm>
            <a:off x="4804838" y="1822059"/>
            <a:ext cx="2742600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-text 2">
  <p:cSld name="CUSTOM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1460950" y="1198000"/>
            <a:ext cx="61992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11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1"/>
          </p:nvPr>
        </p:nvSpPr>
        <p:spPr>
          <a:xfrm>
            <a:off x="2147050" y="3073725"/>
            <a:ext cx="48729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2391900" y="3571975"/>
            <a:ext cx="43602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1"/>
          </p:nvPr>
        </p:nvSpPr>
        <p:spPr>
          <a:xfrm>
            <a:off x="1956450" y="2212250"/>
            <a:ext cx="52311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1115425" y="2700812"/>
            <a:ext cx="215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917875" y="3223237"/>
            <a:ext cx="2550300" cy="6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title" idx="2"/>
          </p:nvPr>
        </p:nvSpPr>
        <p:spPr>
          <a:xfrm>
            <a:off x="3461225" y="2700812"/>
            <a:ext cx="215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ubTitle" idx="3"/>
          </p:nvPr>
        </p:nvSpPr>
        <p:spPr>
          <a:xfrm>
            <a:off x="3408200" y="3223262"/>
            <a:ext cx="2339100" cy="6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title" idx="4"/>
          </p:nvPr>
        </p:nvSpPr>
        <p:spPr>
          <a:xfrm>
            <a:off x="5807025" y="2686412"/>
            <a:ext cx="215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subTitle" idx="5"/>
          </p:nvPr>
        </p:nvSpPr>
        <p:spPr>
          <a:xfrm>
            <a:off x="5687325" y="3218211"/>
            <a:ext cx="2394600" cy="6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5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5_1_1_1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6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8"/>
          <p:cNvSpPr txBox="1">
            <a:spLocks noGrp="1"/>
          </p:cNvSpPr>
          <p:nvPr>
            <p:ph type="title"/>
          </p:nvPr>
        </p:nvSpPr>
        <p:spPr>
          <a:xfrm>
            <a:off x="4462325" y="1610425"/>
            <a:ext cx="3739200" cy="19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3" name="Google Shape;113;p28"/>
          <p:cNvSpPr txBox="1">
            <a:spLocks noGrp="1"/>
          </p:cNvSpPr>
          <p:nvPr>
            <p:ph type="title" idx="2" hasCustomPrompt="1"/>
          </p:nvPr>
        </p:nvSpPr>
        <p:spPr>
          <a:xfrm>
            <a:off x="5535575" y="804425"/>
            <a:ext cx="15927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4" name="Google Shape;114;p28"/>
          <p:cNvSpPr txBox="1">
            <a:spLocks noGrp="1"/>
          </p:cNvSpPr>
          <p:nvPr>
            <p:ph type="subTitle" idx="1"/>
          </p:nvPr>
        </p:nvSpPr>
        <p:spPr>
          <a:xfrm>
            <a:off x="5053625" y="3589375"/>
            <a:ext cx="2556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819400" y="1610425"/>
            <a:ext cx="4776600" cy="19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2411375" y="804425"/>
            <a:ext cx="15927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929425" y="3589375"/>
            <a:ext cx="2556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pic>
        <p:nvPicPr>
          <p:cNvPr id="15" name="Google Shape;15;p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075" y="-1300524"/>
            <a:ext cx="6846223" cy="11628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720000" y="1215752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 idx="2"/>
          </p:nvPr>
        </p:nvSpPr>
        <p:spPr>
          <a:xfrm>
            <a:off x="1107925" y="2548934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28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 idx="3"/>
          </p:nvPr>
        </p:nvSpPr>
        <p:spPr>
          <a:xfrm>
            <a:off x="5203972" y="2548934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28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5203975" y="3036571"/>
            <a:ext cx="2742600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4"/>
          </p:nvPr>
        </p:nvSpPr>
        <p:spPr>
          <a:xfrm>
            <a:off x="1108100" y="3036571"/>
            <a:ext cx="2742600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5" name="Google Shape;25;p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1373526" y="630000"/>
            <a:ext cx="2016251" cy="117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553649" y="1126600"/>
            <a:ext cx="2016251" cy="117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1460950" y="1198000"/>
            <a:ext cx="61992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11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ubTitle" idx="1"/>
          </p:nvPr>
        </p:nvSpPr>
        <p:spPr>
          <a:xfrm>
            <a:off x="2147050" y="3073725"/>
            <a:ext cx="48729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2689850" y="1592975"/>
            <a:ext cx="3764400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2524050" y="2117125"/>
            <a:ext cx="4095900" cy="14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720000" y="2285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veat Brush"/>
              <a:buNone/>
              <a:defRPr sz="3400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○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■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○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■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2385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○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2385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500"/>
              <a:buFont typeface="Nunito"/>
              <a:buChar char="■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5" r:id="rId15"/>
    <p:sldLayoutId id="2147483668" r:id="rId16"/>
    <p:sldLayoutId id="2147483671" r:id="rId17"/>
    <p:sldLayoutId id="2147483674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5.xml"/><Relationship Id="rId5" Type="http://schemas.openxmlformats.org/officeDocument/2006/relationships/slide" Target="slide4.xml"/><Relationship Id="rId4" Type="http://schemas.openxmlformats.org/officeDocument/2006/relationships/slide" Target="slide13.xml"/><Relationship Id="rId9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slide" Target="slide9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02;p45">
            <a:extLst>
              <a:ext uri="{FF2B5EF4-FFF2-40B4-BE49-F238E27FC236}">
                <a16:creationId xmlns:a16="http://schemas.microsoft.com/office/drawing/2014/main" id="{193ADD90-30B2-4EE2-A8A2-64CB53AA93B3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64211" y="804231"/>
            <a:ext cx="1415432" cy="81264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9"/>
          <p:cNvSpPr txBox="1">
            <a:spLocks noGrp="1"/>
          </p:cNvSpPr>
          <p:nvPr>
            <p:ph type="ctrTitle"/>
          </p:nvPr>
        </p:nvSpPr>
        <p:spPr>
          <a:xfrm>
            <a:off x="720000" y="927025"/>
            <a:ext cx="5715000" cy="281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/>
              <a:t>Проект:</a:t>
            </a:r>
            <a:r>
              <a:rPr lang="ru-RU" sz="2000" b="1" dirty="0">
                <a:latin typeface="Century" panose="02040604050505020304" pitchFamily="18" charset="0"/>
              </a:rPr>
              <a:t> «Построение образовательной деятельности на основе взаимодействия взрослых с детьми, ориентированного на интересы и возможности каждого ребенка и учитывающего социальную ситуацию его развития»</a:t>
            </a:r>
            <a:endParaRPr sz="2000" b="1" dirty="0"/>
          </a:p>
        </p:txBody>
      </p:sp>
      <p:sp>
        <p:nvSpPr>
          <p:cNvPr id="146" name="Google Shape;146;p39"/>
          <p:cNvSpPr txBox="1">
            <a:spLocks noGrp="1"/>
          </p:cNvSpPr>
          <p:nvPr>
            <p:ph type="subTitle" idx="1"/>
          </p:nvPr>
        </p:nvSpPr>
        <p:spPr>
          <a:xfrm>
            <a:off x="720000" y="374067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600" b="1" dirty="0" smtClean="0">
                <a:latin typeface="Century" panose="02040604050505020304" pitchFamily="18" charset="0"/>
              </a:rPr>
              <a:t>Подготовила:</a:t>
            </a:r>
          </a:p>
          <a:p>
            <a:r>
              <a:rPr lang="ru-RU" b="1" dirty="0" smtClean="0">
                <a:latin typeface="Century" panose="02040604050505020304" pitchFamily="18" charset="0"/>
              </a:rPr>
              <a:t>Горлова Шахноза Ибрагимовна</a:t>
            </a:r>
            <a:endParaRPr lang="ru-RU" sz="1600" b="1" dirty="0">
              <a:latin typeface="Century" panose="020406040505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7" name="Google Shape;147;p39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5000" y="304795"/>
            <a:ext cx="2262234" cy="4838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4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38529" y="2452276"/>
            <a:ext cx="3834549" cy="156627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4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Бюджет проекта</a:t>
            </a:r>
            <a:endParaRPr dirty="0"/>
          </a:p>
        </p:txBody>
      </p:sp>
      <p:pic>
        <p:nvPicPr>
          <p:cNvPr id="208" name="Google Shape;208;p4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22" y="445025"/>
            <a:ext cx="1068021" cy="102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45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812" y="100500"/>
            <a:ext cx="961266" cy="10244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8E63DD6-BC01-4115-B0F1-7D78A5F81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36507"/>
              </p:ext>
            </p:extLst>
          </p:nvPr>
        </p:nvGraphicFramePr>
        <p:xfrm>
          <a:off x="311150" y="1684787"/>
          <a:ext cx="8521700" cy="2843658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5045819">
                  <a:extLst>
                    <a:ext uri="{9D8B030D-6E8A-4147-A177-3AD203B41FA5}">
                      <a16:colId xmlns:a16="http://schemas.microsoft.com/office/drawing/2014/main" val="2977699617"/>
                    </a:ext>
                  </a:extLst>
                </a:gridCol>
                <a:gridCol w="3475881">
                  <a:extLst>
                    <a:ext uri="{9D8B030D-6E8A-4147-A177-3AD203B41FA5}">
                      <a16:colId xmlns:a16="http://schemas.microsoft.com/office/drawing/2014/main" val="2606348507"/>
                    </a:ext>
                  </a:extLst>
                </a:gridCol>
              </a:tblGrid>
              <a:tr h="1689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Мероприятия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extLst>
                  <a:ext uri="{0D108BD9-81ED-4DB2-BD59-A6C34878D82A}">
                    <a16:rowId xmlns:a16="http://schemas.microsoft.com/office/drawing/2014/main" val="1222916609"/>
                  </a:ext>
                </a:extLst>
              </a:tr>
              <a:tr h="438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Обогащение РППС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extLst>
                  <a:ext uri="{0D108BD9-81ED-4DB2-BD59-A6C34878D82A}">
                    <a16:rowId xmlns:a16="http://schemas.microsoft.com/office/drawing/2014/main" val="495314436"/>
                  </a:ext>
                </a:extLst>
              </a:tr>
              <a:tr h="1884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стендов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extLst>
                  <a:ext uri="{0D108BD9-81ED-4DB2-BD59-A6C34878D82A}">
                    <a16:rowId xmlns:a16="http://schemas.microsoft.com/office/drawing/2014/main" val="2347820355"/>
                  </a:ext>
                </a:extLst>
              </a:tr>
              <a:tr h="1884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Выпуск газеты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extLst>
                  <a:ext uri="{0D108BD9-81ED-4DB2-BD59-A6C34878D82A}">
                    <a16:rowId xmlns:a16="http://schemas.microsoft.com/office/drawing/2014/main" val="3206213132"/>
                  </a:ext>
                </a:extLst>
              </a:tr>
              <a:tr h="110028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Педагогическая гостиная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опытом работы детских садов России посредством просмотра онлайн-лекций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extLst>
                  <a:ext uri="{0D108BD9-81ED-4DB2-BD59-A6C34878D82A}">
                    <a16:rowId xmlns:a16="http://schemas.microsoft.com/office/drawing/2014/main" val="1081137007"/>
                  </a:ext>
                </a:extLst>
              </a:tr>
              <a:tr h="2224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Мотивация активно участвующих педагогов</a:t>
                      </a:r>
                      <a:endParaRPr lang="ru-RU" sz="140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1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4" marR="62244" marT="0" marB="0"/>
                </a:tc>
                <a:extLst>
                  <a:ext uri="{0D108BD9-81ED-4DB2-BD59-A6C34878D82A}">
                    <a16:rowId xmlns:a16="http://schemas.microsoft.com/office/drawing/2014/main" val="189779224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Результативность проекта:</a:t>
            </a:r>
            <a:endParaRPr dirty="0"/>
          </a:p>
        </p:txBody>
      </p:sp>
      <p:cxnSp>
        <p:nvCxnSpPr>
          <p:cNvPr id="344" name="Google Shape;344;p55"/>
          <p:cNvCxnSpPr/>
          <p:nvPr/>
        </p:nvCxnSpPr>
        <p:spPr>
          <a:xfrm>
            <a:off x="2843525" y="1668575"/>
            <a:ext cx="1533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45" name="Google Shape;345;p55"/>
          <p:cNvCxnSpPr/>
          <p:nvPr/>
        </p:nvCxnSpPr>
        <p:spPr>
          <a:xfrm>
            <a:off x="3000816" y="2621550"/>
            <a:ext cx="14259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46" name="Google Shape;346;p55"/>
          <p:cNvCxnSpPr/>
          <p:nvPr/>
        </p:nvCxnSpPr>
        <p:spPr>
          <a:xfrm>
            <a:off x="2931742" y="3483800"/>
            <a:ext cx="1358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48" name="Google Shape;348;p55"/>
          <p:cNvSpPr txBox="1">
            <a:spLocks noGrp="1"/>
          </p:cNvSpPr>
          <p:nvPr>
            <p:ph type="title" idx="4294967295"/>
          </p:nvPr>
        </p:nvSpPr>
        <p:spPr>
          <a:xfrm>
            <a:off x="4694924" y="1271475"/>
            <a:ext cx="3729075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2"/>
                </a:solidFill>
              </a:rPr>
              <a:t>Для воспитанников детского сада:</a:t>
            </a:r>
            <a:endParaRPr sz="2400" dirty="0">
              <a:solidFill>
                <a:schemeClr val="dk2"/>
              </a:solidFill>
            </a:endParaRPr>
          </a:p>
        </p:txBody>
      </p:sp>
      <p:sp>
        <p:nvSpPr>
          <p:cNvPr id="350" name="Google Shape;350;p55"/>
          <p:cNvSpPr txBox="1">
            <a:spLocks noGrp="1"/>
          </p:cNvSpPr>
          <p:nvPr>
            <p:ph type="title" idx="4294967295"/>
          </p:nvPr>
        </p:nvSpPr>
        <p:spPr>
          <a:xfrm>
            <a:off x="4694925" y="2278375"/>
            <a:ext cx="3255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2"/>
                </a:solidFill>
              </a:rPr>
              <a:t>Для педагогов:</a:t>
            </a:r>
            <a:endParaRPr sz="2400" dirty="0">
              <a:solidFill>
                <a:schemeClr val="dk2"/>
              </a:solidFill>
            </a:endParaRPr>
          </a:p>
        </p:txBody>
      </p:sp>
      <p:sp>
        <p:nvSpPr>
          <p:cNvPr id="352" name="Google Shape;352;p55"/>
          <p:cNvSpPr txBox="1">
            <a:spLocks noGrp="1"/>
          </p:cNvSpPr>
          <p:nvPr>
            <p:ph type="title" idx="4294967295"/>
          </p:nvPr>
        </p:nvSpPr>
        <p:spPr>
          <a:xfrm>
            <a:off x="4694925" y="3285275"/>
            <a:ext cx="3255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2"/>
                </a:solidFill>
              </a:rPr>
              <a:t>Для родителей:</a:t>
            </a:r>
            <a:endParaRPr sz="2400" dirty="0">
              <a:solidFill>
                <a:schemeClr val="dk2"/>
              </a:solidFill>
            </a:endParaRPr>
          </a:p>
        </p:txBody>
      </p:sp>
      <p:pic>
        <p:nvPicPr>
          <p:cNvPr id="353" name="Google Shape;353;p5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614024" y="750250"/>
            <a:ext cx="2016251" cy="117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5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1486401" y="3125612"/>
            <a:ext cx="2016251" cy="117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5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46976" y="744025"/>
            <a:ext cx="2797525" cy="4548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4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35874" y="202575"/>
            <a:ext cx="2016251" cy="117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8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75298" y="0"/>
            <a:ext cx="3507337" cy="1174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8"/>
          <p:cNvSpPr txBox="1">
            <a:spLocks noGrp="1"/>
          </p:cNvSpPr>
          <p:nvPr>
            <p:ph type="title" idx="4294967295"/>
          </p:nvPr>
        </p:nvSpPr>
        <p:spPr>
          <a:xfrm>
            <a:off x="296863" y="307686"/>
            <a:ext cx="3507337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defRPr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Диагностические методики: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248" name="Google Shape;248;p48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38271"/>
            <a:ext cx="2200186" cy="1781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48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074" y="3054600"/>
            <a:ext cx="2450299" cy="1886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246;p48">
            <a:extLst>
              <a:ext uri="{FF2B5EF4-FFF2-40B4-BE49-F238E27FC236}">
                <a16:creationId xmlns:a16="http://schemas.microsoft.com/office/drawing/2014/main" id="{420B424A-21CA-4B15-8363-B45E2895BCCB}"/>
              </a:ext>
            </a:extLst>
          </p:cNvPr>
          <p:cNvSpPr txBox="1">
            <a:spLocks/>
          </p:cNvSpPr>
          <p:nvPr/>
        </p:nvSpPr>
        <p:spPr>
          <a:xfrm>
            <a:off x="1711842" y="2571750"/>
            <a:ext cx="6120192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veat Brush"/>
              <a:buNone/>
              <a:defRPr sz="3400" b="0" i="0" u="none" strike="noStrike" cap="none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pPr algn="ctr"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Ситуация наблюдения за ребенком в свободной деятельности.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Графическая методика «Я и мой друг в детском саду» (Я.Л. </a:t>
            </a:r>
            <a:r>
              <a:rPr lang="ru-RU" sz="1800" b="1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Коломинский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).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Методика «Карта интересов» А.И. Савенкова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Диагностика «Повтори рисунки»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Практическая ситуация «В гости в другую группу».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Методика «палитра интересов»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12753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Мониторинг и оценка проекта</a:t>
            </a:r>
            <a:endParaRPr dirty="0"/>
          </a:p>
        </p:txBody>
      </p:sp>
      <p:sp>
        <p:nvSpPr>
          <p:cNvPr id="219" name="Google Shape;219;p46"/>
          <p:cNvSpPr txBox="1">
            <a:spLocks noGrp="1"/>
          </p:cNvSpPr>
          <p:nvPr>
            <p:ph type="subTitle" idx="4"/>
          </p:nvPr>
        </p:nvSpPr>
        <p:spPr>
          <a:xfrm>
            <a:off x="3253564" y="1035990"/>
            <a:ext cx="5890436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повышение профессионализма педагогических коллективов; 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модернизация образовательных программ, направленных как на обеспечение интересов и потребностей детей и родительской общественности, так и на достижение современного качества образования и результатов социализации; 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степень удовлетворенности родительской общественности деятельностью образовательного учреждения.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21" name="Google Shape;221;p4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60" y="1017725"/>
            <a:ext cx="3179850" cy="357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4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642" y="1101687"/>
            <a:ext cx="4450814" cy="2776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8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1670" y="202575"/>
            <a:ext cx="4365638" cy="322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8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35874" y="202575"/>
            <a:ext cx="2016251" cy="117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8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1282216" y="-276337"/>
            <a:ext cx="2016251" cy="1174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8"/>
          <p:cNvSpPr txBox="1">
            <a:spLocks noGrp="1"/>
          </p:cNvSpPr>
          <p:nvPr>
            <p:ph type="title" idx="4294967295"/>
          </p:nvPr>
        </p:nvSpPr>
        <p:spPr>
          <a:xfrm>
            <a:off x="557039" y="1337388"/>
            <a:ext cx="3507337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defRPr/>
            </a:pPr>
            <a:r>
              <a:rPr lang="ru-RU" sz="1600" dirty="0"/>
              <a:t>Педагог предоставляет детям разнообразные материалы и создает ситуации, которые дают им неограниченные возможности взаимодействия с окружающим миром. Лучше всего дети учатся, когда делают что-либо самостоятельно.</a:t>
            </a:r>
          </a:p>
        </p:txBody>
      </p:sp>
      <p:pic>
        <p:nvPicPr>
          <p:cNvPr id="248" name="Google Shape;248;p48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9851" y="3054600"/>
            <a:ext cx="2450299" cy="188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48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074" y="3054600"/>
            <a:ext cx="2450299" cy="1886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246;p48">
            <a:extLst>
              <a:ext uri="{FF2B5EF4-FFF2-40B4-BE49-F238E27FC236}">
                <a16:creationId xmlns:a16="http://schemas.microsoft.com/office/drawing/2014/main" id="{420B424A-21CA-4B15-8363-B45E2895BCCB}"/>
              </a:ext>
            </a:extLst>
          </p:cNvPr>
          <p:cNvSpPr txBox="1">
            <a:spLocks/>
          </p:cNvSpPr>
          <p:nvPr/>
        </p:nvSpPr>
        <p:spPr>
          <a:xfrm>
            <a:off x="5462380" y="2029934"/>
            <a:ext cx="3507337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veat Brush"/>
              <a:buNone/>
              <a:defRPr sz="3400" b="0" i="0" u="none" strike="noStrike" cap="none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pPr algn="ctr">
              <a:defRPr/>
            </a:pPr>
            <a:r>
              <a:rPr lang="ru-RU" sz="1600" dirty="0"/>
              <a:t>Педагог внимательно наблюдает за тем, как дети работают с материалами, чтобы определить, какие задания следует давать детям, исходя из их интересов, потребностей, стилей восприятия.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1"/>
          <p:cNvSpPr txBox="1">
            <a:spLocks noGrp="1"/>
          </p:cNvSpPr>
          <p:nvPr>
            <p:ph type="title"/>
          </p:nvPr>
        </p:nvSpPr>
        <p:spPr>
          <a:xfrm>
            <a:off x="4903851" y="1540080"/>
            <a:ext cx="4268064" cy="19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dirty="0"/>
              <a:t>Памятка педагогам</a:t>
            </a:r>
            <a:endParaRPr sz="4800" b="1" dirty="0"/>
          </a:p>
        </p:txBody>
      </p:sp>
      <p:pic>
        <p:nvPicPr>
          <p:cNvPr id="274" name="Google Shape;274;p5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84566" y="119256"/>
            <a:ext cx="815774" cy="65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5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84566" y="941841"/>
            <a:ext cx="815774" cy="65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5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84565" y="1874230"/>
            <a:ext cx="815774" cy="65170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51"/>
          <p:cNvSpPr txBox="1">
            <a:spLocks noGrp="1"/>
          </p:cNvSpPr>
          <p:nvPr>
            <p:ph type="title" idx="4294967295"/>
          </p:nvPr>
        </p:nvSpPr>
        <p:spPr>
          <a:xfrm>
            <a:off x="299123" y="147357"/>
            <a:ext cx="588300" cy="5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uFill>
                  <a:noFill/>
                </a:uFill>
                <a:hlinkClick r:id="rId4" action="ppaction://hlinksldjump"/>
              </a:rPr>
              <a:t>01</a:t>
            </a:r>
            <a:endParaRPr dirty="0"/>
          </a:p>
        </p:txBody>
      </p:sp>
      <p:sp>
        <p:nvSpPr>
          <p:cNvPr id="278" name="Google Shape;278;p51"/>
          <p:cNvSpPr txBox="1">
            <a:spLocks noGrp="1"/>
          </p:cNvSpPr>
          <p:nvPr>
            <p:ph type="title" idx="4294967295"/>
          </p:nvPr>
        </p:nvSpPr>
        <p:spPr>
          <a:xfrm>
            <a:off x="276807" y="953609"/>
            <a:ext cx="588300" cy="5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uFill>
                  <a:noFill/>
                </a:uFill>
                <a:hlinkClick r:id="rId5" action="ppaction://hlinksldjump"/>
              </a:rPr>
              <a:t>02</a:t>
            </a:r>
            <a:endParaRPr dirty="0"/>
          </a:p>
        </p:txBody>
      </p:sp>
      <p:sp>
        <p:nvSpPr>
          <p:cNvPr id="279" name="Google Shape;279;p51"/>
          <p:cNvSpPr txBox="1">
            <a:spLocks noGrp="1"/>
          </p:cNvSpPr>
          <p:nvPr>
            <p:ph type="title" idx="4294967295"/>
          </p:nvPr>
        </p:nvSpPr>
        <p:spPr>
          <a:xfrm>
            <a:off x="253088" y="1902330"/>
            <a:ext cx="588300" cy="5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uFill>
                  <a:noFill/>
                </a:uFill>
                <a:hlinkClick r:id="rId6" action="ppaction://hlinksldjump"/>
              </a:rPr>
              <a:t>03</a:t>
            </a:r>
            <a:endParaRPr dirty="0"/>
          </a:p>
        </p:txBody>
      </p:sp>
      <p:sp>
        <p:nvSpPr>
          <p:cNvPr id="280" name="Google Shape;280;p51">
            <a:hlinkClick r:id="rId4" action="ppaction://hlinksldjump"/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58162" y="2274000"/>
            <a:ext cx="4241055" cy="5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eaLnBrk="1" hangingPunct="1">
              <a:defRPr/>
            </a:pPr>
            <a:r>
              <a:rPr lang="ru-RU" sz="1600" dirty="0"/>
              <a:t>Наполнить жизнь ребёнка интересным содержанием.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Творческий подход к отбору содержания, на основе интеграции, с использованием разнообразных методов и приёмов.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Широкое включение в образовательный процесс разнообразных игр, игровых приёмов и игровых ситуаций.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Вариативность в отборе тем, форм, средств, методов (новизна и разнообразие).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Исключение формализма, шаблонности, излишнего дидактизма.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Внимательное, тактичное отношение к ребёнку, его возможностям.</a:t>
            </a:r>
          </a:p>
        </p:txBody>
      </p:sp>
      <p:pic>
        <p:nvPicPr>
          <p:cNvPr id="283" name="Google Shape;283;p51"/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225" y="343475"/>
            <a:ext cx="1174100" cy="9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51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275" y="3446467"/>
            <a:ext cx="1427725" cy="152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5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39351" y="2877728"/>
            <a:ext cx="815774" cy="651701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51"/>
          <p:cNvSpPr txBox="1">
            <a:spLocks noGrp="1"/>
          </p:cNvSpPr>
          <p:nvPr>
            <p:ph type="title" idx="4294967295"/>
          </p:nvPr>
        </p:nvSpPr>
        <p:spPr>
          <a:xfrm>
            <a:off x="253088" y="2877728"/>
            <a:ext cx="588300" cy="5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uFill>
                  <a:noFill/>
                </a:uFill>
                <a:hlinkClick r:id="rId9" action="ppaction://hlinksldjump"/>
              </a:rPr>
              <a:t>0</a:t>
            </a:r>
            <a:r>
              <a:rPr lang="en" dirty="0"/>
              <a:t>4</a:t>
            </a:r>
            <a:endParaRPr dirty="0"/>
          </a:p>
        </p:txBody>
      </p:sp>
      <p:pic>
        <p:nvPicPr>
          <p:cNvPr id="21" name="Google Shape;285;p51">
            <a:extLst>
              <a:ext uri="{FF2B5EF4-FFF2-40B4-BE49-F238E27FC236}">
                <a16:creationId xmlns:a16="http://schemas.microsoft.com/office/drawing/2014/main" id="{BD941811-6E4B-4787-91EA-756E03592322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39351" y="3574559"/>
            <a:ext cx="815774" cy="65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85;p51">
            <a:extLst>
              <a:ext uri="{FF2B5EF4-FFF2-40B4-BE49-F238E27FC236}">
                <a16:creationId xmlns:a16="http://schemas.microsoft.com/office/drawing/2014/main" id="{246F85C4-2233-4BCA-BF6E-FF3BEC649582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3070" y="4344442"/>
            <a:ext cx="815774" cy="6517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86;p51">
            <a:extLst>
              <a:ext uri="{FF2B5EF4-FFF2-40B4-BE49-F238E27FC236}">
                <a16:creationId xmlns:a16="http://schemas.microsoft.com/office/drawing/2014/main" id="{1E727C28-46C9-4EFD-9FFA-4CBD6C99C8B9}"/>
              </a:ext>
            </a:extLst>
          </p:cNvPr>
          <p:cNvSpPr txBox="1">
            <a:spLocks/>
          </p:cNvSpPr>
          <p:nvPr/>
        </p:nvSpPr>
        <p:spPr>
          <a:xfrm>
            <a:off x="253088" y="3647611"/>
            <a:ext cx="5883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veat Brush"/>
              <a:buNone/>
              <a:defRPr sz="3400" b="0" i="0" u="none" strike="noStrike" cap="none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n" dirty="0">
                <a:uFill>
                  <a:noFill/>
                </a:uFill>
                <a:hlinkClick r:id="rId9" action="ppaction://hlinksldjump"/>
              </a:rPr>
              <a:t>0</a:t>
            </a:r>
            <a:r>
              <a:rPr lang="ru-RU" dirty="0">
                <a:uFill>
                  <a:noFill/>
                </a:uFill>
              </a:rPr>
              <a:t>5</a:t>
            </a:r>
            <a:endParaRPr lang="en" dirty="0"/>
          </a:p>
        </p:txBody>
      </p:sp>
      <p:sp>
        <p:nvSpPr>
          <p:cNvPr id="24" name="Google Shape;286;p51">
            <a:extLst>
              <a:ext uri="{FF2B5EF4-FFF2-40B4-BE49-F238E27FC236}">
                <a16:creationId xmlns:a16="http://schemas.microsoft.com/office/drawing/2014/main" id="{115FCC65-27ED-4BA8-A30A-84603FFE9E1A}"/>
              </a:ext>
            </a:extLst>
          </p:cNvPr>
          <p:cNvSpPr txBox="1">
            <a:spLocks/>
          </p:cNvSpPr>
          <p:nvPr/>
        </p:nvSpPr>
        <p:spPr>
          <a:xfrm>
            <a:off x="299123" y="4372542"/>
            <a:ext cx="5883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veat Brush"/>
              <a:buNone/>
              <a:defRPr sz="3400" b="0" i="0" u="none" strike="noStrike" cap="none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n" dirty="0">
                <a:uFill>
                  <a:noFill/>
                </a:uFill>
                <a:hlinkClick r:id="rId9" action="ppaction://hlinksldjump"/>
              </a:rPr>
              <a:t>0</a:t>
            </a:r>
            <a:r>
              <a:rPr lang="ru-RU" dirty="0">
                <a:uFill>
                  <a:noFill/>
                </a:uFill>
              </a:rPr>
              <a:t>6</a:t>
            </a:r>
            <a:endParaRPr lang="e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1"/>
          <p:cNvSpPr txBox="1">
            <a:spLocks noGrp="1"/>
          </p:cNvSpPr>
          <p:nvPr>
            <p:ph type="title"/>
          </p:nvPr>
        </p:nvSpPr>
        <p:spPr>
          <a:xfrm>
            <a:off x="2391900" y="3572000"/>
            <a:ext cx="43602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Марк Твен</a:t>
            </a:r>
            <a:endParaRPr dirty="0"/>
          </a:p>
        </p:txBody>
      </p:sp>
      <p:sp>
        <p:nvSpPr>
          <p:cNvPr id="159" name="Google Shape;159;p41"/>
          <p:cNvSpPr txBox="1">
            <a:spLocks noGrp="1"/>
          </p:cNvSpPr>
          <p:nvPr>
            <p:ph type="subTitle" idx="1"/>
          </p:nvPr>
        </p:nvSpPr>
        <p:spPr>
          <a:xfrm>
            <a:off x="1956450" y="2212250"/>
            <a:ext cx="52311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dirty="0"/>
              <a:t>“</a:t>
            </a:r>
            <a:r>
              <a:rPr lang="ru-RU" sz="2000" b="1" dirty="0">
                <a:latin typeface="Century" panose="02040604050505020304" pitchFamily="18" charset="0"/>
              </a:rPr>
              <a:t>"Ребенок всегда способен преподать взрослому три урока: он весел безо всякой причины, всегда чем-то занят и умеет любой ценой добиваться желаемого".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60" name="Google Shape;160;p4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550" y="638950"/>
            <a:ext cx="1271449" cy="12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Актуальность</a:t>
            </a:r>
            <a:endParaRPr dirty="0"/>
          </a:p>
        </p:txBody>
      </p:sp>
      <p:sp>
        <p:nvSpPr>
          <p:cNvPr id="153" name="Google Shape;153;p40"/>
          <p:cNvSpPr txBox="1">
            <a:spLocks noGrp="1"/>
          </p:cNvSpPr>
          <p:nvPr>
            <p:ph type="body" idx="1"/>
          </p:nvPr>
        </p:nvSpPr>
        <p:spPr>
          <a:xfrm>
            <a:off x="363557" y="1215752"/>
            <a:ext cx="806044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0" algn="ctr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1600" dirty="0">
                <a:solidFill>
                  <a:schemeClr val="bg2"/>
                </a:solidFill>
                <a:latin typeface="Century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600" dirty="0">
                <a:solidFill>
                  <a:schemeClr val="bg2"/>
                </a:solidFill>
                <a:effectLst/>
                <a:latin typeface="Century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Изучая вопросы взаимодействия взрослого и ребенка, исследователи (Т.В. Гуськова, М.И. Лисина и др.) отмечают, что развитие личности ребенка складывается, главным образом, в ходе общения со взрослыми, вполне адекватно и непосредственно отражая те чувства любви, заботы, безусловного принятия личности, которые исходят от окружающих и адресованы ребенку. Как следствие у ребенка формируется эмоционально-положительное самоощущение, переживание своей значимости для окружающих.</a:t>
            </a:r>
          </a:p>
        </p:txBody>
      </p:sp>
      <p:pic>
        <p:nvPicPr>
          <p:cNvPr id="4" name="Google Shape;167;p42">
            <a:extLst>
              <a:ext uri="{FF2B5EF4-FFF2-40B4-BE49-F238E27FC236}">
                <a16:creationId xmlns:a16="http://schemas.microsoft.com/office/drawing/2014/main" id="{E21FDA27-91FC-4FEB-96D5-79159863316B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3739327"/>
            <a:ext cx="1105875" cy="89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68;p42">
            <a:extLst>
              <a:ext uri="{FF2B5EF4-FFF2-40B4-BE49-F238E27FC236}">
                <a16:creationId xmlns:a16="http://schemas.microsoft.com/office/drawing/2014/main" id="{AF49E479-C168-4D3D-B7AD-05DCBBCA1AA4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8759" y="636852"/>
            <a:ext cx="1105875" cy="57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3"/>
          <p:cNvSpPr txBox="1">
            <a:spLocks noGrp="1"/>
          </p:cNvSpPr>
          <p:nvPr>
            <p:ph type="subTitle" idx="1"/>
          </p:nvPr>
        </p:nvSpPr>
        <p:spPr>
          <a:xfrm>
            <a:off x="1073575" y="3138176"/>
            <a:ext cx="2016711" cy="6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Педагоги должны всегда учитывать индивидуальные способности каждого из детей</a:t>
            </a:r>
            <a:endParaRPr b="1" dirty="0"/>
          </a:p>
        </p:txBody>
      </p:sp>
      <p:sp>
        <p:nvSpPr>
          <p:cNvPr id="310" name="Google Shape;310;p53"/>
          <p:cNvSpPr txBox="1">
            <a:spLocks noGrp="1"/>
          </p:cNvSpPr>
          <p:nvPr>
            <p:ph type="subTitle" idx="3"/>
          </p:nvPr>
        </p:nvSpPr>
        <p:spPr>
          <a:xfrm>
            <a:off x="3729168" y="3177252"/>
            <a:ext cx="1685663" cy="6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Воспитатели должны всегда заранее продумывать эти аспекты в работе с детьми</a:t>
            </a:r>
            <a:endParaRPr b="1" dirty="0"/>
          </a:p>
        </p:txBody>
      </p:sp>
      <p:sp>
        <p:nvSpPr>
          <p:cNvPr id="312" name="Google Shape;312;p53"/>
          <p:cNvSpPr txBox="1">
            <a:spLocks noGrp="1"/>
          </p:cNvSpPr>
          <p:nvPr>
            <p:ph type="subTitle" idx="5"/>
          </p:nvPr>
        </p:nvSpPr>
        <p:spPr>
          <a:xfrm>
            <a:off x="5992259" y="2975773"/>
            <a:ext cx="1784736" cy="6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Педагог предоставляет детям выбор</a:t>
            </a:r>
            <a:endParaRPr b="1" dirty="0"/>
          </a:p>
        </p:txBody>
      </p:sp>
      <p:pic>
        <p:nvPicPr>
          <p:cNvPr id="314" name="Google Shape;314;p53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35322">
            <a:off x="1607638" y="1373968"/>
            <a:ext cx="1215121" cy="1245569"/>
          </a:xfrm>
          <a:prstGeom prst="rect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15" name="Google Shape;315;p53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4300" y="1468700"/>
            <a:ext cx="1489050" cy="1174274"/>
          </a:xfrm>
          <a:prstGeom prst="rect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16" name="Google Shape;316;p53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44093">
            <a:off x="6358537" y="1356464"/>
            <a:ext cx="1052180" cy="1280570"/>
          </a:xfrm>
          <a:prstGeom prst="rect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4"/>
          <p:cNvSpPr txBox="1">
            <a:spLocks noGrp="1"/>
          </p:cNvSpPr>
          <p:nvPr>
            <p:ph type="title"/>
          </p:nvPr>
        </p:nvSpPr>
        <p:spPr>
          <a:xfrm>
            <a:off x="688102" y="2216480"/>
            <a:ext cx="4875900" cy="19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ru-RU" sz="2000" b="1" dirty="0">
                <a:latin typeface="Century" panose="02040604050505020304" pitchFamily="18" charset="0"/>
              </a:rPr>
              <a:t>Цель: </a:t>
            </a:r>
            <a:br>
              <a:rPr lang="ru-RU" sz="2000" b="1" dirty="0">
                <a:latin typeface="Century" panose="02040604050505020304" pitchFamily="18" charset="0"/>
              </a:rPr>
            </a:br>
            <a:r>
              <a:rPr lang="ru-RU" sz="2000" b="1" dirty="0">
                <a:latin typeface="Century" panose="02040604050505020304" pitchFamily="18" charset="0"/>
              </a:rPr>
              <a:t>обеспечение условий развития ребенка –дошкольника как субъекта образования.</a:t>
            </a:r>
            <a:r>
              <a:rPr lang="ru-RU" sz="6600" b="1" dirty="0">
                <a:latin typeface="Century" panose="02040604050505020304" pitchFamily="18" charset="0"/>
              </a:rPr>
              <a:t/>
            </a:r>
            <a:br>
              <a:rPr lang="ru-RU" sz="6600" b="1" dirty="0">
                <a:latin typeface="Century" panose="02040604050505020304" pitchFamily="18" charset="0"/>
              </a:rPr>
            </a:br>
            <a:endParaRPr dirty="0"/>
          </a:p>
        </p:txBody>
      </p:sp>
      <p:sp>
        <p:nvSpPr>
          <p:cNvPr id="195" name="Google Shape;195;p44"/>
          <p:cNvSpPr txBox="1">
            <a:spLocks noGrp="1"/>
          </p:cNvSpPr>
          <p:nvPr>
            <p:ph type="title" idx="2"/>
          </p:nvPr>
        </p:nvSpPr>
        <p:spPr>
          <a:xfrm>
            <a:off x="2411375" y="804425"/>
            <a:ext cx="1592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4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55338" y="3016446"/>
            <a:ext cx="1307101" cy="1191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4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976" y="1560958"/>
            <a:ext cx="1307101" cy="1191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4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06476" y="3016446"/>
            <a:ext cx="1307101" cy="1191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4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13" y="1560958"/>
            <a:ext cx="1307101" cy="119184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4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Задачи:</a:t>
            </a:r>
            <a:endParaRPr b="1" dirty="0"/>
          </a:p>
        </p:txBody>
      </p:sp>
      <p:sp>
        <p:nvSpPr>
          <p:cNvPr id="179" name="Google Shape;179;p43"/>
          <p:cNvSpPr txBox="1">
            <a:spLocks noGrp="1"/>
          </p:cNvSpPr>
          <p:nvPr>
            <p:ph type="subTitle" idx="1"/>
          </p:nvPr>
        </p:nvSpPr>
        <p:spPr>
          <a:xfrm>
            <a:off x="2012514" y="2111239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Создать развивающую предметно-пространственную среду с учётом индивидуализации пространства жизни ребёнка</a:t>
            </a:r>
            <a:endParaRPr sz="1200" dirty="0"/>
          </a:p>
        </p:txBody>
      </p:sp>
      <p:sp>
        <p:nvSpPr>
          <p:cNvPr id="181" name="Google Shape;181;p43"/>
          <p:cNvSpPr txBox="1">
            <a:spLocks noGrp="1"/>
          </p:cNvSpPr>
          <p:nvPr>
            <p:ph type="subTitle" idx="4"/>
          </p:nvPr>
        </p:nvSpPr>
        <p:spPr>
          <a:xfrm>
            <a:off x="5922982" y="2023506"/>
            <a:ext cx="2501017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Обеспечивать эмоциональное благополучие детей через непосредственное общение с каждым ребенком, уважительное отношение к нему, к его чувствам и потребностям</a:t>
            </a:r>
            <a:endParaRPr sz="1200" dirty="0"/>
          </a:p>
        </p:txBody>
      </p:sp>
      <p:sp>
        <p:nvSpPr>
          <p:cNvPr id="183" name="Google Shape;183;p43"/>
          <p:cNvSpPr txBox="1">
            <a:spLocks noGrp="1"/>
          </p:cNvSpPr>
          <p:nvPr>
            <p:ph type="subTitle" idx="6"/>
          </p:nvPr>
        </p:nvSpPr>
        <p:spPr>
          <a:xfrm>
            <a:off x="2069613" y="3555187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Способствовать развитию личностных качеств детей, которые становятся залогом дальнейшего саморазвития ребенка</a:t>
            </a:r>
            <a:endParaRPr sz="1200" dirty="0"/>
          </a:p>
        </p:txBody>
      </p:sp>
      <p:sp>
        <p:nvSpPr>
          <p:cNvPr id="185" name="Google Shape;185;p43"/>
          <p:cNvSpPr txBox="1">
            <a:spLocks noGrp="1"/>
          </p:cNvSpPr>
          <p:nvPr>
            <p:ph type="subTitle" idx="8"/>
          </p:nvPr>
        </p:nvSpPr>
        <p:spPr>
          <a:xfrm>
            <a:off x="5922982" y="3555187"/>
            <a:ext cx="2678757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Повысить профессиональную компетентность педагога в аспекте индивидуализации образовательного процесса</a:t>
            </a:r>
            <a:endParaRPr sz="1200" dirty="0"/>
          </a:p>
        </p:txBody>
      </p:sp>
      <p:sp>
        <p:nvSpPr>
          <p:cNvPr id="186" name="Google Shape;186;p43"/>
          <p:cNvSpPr txBox="1">
            <a:spLocks noGrp="1"/>
          </p:cNvSpPr>
          <p:nvPr>
            <p:ph type="title" idx="9"/>
          </p:nvPr>
        </p:nvSpPr>
        <p:spPr>
          <a:xfrm>
            <a:off x="992750" y="1880075"/>
            <a:ext cx="11532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uFill>
                  <a:noFill/>
                </a:uFill>
                <a:hlinkClick r:id="rId4" action="ppaction://hlinksldjump"/>
              </a:rPr>
              <a:t>01</a:t>
            </a:r>
            <a:endParaRPr dirty="0"/>
          </a:p>
        </p:txBody>
      </p:sp>
      <p:sp>
        <p:nvSpPr>
          <p:cNvPr id="187" name="Google Shape;187;p43"/>
          <p:cNvSpPr txBox="1">
            <a:spLocks noGrp="1"/>
          </p:cNvSpPr>
          <p:nvPr>
            <p:ph type="title" idx="13"/>
          </p:nvPr>
        </p:nvSpPr>
        <p:spPr>
          <a:xfrm>
            <a:off x="992750" y="3304399"/>
            <a:ext cx="11532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uFill>
                  <a:noFill/>
                </a:uFill>
                <a:hlinkClick r:id="rId5" action="ppaction://hlinksldjump"/>
              </a:rPr>
              <a:t>02</a:t>
            </a:r>
            <a:endParaRPr/>
          </a:p>
        </p:txBody>
      </p:sp>
      <p:sp>
        <p:nvSpPr>
          <p:cNvPr id="188" name="Google Shape;188;p43"/>
          <p:cNvSpPr txBox="1">
            <a:spLocks noGrp="1"/>
          </p:cNvSpPr>
          <p:nvPr>
            <p:ph type="title" idx="14"/>
          </p:nvPr>
        </p:nvSpPr>
        <p:spPr>
          <a:xfrm>
            <a:off x="4692100" y="1880075"/>
            <a:ext cx="1307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uFill>
                  <a:noFill/>
                </a:uFill>
                <a:hlinkClick r:id="rId6" action="ppaction://hlinksldjump"/>
              </a:rPr>
              <a:t>03</a:t>
            </a:r>
            <a:endParaRPr/>
          </a:p>
        </p:txBody>
      </p:sp>
      <p:sp>
        <p:nvSpPr>
          <p:cNvPr id="189" name="Google Shape;189;p43"/>
          <p:cNvSpPr txBox="1">
            <a:spLocks noGrp="1"/>
          </p:cNvSpPr>
          <p:nvPr>
            <p:ph type="title" idx="15"/>
          </p:nvPr>
        </p:nvSpPr>
        <p:spPr>
          <a:xfrm>
            <a:off x="4692100" y="3304399"/>
            <a:ext cx="1307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4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50" y="2864900"/>
            <a:ext cx="1105875" cy="89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42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9950" y="867775"/>
            <a:ext cx="1105875" cy="578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5;p42">
            <a:extLst>
              <a:ext uri="{FF2B5EF4-FFF2-40B4-BE49-F238E27FC236}">
                <a16:creationId xmlns:a16="http://schemas.microsoft.com/office/drawing/2014/main" id="{11F07444-DAAD-46B4-A194-4E74EF3842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01090" y="80398"/>
            <a:ext cx="5741819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Планирование по реализации поставленных задач: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1DE7DC97-CBC5-4864-81FA-7727CEE2E6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870565"/>
              </p:ext>
            </p:extLst>
          </p:nvPr>
        </p:nvGraphicFramePr>
        <p:xfrm>
          <a:off x="574157" y="539750"/>
          <a:ext cx="7985052" cy="41808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992526">
                  <a:extLst>
                    <a:ext uri="{9D8B030D-6E8A-4147-A177-3AD203B41FA5}">
                      <a16:colId xmlns:a16="http://schemas.microsoft.com/office/drawing/2014/main" val="3146401172"/>
                    </a:ext>
                  </a:extLst>
                </a:gridCol>
                <a:gridCol w="3992526">
                  <a:extLst>
                    <a:ext uri="{9D8B030D-6E8A-4147-A177-3AD203B41FA5}">
                      <a16:colId xmlns:a16="http://schemas.microsoft.com/office/drawing/2014/main" val="644180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Ожидаемые результаты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083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 Создать развивающую предметно-пространственную среду с учётом индивидуализации пространства жизни ребёнка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Изучены новые подходы в организации РППС, обеспечивающие полноценное развитие детей раннего возраста.</a:t>
                      </a:r>
                    </a:p>
                    <a:p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Организована РППС согласно условиям ФГОС ДО, которая способствует полноценному развитию детей с учетом их возрастных индивидуальных особенностей.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36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Способствовать развитию личностных качеств детей, которые становятся залогом дальнейшего саморазвития ребенка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У детей:</a:t>
                      </a:r>
                      <a:b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прослеживается положительная динамика сформированности нравственных качеств</a:t>
                      </a:r>
                      <a:b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создалось целостное представление о нормах и правилах поведения в обществе</a:t>
                      </a:r>
                      <a:b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Обогатилась предметно развивающая среда в группе</a:t>
                      </a:r>
                      <a:b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Повысилась заинтересованность родителей в решении проблем нравственного воспитания детей.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874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172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4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50" y="2864900"/>
            <a:ext cx="1105875" cy="89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42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9950" y="867775"/>
            <a:ext cx="1105875" cy="5789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2">
            <a:extLst>
              <a:ext uri="{FF2B5EF4-FFF2-40B4-BE49-F238E27FC236}">
                <a16:creationId xmlns:a16="http://schemas.microsoft.com/office/drawing/2014/main" id="{9242CF59-9B5F-4F02-BEC9-340FBBD21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267520"/>
              </p:ext>
            </p:extLst>
          </p:nvPr>
        </p:nvGraphicFramePr>
        <p:xfrm>
          <a:off x="574157" y="539750"/>
          <a:ext cx="7985052" cy="38760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997843">
                  <a:extLst>
                    <a:ext uri="{9D8B030D-6E8A-4147-A177-3AD203B41FA5}">
                      <a16:colId xmlns:a16="http://schemas.microsoft.com/office/drawing/2014/main" val="3146401172"/>
                    </a:ext>
                  </a:extLst>
                </a:gridCol>
                <a:gridCol w="3987209">
                  <a:extLst>
                    <a:ext uri="{9D8B030D-6E8A-4147-A177-3AD203B41FA5}">
                      <a16:colId xmlns:a16="http://schemas.microsoft.com/office/drawing/2014/main" val="644180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Ожидаемые результаты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083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3. Обеспечивать эмоциональное благополучие детей через непосредственное общение с каждым ребенком, уважительное отношение к нему, к его чувствам и потребностям</a:t>
                      </a:r>
                      <a:endParaRPr lang="ru-RU" sz="1400" dirty="0">
                        <a:solidFill>
                          <a:schemeClr val="bg1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Значительно пополнилась развивающая среда (уголки уединения и настроения, организованы центры эмоциональной разгрузки, изготовлены разнообразные пособия).</a:t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 у детей появилась возможность отрабатывать свое эмоциональное состояние.</a:t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 педагоги стали отмечать, что у детей заметно снизилась тревожность, они стали более спокойны, открыты для общения со сверстниками и взрослыми.</a:t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 повысилась компетентность педагогов в понимании и создании развивающей среды в данном направлении.</a:t>
                      </a:r>
                      <a:endParaRPr lang="ru-RU" sz="1400" dirty="0">
                        <a:solidFill>
                          <a:schemeClr val="bg1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360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2">
            <a:extLst>
              <a:ext uri="{FF2B5EF4-FFF2-40B4-BE49-F238E27FC236}">
                <a16:creationId xmlns:a16="http://schemas.microsoft.com/office/drawing/2014/main" id="{C2E49A20-AE48-40E5-8F5C-1F2B161A9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571287"/>
              </p:ext>
            </p:extLst>
          </p:nvPr>
        </p:nvGraphicFramePr>
        <p:xfrm>
          <a:off x="486022" y="121109"/>
          <a:ext cx="7985052" cy="47294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992526">
                  <a:extLst>
                    <a:ext uri="{9D8B030D-6E8A-4147-A177-3AD203B41FA5}">
                      <a16:colId xmlns:a16="http://schemas.microsoft.com/office/drawing/2014/main" val="3146401172"/>
                    </a:ext>
                  </a:extLst>
                </a:gridCol>
                <a:gridCol w="3992526">
                  <a:extLst>
                    <a:ext uri="{9D8B030D-6E8A-4147-A177-3AD203B41FA5}">
                      <a16:colId xmlns:a16="http://schemas.microsoft.com/office/drawing/2014/main" val="644180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Ожидаемые результаты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083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Повысить профессиональную компетентность педагога в аспекте индивидуализации образовательного процесса.</a:t>
                      </a:r>
                      <a:endParaRPr lang="ru-RU" sz="1400" dirty="0">
                        <a:solidFill>
                          <a:schemeClr val="bg1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 Приведена в соответствие с требованиями ФГОС материально-техническая, информационно-технологическая и учебно-методическая база ДОО с целью индивидуализации образовательного процесса.</a:t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2. Разработана методическая Модель индивидуализации образовательного процесса.</a:t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3. Сформирована профессиональная компетентность педагогов ДОО по проектированию индивидуальной образовательной траектории каждого воспитанника.</a:t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4. Обобщен и популяризирован опыт по вопросам проектирования образовательного пространства в ДОО с учетом индивидуальных особенностей и возможностей каждого ребенка.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36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021756"/>
      </p:ext>
    </p:extLst>
  </p:cSld>
  <p:clrMapOvr>
    <a:masterClrMapping/>
  </p:clrMapOvr>
</p:sld>
</file>

<file path=ppt/theme/theme1.xml><?xml version="1.0" encoding="utf-8"?>
<a:theme xmlns:a="http://schemas.openxmlformats.org/drawingml/2006/main" name="Question of the Day for Preschool by Slidesgo">
  <a:themeElements>
    <a:clrScheme name="Simple Light">
      <a:dk1>
        <a:srgbClr val="F09420"/>
      </a:dk1>
      <a:lt1>
        <a:srgbClr val="DEF5FD"/>
      </a:lt1>
      <a:dk2>
        <a:srgbClr val="663F0D"/>
      </a:dk2>
      <a:lt2>
        <a:srgbClr val="FFFFFF"/>
      </a:lt2>
      <a:accent1>
        <a:srgbClr val="FFAA1F"/>
      </a:accent1>
      <a:accent2>
        <a:srgbClr val="FD7F77"/>
      </a:accent2>
      <a:accent3>
        <a:srgbClr val="ACCA66"/>
      </a:accent3>
      <a:accent4>
        <a:srgbClr val="FFAB40"/>
      </a:accent4>
      <a:accent5>
        <a:srgbClr val="A86800"/>
      </a:accent5>
      <a:accent6>
        <a:srgbClr val="FFD670"/>
      </a:accent6>
      <a:hlink>
        <a:srgbClr val="663F0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532</Words>
  <Application>Microsoft Office PowerPoint</Application>
  <PresentationFormat>Экран (16:9)</PresentationFormat>
  <Paragraphs>78</Paragraphs>
  <Slides>15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Calibri</vt:lpstr>
      <vt:lpstr>Fredoka One</vt:lpstr>
      <vt:lpstr>Roboto Condensed Light</vt:lpstr>
      <vt:lpstr>Century</vt:lpstr>
      <vt:lpstr>Arial</vt:lpstr>
      <vt:lpstr>Times New Roman</vt:lpstr>
      <vt:lpstr>Caveat Brush</vt:lpstr>
      <vt:lpstr>Nunito</vt:lpstr>
      <vt:lpstr>Question of the Day for Preschool by Slidesgo</vt:lpstr>
      <vt:lpstr>Проект: «Построение образовательной деятельности на основе взаимодействия взрослых с детьми, ориентированного на интересы и возможности каждого ребенка и учитывающего социальную ситуацию его развития»</vt:lpstr>
      <vt:lpstr>Марк Твен</vt:lpstr>
      <vt:lpstr>Актуальность</vt:lpstr>
      <vt:lpstr>Презентация PowerPoint</vt:lpstr>
      <vt:lpstr>Цель:  обеспечение условий развития ребенка –дошкольника как субъекта образования. </vt:lpstr>
      <vt:lpstr>Задачи:</vt:lpstr>
      <vt:lpstr>Планирование по реализации поставленных задач:</vt:lpstr>
      <vt:lpstr>Презентация PowerPoint</vt:lpstr>
      <vt:lpstr>Презентация PowerPoint</vt:lpstr>
      <vt:lpstr>Бюджет проекта</vt:lpstr>
      <vt:lpstr>Результативность проекта:</vt:lpstr>
      <vt:lpstr>Диагностические методики: </vt:lpstr>
      <vt:lpstr>Мониторинг и оценка проекта</vt:lpstr>
      <vt:lpstr>Педагог предоставляет детям разнообразные материалы и создает ситуации, которые дают им неограниченные возможности взаимодействия с окружающим миром. Лучше всего дети учатся, когда делают что-либо самостоятельно.</vt:lpstr>
      <vt:lpstr>Памятка педагогам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«Построение образовательной деятельности на основе взаимодействия взрослых с детьми, ориентированного на интересы и возможности каждого ребенка и учитывающего социальную ситуацию его развития»</dc:title>
  <dc:creator>user</dc:creator>
  <cp:lastModifiedBy>Шахноза Ибрагимова</cp:lastModifiedBy>
  <cp:revision>12</cp:revision>
  <dcterms:modified xsi:type="dcterms:W3CDTF">2023-05-19T09:19:40Z</dcterms:modified>
</cp:coreProperties>
</file>