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93" r:id="rId9"/>
    <p:sldId id="267" r:id="rId10"/>
    <p:sldId id="295" r:id="rId11"/>
    <p:sldId id="263" r:id="rId12"/>
    <p:sldId id="264" r:id="rId13"/>
    <p:sldId id="265" r:id="rId14"/>
    <p:sldId id="266" r:id="rId15"/>
    <p:sldId id="294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5" r:id="rId30"/>
    <p:sldId id="287" r:id="rId31"/>
    <p:sldId id="288" r:id="rId32"/>
    <p:sldId id="296" r:id="rId33"/>
    <p:sldId id="297" r:id="rId34"/>
    <p:sldId id="298" r:id="rId35"/>
    <p:sldId id="299" r:id="rId36"/>
    <p:sldId id="289" r:id="rId37"/>
    <p:sldId id="292" r:id="rId38"/>
    <p:sldId id="300" r:id="rId39"/>
  </p:sldIdLst>
  <p:sldSz cx="18288000" cy="10287000"/>
  <p:notesSz cx="6858000" cy="9144000"/>
  <p:embeddedFontLst>
    <p:embeddedFont>
      <p:font typeface="Calibri" panose="020F0502020204030204" pitchFamily="34" charset="0"/>
      <p:regular r:id="rId40"/>
      <p:bold r:id="rId41"/>
      <p:italic r:id="rId42"/>
      <p:boldItalic r:id="rId4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8F9A"/>
    <a:srgbClr val="0438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22" autoAdjust="0"/>
  </p:normalViewPr>
  <p:slideViewPr>
    <p:cSldViewPr>
      <p:cViewPr varScale="1">
        <p:scale>
          <a:sx n="47" d="100"/>
          <a:sy n="47" d="100"/>
        </p:scale>
        <p:origin x="720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542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3.fntdata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font" Target="fonts/font1.fntdata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4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font" Target="fonts/font2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38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13503530" y="-228992"/>
            <a:ext cx="5013462" cy="4054005"/>
          </a:xfrm>
          <a:prstGeom prst="rect">
            <a:avLst/>
          </a:prstGeom>
          <a:solidFill>
            <a:srgbClr val="FDFDFD"/>
          </a:solidFill>
        </p:spPr>
      </p:sp>
      <p:grpSp>
        <p:nvGrpSpPr>
          <p:cNvPr id="3" name="Group 3"/>
          <p:cNvGrpSpPr/>
          <p:nvPr/>
        </p:nvGrpSpPr>
        <p:grpSpPr>
          <a:xfrm>
            <a:off x="12550435" y="2465664"/>
            <a:ext cx="2138011" cy="2138011"/>
            <a:chOff x="0" y="0"/>
            <a:chExt cx="6350000" cy="6350000"/>
          </a:xfrm>
        </p:grpSpPr>
        <p:sp>
          <p:nvSpPr>
            <p:cNvPr id="4" name="Freeform 4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318F9A"/>
            </a:solidFill>
          </p:spPr>
        </p:sp>
      </p:grpSp>
      <p:grpSp>
        <p:nvGrpSpPr>
          <p:cNvPr id="5" name="Group 5"/>
          <p:cNvGrpSpPr>
            <a:grpSpLocks noChangeAspect="1"/>
          </p:cNvGrpSpPr>
          <p:nvPr/>
        </p:nvGrpSpPr>
        <p:grpSpPr>
          <a:xfrm>
            <a:off x="13561485" y="2251688"/>
            <a:ext cx="1494936" cy="1494936"/>
            <a:chOff x="-2540" y="-2540"/>
            <a:chExt cx="6355080" cy="6355080"/>
          </a:xfrm>
        </p:grpSpPr>
        <p:sp>
          <p:nvSpPr>
            <p:cNvPr id="6" name="Freeform 6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04383F"/>
            </a:solidFill>
          </p:spPr>
        </p:sp>
      </p:grpSp>
      <p:sp>
        <p:nvSpPr>
          <p:cNvPr id="11" name="AutoShape 11"/>
          <p:cNvSpPr/>
          <p:nvPr/>
        </p:nvSpPr>
        <p:spPr>
          <a:xfrm>
            <a:off x="17140215" y="2129838"/>
            <a:ext cx="119085" cy="8229600"/>
          </a:xfrm>
          <a:prstGeom prst="rect">
            <a:avLst/>
          </a:prstGeom>
          <a:solidFill>
            <a:srgbClr val="318F9A"/>
          </a:solidFill>
        </p:spPr>
      </p:sp>
      <p:sp>
        <p:nvSpPr>
          <p:cNvPr id="12" name="AutoShape 12"/>
          <p:cNvSpPr/>
          <p:nvPr/>
        </p:nvSpPr>
        <p:spPr>
          <a:xfrm>
            <a:off x="-211377" y="-211377"/>
            <a:ext cx="1284046" cy="1950007"/>
          </a:xfrm>
          <a:prstGeom prst="rect">
            <a:avLst/>
          </a:prstGeom>
          <a:solidFill>
            <a:srgbClr val="FDFDFD"/>
          </a:solidFill>
        </p:spPr>
      </p:sp>
      <p:sp>
        <p:nvSpPr>
          <p:cNvPr id="13" name="AutoShape 13"/>
          <p:cNvSpPr/>
          <p:nvPr/>
        </p:nvSpPr>
        <p:spPr>
          <a:xfrm>
            <a:off x="-203237" y="1028700"/>
            <a:ext cx="10869754" cy="125413"/>
          </a:xfrm>
          <a:prstGeom prst="rect">
            <a:avLst/>
          </a:prstGeom>
          <a:solidFill>
            <a:srgbClr val="318F9A"/>
          </a:solidFill>
        </p:spPr>
      </p:sp>
      <p:sp>
        <p:nvSpPr>
          <p:cNvPr id="14" name="TextBox 13"/>
          <p:cNvSpPr txBox="1"/>
          <p:nvPr/>
        </p:nvSpPr>
        <p:spPr>
          <a:xfrm>
            <a:off x="1283475" y="3555125"/>
            <a:ext cx="1127173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Профессиональная деформация и синдром эмоционального выгорания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8770" y="7584800"/>
            <a:ext cx="12161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Выполнили: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Горлова </a:t>
            </a:r>
            <a:r>
              <a:rPr lang="ru-RU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Шахноза Ибрагимовна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6"/>
          <p:cNvSpPr/>
          <p:nvPr/>
        </p:nvSpPr>
        <p:spPr>
          <a:xfrm>
            <a:off x="-228992" y="-211377"/>
            <a:ext cx="5013462" cy="4036391"/>
          </a:xfrm>
          <a:prstGeom prst="rect">
            <a:avLst/>
          </a:prstGeom>
          <a:solidFill>
            <a:srgbClr val="04383F"/>
          </a:solidFill>
        </p:spPr>
      </p:sp>
      <p:sp>
        <p:nvSpPr>
          <p:cNvPr id="7" name="AutoShape 7"/>
          <p:cNvSpPr/>
          <p:nvPr/>
        </p:nvSpPr>
        <p:spPr>
          <a:xfrm>
            <a:off x="1028700" y="2344329"/>
            <a:ext cx="119085" cy="8229600"/>
          </a:xfrm>
          <a:prstGeom prst="rect">
            <a:avLst/>
          </a:prstGeom>
          <a:solidFill>
            <a:srgbClr val="318F9A"/>
          </a:solidFill>
        </p:spPr>
      </p:sp>
      <p:sp>
        <p:nvSpPr>
          <p:cNvPr id="8" name="AutoShape 8"/>
          <p:cNvSpPr/>
          <p:nvPr/>
        </p:nvSpPr>
        <p:spPr>
          <a:xfrm>
            <a:off x="17215332" y="-176148"/>
            <a:ext cx="1319275" cy="1914778"/>
          </a:xfrm>
          <a:prstGeom prst="rect">
            <a:avLst/>
          </a:prstGeom>
          <a:solidFill>
            <a:srgbClr val="04383F"/>
          </a:solidFill>
        </p:spPr>
      </p:sp>
      <p:grpSp>
        <p:nvGrpSpPr>
          <p:cNvPr id="9" name="Group 9"/>
          <p:cNvGrpSpPr/>
          <p:nvPr/>
        </p:nvGrpSpPr>
        <p:grpSpPr>
          <a:xfrm rot="-6582049">
            <a:off x="4052079" y="6425765"/>
            <a:ext cx="2138011" cy="2138011"/>
            <a:chOff x="0" y="0"/>
            <a:chExt cx="6350000" cy="6350000"/>
          </a:xfrm>
        </p:grpSpPr>
        <p:sp>
          <p:nvSpPr>
            <p:cNvPr id="10" name="Freeform 10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04383F"/>
            </a:solidFill>
          </p:spPr>
        </p:sp>
      </p:grpSp>
      <p:grpSp>
        <p:nvGrpSpPr>
          <p:cNvPr id="11" name="Group 11"/>
          <p:cNvGrpSpPr>
            <a:grpSpLocks noChangeAspect="1"/>
          </p:cNvGrpSpPr>
          <p:nvPr/>
        </p:nvGrpSpPr>
        <p:grpSpPr>
          <a:xfrm rot="-6582049">
            <a:off x="3608030" y="6188319"/>
            <a:ext cx="1494936" cy="1494936"/>
            <a:chOff x="-2540" y="-2540"/>
            <a:chExt cx="6355080" cy="6355080"/>
          </a:xfrm>
        </p:grpSpPr>
        <p:sp>
          <p:nvSpPr>
            <p:cNvPr id="12" name="Freeform 12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318F9A"/>
            </a:solidFill>
          </p:spPr>
        </p:sp>
      </p:grpSp>
      <p:sp>
        <p:nvSpPr>
          <p:cNvPr id="13" name="AutoShape 13"/>
          <p:cNvSpPr/>
          <p:nvPr/>
        </p:nvSpPr>
        <p:spPr>
          <a:xfrm>
            <a:off x="7707632" y="1028700"/>
            <a:ext cx="10869754" cy="125413"/>
          </a:xfrm>
          <a:prstGeom prst="rect">
            <a:avLst/>
          </a:prstGeom>
          <a:solidFill>
            <a:srgbClr val="318F9A"/>
          </a:solidFill>
        </p:spPr>
      </p:sp>
      <p:sp>
        <p:nvSpPr>
          <p:cNvPr id="14" name="Прямоугольник 13"/>
          <p:cNvSpPr/>
          <p:nvPr/>
        </p:nvSpPr>
        <p:spPr>
          <a:xfrm>
            <a:off x="6819900" y="3779490"/>
            <a:ext cx="107598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17463" algn="just">
              <a:buNone/>
            </a:pPr>
            <a:r>
              <a:rPr lang="ru-RU" sz="40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420283" y="386428"/>
            <a:ext cx="11757486" cy="9514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Профессиональные деформации педагога:</a:t>
            </a:r>
            <a:endParaRPr lang="ru-RU" sz="3600" b="1" dirty="0">
              <a:solidFill>
                <a:srgbClr val="318F9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600" b="1" dirty="0">
                <a:solidFill>
                  <a:srgbClr val="318F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318F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авторитарность; 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solidFill>
                  <a:srgbClr val="318F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демонстративность;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solidFill>
                  <a:srgbClr val="318F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доминантность;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3200" b="1" dirty="0">
                <a:solidFill>
                  <a:srgbClr val="318F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агрессия;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3200" b="1" dirty="0">
                <a:solidFill>
                  <a:srgbClr val="318F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социальное лицемерие;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3200" b="1" dirty="0">
                <a:solidFill>
                  <a:srgbClr val="318F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индифферентность;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3200" b="1" dirty="0">
                <a:solidFill>
                  <a:srgbClr val="318F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неадекватная самооценка;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3200" b="1" dirty="0">
                <a:solidFill>
                  <a:srgbClr val="318F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пассивность;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3200" b="1" dirty="0">
                <a:solidFill>
                  <a:srgbClr val="318F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консерватизм;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3200" b="1" dirty="0" err="1">
                <a:solidFill>
                  <a:srgbClr val="318F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монологизм</a:t>
            </a:r>
            <a:r>
              <a:rPr lang="ru-RU" sz="3200" b="1" dirty="0">
                <a:solidFill>
                  <a:srgbClr val="318F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3200" b="1" dirty="0">
                <a:solidFill>
                  <a:srgbClr val="318F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формализм;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3200" b="1" dirty="0">
                <a:solidFill>
                  <a:srgbClr val="318F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некомпетентность.</a:t>
            </a:r>
            <a:endParaRPr lang="ru-RU" sz="3600" b="1" dirty="0">
              <a:solidFill>
                <a:srgbClr val="318F9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896014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38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930936" y="8067331"/>
            <a:ext cx="1190969" cy="1190969"/>
            <a:chOff x="0" y="0"/>
            <a:chExt cx="6350000" cy="6350000"/>
          </a:xfrm>
        </p:grpSpPr>
        <p:sp>
          <p:nvSpPr>
            <p:cNvPr id="3" name="Freeform 3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DFDFD"/>
            </a:solidFill>
          </p:spPr>
        </p:sp>
      </p:grpSp>
      <p:grpSp>
        <p:nvGrpSpPr>
          <p:cNvPr id="4" name="Group 4"/>
          <p:cNvGrpSpPr>
            <a:grpSpLocks noChangeAspect="1"/>
          </p:cNvGrpSpPr>
          <p:nvPr/>
        </p:nvGrpSpPr>
        <p:grpSpPr>
          <a:xfrm>
            <a:off x="1494137" y="7948137"/>
            <a:ext cx="832747" cy="832747"/>
            <a:chOff x="-2540" y="-2540"/>
            <a:chExt cx="6355080" cy="6355080"/>
          </a:xfrm>
        </p:grpSpPr>
        <p:sp>
          <p:nvSpPr>
            <p:cNvPr id="5" name="Freeform 5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318F9A"/>
            </a:solidFill>
          </p:spPr>
        </p:sp>
      </p:grpSp>
      <p:sp>
        <p:nvSpPr>
          <p:cNvPr id="11" name="AutoShape 11"/>
          <p:cNvSpPr/>
          <p:nvPr/>
        </p:nvSpPr>
        <p:spPr>
          <a:xfrm>
            <a:off x="4477027" y="2063516"/>
            <a:ext cx="9333944" cy="115888"/>
          </a:xfrm>
          <a:prstGeom prst="rect">
            <a:avLst/>
          </a:prstGeom>
          <a:solidFill>
            <a:srgbClr val="FDFDFD"/>
          </a:solidFill>
        </p:spPr>
      </p:sp>
      <p:sp>
        <p:nvSpPr>
          <p:cNvPr id="12" name="AutoShape 12"/>
          <p:cNvSpPr/>
          <p:nvPr/>
        </p:nvSpPr>
        <p:spPr>
          <a:xfrm>
            <a:off x="-264222" y="-264222"/>
            <a:ext cx="2756790" cy="2002852"/>
          </a:xfrm>
          <a:prstGeom prst="rect">
            <a:avLst/>
          </a:prstGeom>
          <a:solidFill>
            <a:srgbClr val="FDFDFD"/>
          </a:solidFill>
        </p:spPr>
      </p:sp>
      <p:sp>
        <p:nvSpPr>
          <p:cNvPr id="13" name="AutoShape 13"/>
          <p:cNvSpPr/>
          <p:nvPr/>
        </p:nvSpPr>
        <p:spPr>
          <a:xfrm>
            <a:off x="1186741" y="-3245485"/>
            <a:ext cx="119085" cy="8229600"/>
          </a:xfrm>
          <a:prstGeom prst="rect">
            <a:avLst/>
          </a:prstGeom>
          <a:solidFill>
            <a:srgbClr val="318F9A"/>
          </a:solidFill>
        </p:spPr>
      </p:sp>
      <p:sp>
        <p:nvSpPr>
          <p:cNvPr id="14" name="AutoShape 14"/>
          <p:cNvSpPr/>
          <p:nvPr/>
        </p:nvSpPr>
        <p:spPr>
          <a:xfrm>
            <a:off x="15949587" y="8548370"/>
            <a:ext cx="2598257" cy="1967622"/>
          </a:xfrm>
          <a:prstGeom prst="rect">
            <a:avLst/>
          </a:prstGeom>
          <a:solidFill>
            <a:srgbClr val="FDFDFD"/>
          </a:solidFill>
        </p:spPr>
      </p:sp>
      <p:sp>
        <p:nvSpPr>
          <p:cNvPr id="15" name="AutoShape 15"/>
          <p:cNvSpPr/>
          <p:nvPr/>
        </p:nvSpPr>
        <p:spPr>
          <a:xfrm>
            <a:off x="17199757" y="5143500"/>
            <a:ext cx="119085" cy="8229600"/>
          </a:xfrm>
          <a:prstGeom prst="rect">
            <a:avLst/>
          </a:prstGeom>
          <a:solidFill>
            <a:srgbClr val="318F9A"/>
          </a:solidFill>
        </p:spPr>
      </p:sp>
      <p:grpSp>
        <p:nvGrpSpPr>
          <p:cNvPr id="16" name="Group 16"/>
          <p:cNvGrpSpPr/>
          <p:nvPr/>
        </p:nvGrpSpPr>
        <p:grpSpPr>
          <a:xfrm rot="-10800000">
            <a:off x="16317019" y="869315"/>
            <a:ext cx="1194200" cy="1194200"/>
            <a:chOff x="0" y="0"/>
            <a:chExt cx="6350000" cy="6350000"/>
          </a:xfrm>
        </p:grpSpPr>
        <p:sp>
          <p:nvSpPr>
            <p:cNvPr id="17" name="Freeform 17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DFDFD"/>
            </a:solidFill>
          </p:spPr>
        </p:sp>
      </p:grpSp>
      <p:grpSp>
        <p:nvGrpSpPr>
          <p:cNvPr id="18" name="Group 18"/>
          <p:cNvGrpSpPr>
            <a:grpSpLocks noChangeAspect="1"/>
          </p:cNvGrpSpPr>
          <p:nvPr/>
        </p:nvGrpSpPr>
        <p:grpSpPr>
          <a:xfrm rot="-10800000">
            <a:off x="16111484" y="1348026"/>
            <a:ext cx="835006" cy="835006"/>
            <a:chOff x="-2540" y="-2540"/>
            <a:chExt cx="6355080" cy="6355080"/>
          </a:xfrm>
        </p:grpSpPr>
        <p:sp>
          <p:nvSpPr>
            <p:cNvPr id="19" name="Freeform 19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318F9A"/>
            </a:solidFill>
          </p:spPr>
        </p:sp>
      </p:grpSp>
      <p:sp>
        <p:nvSpPr>
          <p:cNvPr id="20" name="Заголовок 1"/>
          <p:cNvSpPr txBox="1">
            <a:spLocks/>
          </p:cNvSpPr>
          <p:nvPr/>
        </p:nvSpPr>
        <p:spPr>
          <a:xfrm>
            <a:off x="2781299" y="410076"/>
            <a:ext cx="12725400" cy="100010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Симптомы эмоционального выгорания</a:t>
            </a:r>
          </a:p>
        </p:txBody>
      </p:sp>
      <p:sp>
        <p:nvSpPr>
          <p:cNvPr id="21" name="Содержимое 2"/>
          <p:cNvSpPr txBox="1">
            <a:spLocks/>
          </p:cNvSpPr>
          <p:nvPr/>
        </p:nvSpPr>
        <p:spPr>
          <a:xfrm>
            <a:off x="2781299" y="2904768"/>
            <a:ext cx="12725400" cy="564360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ctr">
              <a:buFont typeface="Arial" pitchFamily="34" charset="0"/>
              <a:buAutoNum type="arabicPeriod"/>
            </a:pPr>
            <a:r>
              <a:rPr lang="ru-RU" sz="36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Психофизические</a:t>
            </a:r>
          </a:p>
          <a:p>
            <a:pPr marL="514350" indent="-514350" algn="just"/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Хроническая усталость;</a:t>
            </a:r>
          </a:p>
          <a:p>
            <a:pPr marL="514350" indent="-514350" algn="just"/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Истощение;</a:t>
            </a:r>
          </a:p>
          <a:p>
            <a:pPr marL="514350" indent="-514350" algn="just"/>
            <a:r>
              <a:rPr lang="ru-RU" sz="3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Астенизация</a:t>
            </a: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(снижение работоспособности, функций внимания, памяти, мышления);</a:t>
            </a:r>
          </a:p>
          <a:p>
            <a:pPr marL="514350" indent="-514350" algn="just"/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Нарушения работы ЖКТ;</a:t>
            </a:r>
          </a:p>
          <a:p>
            <a:pPr marL="514350" indent="-514350" algn="just"/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Нарушения аппетита</a:t>
            </a:r>
          </a:p>
          <a:p>
            <a:pPr marL="514350" indent="-514350" algn="just"/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Нейродермиты</a:t>
            </a:r>
          </a:p>
          <a:p>
            <a:pPr marL="514350" indent="-514350" algn="just"/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т.д.</a:t>
            </a:r>
          </a:p>
        </p:txBody>
      </p:sp>
      <p:pic>
        <p:nvPicPr>
          <p:cNvPr id="22" name="Picture 2" descr="http://www.ugrapro.ru/wp-content/uploads/2014/11/getIma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85885" y="6462237"/>
            <a:ext cx="4250172" cy="29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18F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7"/>
          <p:cNvSpPr/>
          <p:nvPr/>
        </p:nvSpPr>
        <p:spPr>
          <a:xfrm>
            <a:off x="-226122" y="-176148"/>
            <a:ext cx="1510755" cy="1914778"/>
          </a:xfrm>
          <a:prstGeom prst="rect">
            <a:avLst/>
          </a:prstGeom>
          <a:solidFill>
            <a:srgbClr val="04383F"/>
          </a:solidFill>
        </p:spPr>
      </p:sp>
      <p:sp>
        <p:nvSpPr>
          <p:cNvPr id="8" name="AutoShape 8"/>
          <p:cNvSpPr/>
          <p:nvPr/>
        </p:nvSpPr>
        <p:spPr>
          <a:xfrm>
            <a:off x="-2837367" y="1033668"/>
            <a:ext cx="10869754" cy="125413"/>
          </a:xfrm>
          <a:prstGeom prst="rect">
            <a:avLst/>
          </a:prstGeom>
          <a:solidFill>
            <a:srgbClr val="318F9A"/>
          </a:solidFill>
        </p:spPr>
      </p:sp>
      <p:grpSp>
        <p:nvGrpSpPr>
          <p:cNvPr id="9" name="Group 9"/>
          <p:cNvGrpSpPr/>
          <p:nvPr/>
        </p:nvGrpSpPr>
        <p:grpSpPr>
          <a:xfrm rot="-10800000">
            <a:off x="16533200" y="869315"/>
            <a:ext cx="978018" cy="978018"/>
            <a:chOff x="0" y="0"/>
            <a:chExt cx="6350000" cy="6350000"/>
          </a:xfrm>
        </p:grpSpPr>
        <p:sp>
          <p:nvSpPr>
            <p:cNvPr id="10" name="Freeform 10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04383F"/>
            </a:solidFill>
          </p:spPr>
        </p:sp>
      </p:grpSp>
      <p:grpSp>
        <p:nvGrpSpPr>
          <p:cNvPr id="11" name="Group 11"/>
          <p:cNvGrpSpPr>
            <a:grpSpLocks noChangeAspect="1"/>
          </p:cNvGrpSpPr>
          <p:nvPr/>
        </p:nvGrpSpPr>
        <p:grpSpPr>
          <a:xfrm rot="-10800000">
            <a:off x="16306918" y="1203412"/>
            <a:ext cx="683848" cy="683848"/>
            <a:chOff x="-2540" y="-2540"/>
            <a:chExt cx="6355080" cy="6355080"/>
          </a:xfrm>
        </p:grpSpPr>
        <p:sp>
          <p:nvSpPr>
            <p:cNvPr id="12" name="Freeform 12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FDFDFD"/>
            </a:solidFill>
          </p:spPr>
        </p:sp>
      </p:grpSp>
      <p:sp>
        <p:nvSpPr>
          <p:cNvPr id="13" name="AutoShape 13"/>
          <p:cNvSpPr/>
          <p:nvPr/>
        </p:nvSpPr>
        <p:spPr>
          <a:xfrm>
            <a:off x="17041467" y="8548370"/>
            <a:ext cx="1475526" cy="1967622"/>
          </a:xfrm>
          <a:prstGeom prst="rect">
            <a:avLst/>
          </a:prstGeom>
          <a:solidFill>
            <a:srgbClr val="04383F"/>
          </a:solidFill>
        </p:spPr>
      </p:sp>
      <p:sp>
        <p:nvSpPr>
          <p:cNvPr id="14" name="AutoShape 14"/>
          <p:cNvSpPr/>
          <p:nvPr/>
        </p:nvSpPr>
        <p:spPr>
          <a:xfrm>
            <a:off x="10980502" y="9406768"/>
            <a:ext cx="10869754" cy="125413"/>
          </a:xfrm>
          <a:prstGeom prst="rect">
            <a:avLst/>
          </a:prstGeom>
          <a:solidFill>
            <a:srgbClr val="FDFDFD"/>
          </a:solidFill>
        </p:spPr>
      </p:sp>
      <p:grpSp>
        <p:nvGrpSpPr>
          <p:cNvPr id="15" name="Group 15"/>
          <p:cNvGrpSpPr/>
          <p:nvPr/>
        </p:nvGrpSpPr>
        <p:grpSpPr>
          <a:xfrm>
            <a:off x="1028700" y="8280282"/>
            <a:ext cx="978018" cy="978018"/>
            <a:chOff x="0" y="0"/>
            <a:chExt cx="6350000" cy="6350000"/>
          </a:xfrm>
        </p:grpSpPr>
        <p:sp>
          <p:nvSpPr>
            <p:cNvPr id="16" name="Freeform 16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DFDFD"/>
            </a:solidFill>
          </p:spPr>
        </p:sp>
      </p:grpSp>
      <p:grpSp>
        <p:nvGrpSpPr>
          <p:cNvPr id="17" name="Group 17"/>
          <p:cNvGrpSpPr>
            <a:grpSpLocks noChangeAspect="1"/>
          </p:cNvGrpSpPr>
          <p:nvPr/>
        </p:nvGrpSpPr>
        <p:grpSpPr>
          <a:xfrm>
            <a:off x="1549153" y="8240355"/>
            <a:ext cx="683848" cy="683848"/>
            <a:chOff x="-2540" y="-2540"/>
            <a:chExt cx="6355080" cy="6355080"/>
          </a:xfrm>
        </p:grpSpPr>
        <p:sp>
          <p:nvSpPr>
            <p:cNvPr id="18" name="Freeform 18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318F9A"/>
            </a:solidFill>
          </p:spPr>
        </p:sp>
      </p:grpSp>
      <p:sp>
        <p:nvSpPr>
          <p:cNvPr id="19" name="Содержимое 2"/>
          <p:cNvSpPr txBox="1">
            <a:spLocks/>
          </p:cNvSpPr>
          <p:nvPr/>
        </p:nvSpPr>
        <p:spPr>
          <a:xfrm>
            <a:off x="2233001" y="869315"/>
            <a:ext cx="14415841" cy="694118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ru-RU" sz="36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Социально – психологические</a:t>
            </a:r>
          </a:p>
          <a:p>
            <a:pPr algn="just"/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Снижение уровня мотивации;</a:t>
            </a:r>
          </a:p>
          <a:p>
            <a:pPr algn="just"/>
            <a:r>
              <a:rPr lang="ru-RU" sz="3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Упаднические</a:t>
            </a: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настроения, преобладание отрицательных эмоций (пессимизм, апатия, депрессия, гнев, тревожность, чувства безразличия, безнадежности и бессмысленности, повышенное чувство ответственности за своих учеников, коллег и т.д.);</a:t>
            </a:r>
          </a:p>
          <a:p>
            <a:pPr algn="just"/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Пессимистический взгляд на будущее;</a:t>
            </a:r>
          </a:p>
          <a:p>
            <a:pPr algn="just"/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Циничность, жесткость, эмоциональная холодность, заострение черт личности и т.п.;</a:t>
            </a:r>
          </a:p>
          <a:p>
            <a:pPr algn="just"/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Негативное отношение к учащимся, их родителям, коллегам и работе в целом. </a:t>
            </a:r>
          </a:p>
        </p:txBody>
      </p:sp>
      <p:pic>
        <p:nvPicPr>
          <p:cNvPr id="20" name="Picture 2" descr="http://cs621731.vk.me/v621731197/41f83/onI7cXD4reQ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14178" y="7003932"/>
            <a:ext cx="3627289" cy="2552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5"/>
          <p:cNvSpPr/>
          <p:nvPr/>
        </p:nvSpPr>
        <p:spPr>
          <a:xfrm>
            <a:off x="-246607" y="6461987"/>
            <a:ext cx="3611177" cy="4054005"/>
          </a:xfrm>
          <a:prstGeom prst="rect">
            <a:avLst/>
          </a:prstGeom>
          <a:solidFill>
            <a:srgbClr val="04383F"/>
          </a:solidFill>
        </p:spPr>
      </p:sp>
      <p:sp>
        <p:nvSpPr>
          <p:cNvPr id="6" name="AutoShape 6"/>
          <p:cNvSpPr/>
          <p:nvPr/>
        </p:nvSpPr>
        <p:spPr>
          <a:xfrm>
            <a:off x="1622742" y="0"/>
            <a:ext cx="119085" cy="8229600"/>
          </a:xfrm>
          <a:prstGeom prst="rect">
            <a:avLst/>
          </a:prstGeom>
          <a:solidFill>
            <a:srgbClr val="318F9A"/>
          </a:solidFill>
        </p:spPr>
      </p:sp>
      <p:grpSp>
        <p:nvGrpSpPr>
          <p:cNvPr id="8" name="Group 8"/>
          <p:cNvGrpSpPr/>
          <p:nvPr/>
        </p:nvGrpSpPr>
        <p:grpSpPr>
          <a:xfrm rot="-8904737">
            <a:off x="17270210" y="5710328"/>
            <a:ext cx="1783652" cy="1783652"/>
            <a:chOff x="0" y="0"/>
            <a:chExt cx="6350000" cy="6350000"/>
          </a:xfrm>
        </p:grpSpPr>
        <p:sp>
          <p:nvSpPr>
            <p:cNvPr id="9" name="Freeform 9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318F9A"/>
            </a:solidFill>
          </p:spPr>
        </p:sp>
      </p:grpSp>
      <p:grpSp>
        <p:nvGrpSpPr>
          <p:cNvPr id="10" name="Group 10"/>
          <p:cNvGrpSpPr>
            <a:grpSpLocks noChangeAspect="1"/>
          </p:cNvGrpSpPr>
          <p:nvPr/>
        </p:nvGrpSpPr>
        <p:grpSpPr>
          <a:xfrm rot="-8904737">
            <a:off x="16734533" y="6037049"/>
            <a:ext cx="1130209" cy="1130209"/>
            <a:chOff x="-2540" y="-2540"/>
            <a:chExt cx="6355080" cy="6355080"/>
          </a:xfrm>
        </p:grpSpPr>
        <p:sp>
          <p:nvSpPr>
            <p:cNvPr id="11" name="Freeform 11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04383F"/>
            </a:solidFill>
          </p:spPr>
        </p:sp>
      </p:grpSp>
      <p:sp>
        <p:nvSpPr>
          <p:cNvPr id="12" name="Содержимое 2"/>
          <p:cNvSpPr txBox="1">
            <a:spLocks/>
          </p:cNvSpPr>
          <p:nvPr/>
        </p:nvSpPr>
        <p:spPr>
          <a:xfrm>
            <a:off x="3200400" y="676993"/>
            <a:ext cx="13944600" cy="535785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ru-RU" sz="3600" b="1" i="1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3. Поведенческие</a:t>
            </a:r>
          </a:p>
          <a:p>
            <a:pPr algn="just"/>
            <a:r>
              <a:rPr lang="ru-RU" sz="36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Рано приходит на работу и поздно уходит;</a:t>
            </a:r>
          </a:p>
          <a:p>
            <a:pPr algn="just"/>
            <a:r>
              <a:rPr lang="ru-RU" sz="36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Тяжелее выполнять трудовые обязанности;</a:t>
            </a:r>
          </a:p>
          <a:p>
            <a:pPr algn="just"/>
            <a:r>
              <a:rPr lang="ru-RU" sz="36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Поздно приходит и рано уходит с работы;</a:t>
            </a:r>
          </a:p>
          <a:p>
            <a:pPr algn="just"/>
            <a:r>
              <a:rPr lang="ru-RU" sz="36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Берет работу на дом;</a:t>
            </a:r>
          </a:p>
          <a:p>
            <a:pPr algn="just"/>
            <a:r>
              <a:rPr lang="ru-RU" sz="36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Избегает принимать решения;</a:t>
            </a:r>
          </a:p>
          <a:p>
            <a:pPr algn="just"/>
            <a:r>
              <a:rPr lang="ru-RU" sz="36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Злоупотребление ПАВ;</a:t>
            </a:r>
          </a:p>
          <a:p>
            <a:pPr algn="just"/>
            <a:r>
              <a:rPr lang="ru-RU" sz="36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Ригидность в работе.</a:t>
            </a:r>
          </a:p>
          <a:p>
            <a:pPr algn="just"/>
            <a:endParaRPr lang="ru-RU" sz="3600" dirty="0">
              <a:solidFill>
                <a:srgbClr val="04383F"/>
              </a:solidFill>
            </a:endParaRPr>
          </a:p>
        </p:txBody>
      </p:sp>
      <p:pic>
        <p:nvPicPr>
          <p:cNvPr id="13" name="Picture 6" descr="http://ichef.bbci.co.uk/news/1024/media/images/77311000/jpg/_77311527_stressedteacherthinkstock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0" y="5409082"/>
            <a:ext cx="6324600" cy="37456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38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AutoShape 28"/>
          <p:cNvSpPr/>
          <p:nvPr/>
        </p:nvSpPr>
        <p:spPr>
          <a:xfrm>
            <a:off x="-673631" y="-202002"/>
            <a:ext cx="10646469" cy="10726234"/>
          </a:xfrm>
          <a:prstGeom prst="rect">
            <a:avLst/>
          </a:prstGeom>
          <a:solidFill>
            <a:srgbClr val="FDFDFD"/>
          </a:solidFill>
        </p:spPr>
      </p:sp>
      <p:sp>
        <p:nvSpPr>
          <p:cNvPr id="33" name="AutoShape 33"/>
          <p:cNvSpPr/>
          <p:nvPr/>
        </p:nvSpPr>
        <p:spPr>
          <a:xfrm>
            <a:off x="17041467" y="-202002"/>
            <a:ext cx="1475526" cy="1636365"/>
          </a:xfrm>
          <a:prstGeom prst="rect">
            <a:avLst/>
          </a:prstGeom>
          <a:solidFill>
            <a:srgbClr val="FDFDFD"/>
          </a:solidFill>
        </p:spPr>
      </p:sp>
      <p:sp>
        <p:nvSpPr>
          <p:cNvPr id="34" name="AutoShape 34"/>
          <p:cNvSpPr/>
          <p:nvPr/>
        </p:nvSpPr>
        <p:spPr>
          <a:xfrm>
            <a:off x="11729603" y="695447"/>
            <a:ext cx="10869754" cy="125413"/>
          </a:xfrm>
          <a:prstGeom prst="rect">
            <a:avLst/>
          </a:prstGeom>
          <a:solidFill>
            <a:srgbClr val="318F9A"/>
          </a:solidFill>
        </p:spPr>
      </p:sp>
      <p:sp>
        <p:nvSpPr>
          <p:cNvPr id="35" name="Заголовок 1"/>
          <p:cNvSpPr txBox="1">
            <a:spLocks/>
          </p:cNvSpPr>
          <p:nvPr/>
        </p:nvSpPr>
        <p:spPr>
          <a:xfrm>
            <a:off x="609600" y="0"/>
            <a:ext cx="16230600" cy="85723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>
                <a:solidFill>
                  <a:srgbClr val="318F9A"/>
                </a:solidFill>
                <a:latin typeface="Times New Roman" pitchFamily="18" charset="0"/>
                <a:cs typeface="Times New Roman" pitchFamily="18" charset="0"/>
              </a:rPr>
              <a:t>Причины синдрома эмоционального выгорания</a:t>
            </a:r>
          </a:p>
        </p:txBody>
      </p:sp>
      <p:sp>
        <p:nvSpPr>
          <p:cNvPr id="36" name="Текст 2"/>
          <p:cNvSpPr txBox="1">
            <a:spLocks/>
          </p:cNvSpPr>
          <p:nvPr/>
        </p:nvSpPr>
        <p:spPr>
          <a:xfrm>
            <a:off x="331758" y="1430130"/>
            <a:ext cx="9142048" cy="99409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4000" i="1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Внешние</a:t>
            </a:r>
          </a:p>
        </p:txBody>
      </p:sp>
      <p:sp>
        <p:nvSpPr>
          <p:cNvPr id="37" name="Содержимое 3"/>
          <p:cNvSpPr txBox="1">
            <a:spLocks/>
          </p:cNvSpPr>
          <p:nvPr/>
        </p:nvSpPr>
        <p:spPr>
          <a:xfrm>
            <a:off x="188882" y="2073072"/>
            <a:ext cx="9691718" cy="707708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36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Высокая нагрузка;</a:t>
            </a:r>
          </a:p>
          <a:p>
            <a:pPr algn="just"/>
            <a:r>
              <a:rPr lang="ru-RU" sz="36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Недостаточное моральное и материальное вознаграждение;</a:t>
            </a:r>
          </a:p>
          <a:p>
            <a:pPr algn="just"/>
            <a:r>
              <a:rPr lang="ru-RU" sz="36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Невозможность  контролировать ситуацию;</a:t>
            </a:r>
          </a:p>
          <a:p>
            <a:pPr algn="just"/>
            <a:r>
              <a:rPr lang="ru-RU" sz="36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Несправедливость;</a:t>
            </a:r>
          </a:p>
          <a:p>
            <a:pPr algn="just"/>
            <a:r>
              <a:rPr lang="ru-RU" sz="36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Плохие условия труда;</a:t>
            </a:r>
          </a:p>
          <a:p>
            <a:pPr algn="just"/>
            <a:r>
              <a:rPr lang="ru-RU" sz="36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Отсутствие значимости труда;</a:t>
            </a:r>
          </a:p>
          <a:p>
            <a:pPr algn="just"/>
            <a:r>
              <a:rPr lang="ru-RU" sz="36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Работа с тяжелым контингентом.</a:t>
            </a:r>
          </a:p>
        </p:txBody>
      </p:sp>
      <p:sp>
        <p:nvSpPr>
          <p:cNvPr id="38" name="Текст 4"/>
          <p:cNvSpPr txBox="1">
            <a:spLocks/>
          </p:cNvSpPr>
          <p:nvPr/>
        </p:nvSpPr>
        <p:spPr>
          <a:xfrm>
            <a:off x="12987335" y="1430130"/>
            <a:ext cx="4041775" cy="63976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6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Внутренние</a:t>
            </a:r>
          </a:p>
        </p:txBody>
      </p:sp>
      <p:sp>
        <p:nvSpPr>
          <p:cNvPr id="39" name="Содержимое 5"/>
          <p:cNvSpPr txBox="1">
            <a:spLocks/>
          </p:cNvSpPr>
          <p:nvPr/>
        </p:nvSpPr>
        <p:spPr>
          <a:xfrm>
            <a:off x="11082867" y="2247900"/>
            <a:ext cx="7010400" cy="253702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Низкая самооценка;</a:t>
            </a:r>
          </a:p>
          <a:p>
            <a:pPr algn="just"/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Высокий уровень невротизации и тревожности.</a:t>
            </a:r>
          </a:p>
        </p:txBody>
      </p:sp>
      <p:pic>
        <p:nvPicPr>
          <p:cNvPr id="40" name="Picture 4" descr="http://img.gazeta.ru/files3/377/4871377/1111-pic668-668x444-743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29603" y="5143500"/>
            <a:ext cx="5757333" cy="4373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38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7"/>
          <p:cNvSpPr/>
          <p:nvPr/>
        </p:nvSpPr>
        <p:spPr>
          <a:xfrm>
            <a:off x="-228992" y="-211377"/>
            <a:ext cx="1301660" cy="2790356"/>
          </a:xfrm>
          <a:prstGeom prst="rect">
            <a:avLst/>
          </a:prstGeom>
          <a:solidFill>
            <a:srgbClr val="FDFDFD"/>
          </a:solidFill>
        </p:spPr>
      </p:sp>
      <p:sp>
        <p:nvSpPr>
          <p:cNvPr id="8" name="AutoShape 8"/>
          <p:cNvSpPr/>
          <p:nvPr/>
        </p:nvSpPr>
        <p:spPr>
          <a:xfrm>
            <a:off x="-2895600" y="1427647"/>
            <a:ext cx="10869754" cy="125413"/>
          </a:xfrm>
          <a:prstGeom prst="rect">
            <a:avLst/>
          </a:prstGeom>
          <a:solidFill>
            <a:srgbClr val="318F9A"/>
          </a:solidFill>
        </p:spPr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885796" y="284647"/>
            <a:ext cx="17402204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Факторы, способствующие развитию синдрома эмоционального выгорания</a:t>
            </a:r>
          </a:p>
        </p:txBody>
      </p:sp>
      <p:sp>
        <p:nvSpPr>
          <p:cNvPr id="26" name="Содержимое 2"/>
          <p:cNvSpPr txBox="1">
            <a:spLocks/>
          </p:cNvSpPr>
          <p:nvPr/>
        </p:nvSpPr>
        <p:spPr>
          <a:xfrm>
            <a:off x="1091718" y="2324100"/>
            <a:ext cx="17387918" cy="608172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ctr">
              <a:buFont typeface="Arial" pitchFamily="34" charset="0"/>
              <a:buAutoNum type="arabicPeriod"/>
            </a:pPr>
            <a:r>
              <a:rPr lang="ru-RU" sz="36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Личностный</a:t>
            </a:r>
          </a:p>
          <a:p>
            <a:pPr marL="514350" indent="-514350" algn="just"/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Несдержанность;</a:t>
            </a:r>
          </a:p>
          <a:p>
            <a:pPr marL="514350" indent="-514350" algn="just"/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Авторитарность;</a:t>
            </a:r>
          </a:p>
          <a:p>
            <a:pPr marL="514350" indent="-514350" algn="just"/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Склонность к соперничеству;</a:t>
            </a:r>
          </a:p>
          <a:p>
            <a:pPr marL="514350" indent="-514350" algn="just"/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Выраженная </a:t>
            </a:r>
            <a:r>
              <a:rPr lang="ru-RU" sz="3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интровертированность</a:t>
            </a: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514350" indent="-514350" algn="just"/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Повышенная тревожность;</a:t>
            </a:r>
          </a:p>
          <a:p>
            <a:pPr marL="514350" indent="-514350" algn="just"/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Внутренний локус  контроля;</a:t>
            </a:r>
          </a:p>
          <a:p>
            <a:pPr marL="514350" indent="-514350" algn="just"/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Жесткие границы личности;</a:t>
            </a:r>
          </a:p>
          <a:p>
            <a:pPr marL="514350" indent="-514350" algn="just"/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Неудовлетворенность работой и профессиональным ростом.</a:t>
            </a:r>
          </a:p>
        </p:txBody>
      </p:sp>
      <p:pic>
        <p:nvPicPr>
          <p:cNvPr id="27" name="Picture 2" descr="http://s5.favim.com/orig/141226/brain-dream-head-imagine-Favim.com-233715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49400" y="2826464"/>
            <a:ext cx="3124200" cy="34473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76563442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18F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14579991" y="-193763"/>
            <a:ext cx="3972231" cy="3596456"/>
          </a:xfrm>
          <a:prstGeom prst="rect">
            <a:avLst/>
          </a:prstGeom>
          <a:solidFill>
            <a:srgbClr val="FDFDFD"/>
          </a:solidFill>
        </p:spPr>
      </p:sp>
      <p:sp>
        <p:nvSpPr>
          <p:cNvPr id="3" name="AutoShape 3"/>
          <p:cNvSpPr/>
          <p:nvPr/>
        </p:nvSpPr>
        <p:spPr>
          <a:xfrm>
            <a:off x="17140215" y="2129838"/>
            <a:ext cx="119085" cy="8229600"/>
          </a:xfrm>
          <a:prstGeom prst="rect">
            <a:avLst/>
          </a:prstGeom>
          <a:solidFill>
            <a:srgbClr val="04383F"/>
          </a:solidFill>
        </p:spPr>
      </p:sp>
      <p:sp>
        <p:nvSpPr>
          <p:cNvPr id="24" name="AutoShape 24"/>
          <p:cNvSpPr/>
          <p:nvPr/>
        </p:nvSpPr>
        <p:spPr>
          <a:xfrm>
            <a:off x="-176148" y="-158533"/>
            <a:ext cx="1132906" cy="1636365"/>
          </a:xfrm>
          <a:prstGeom prst="rect">
            <a:avLst/>
          </a:prstGeom>
          <a:solidFill>
            <a:srgbClr val="FDFDFD"/>
          </a:solidFill>
        </p:spPr>
      </p:sp>
      <p:sp>
        <p:nvSpPr>
          <p:cNvPr id="25" name="AutoShape 25"/>
          <p:cNvSpPr/>
          <p:nvPr/>
        </p:nvSpPr>
        <p:spPr>
          <a:xfrm>
            <a:off x="-2928901" y="613504"/>
            <a:ext cx="10869754" cy="125413"/>
          </a:xfrm>
          <a:prstGeom prst="rect">
            <a:avLst/>
          </a:prstGeom>
          <a:solidFill>
            <a:srgbClr val="04383F"/>
          </a:solidFill>
        </p:spPr>
      </p:sp>
      <p:sp>
        <p:nvSpPr>
          <p:cNvPr id="28" name="Содержимое 2"/>
          <p:cNvSpPr txBox="1">
            <a:spLocks/>
          </p:cNvSpPr>
          <p:nvPr/>
        </p:nvSpPr>
        <p:spPr>
          <a:xfrm>
            <a:off x="1295400" y="2933700"/>
            <a:ext cx="14294271" cy="515780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ru-RU" sz="3600" b="1" i="1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2. Ролевой фактор</a:t>
            </a:r>
          </a:p>
          <a:p>
            <a:pPr algn="just"/>
            <a:r>
              <a:rPr lang="ru-RU" sz="36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Недостаточно четкое или неравномерное распределение ответственности за выполненные обязанности;</a:t>
            </a:r>
          </a:p>
          <a:p>
            <a:pPr algn="just"/>
            <a:r>
              <a:rPr lang="ru-RU" sz="36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Ролевая конфликтность;</a:t>
            </a:r>
          </a:p>
          <a:p>
            <a:pPr algn="just"/>
            <a:r>
              <a:rPr lang="ru-RU" sz="36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Ролевая неопределенность;</a:t>
            </a:r>
          </a:p>
          <a:p>
            <a:pPr algn="just"/>
            <a:r>
              <a:rPr lang="ru-RU" sz="36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Несогласованность усилий.</a:t>
            </a:r>
          </a:p>
          <a:p>
            <a:pPr>
              <a:buFont typeface="Arial" pitchFamily="34" charset="0"/>
              <a:buNone/>
            </a:pPr>
            <a:endParaRPr lang="ru-RU" sz="3600" dirty="0">
              <a:solidFill>
                <a:srgbClr val="04383F"/>
              </a:solidFill>
            </a:endParaRPr>
          </a:p>
        </p:txBody>
      </p:sp>
      <p:pic>
        <p:nvPicPr>
          <p:cNvPr id="29" name="Picture 4" descr="http://s4.citystar.ru/k0/5d6e4ef299c6c660023f81194b53a388-topcrop-800x600-1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23498" y="5829300"/>
            <a:ext cx="4557706" cy="38085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38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5"/>
          <p:cNvSpPr/>
          <p:nvPr/>
        </p:nvSpPr>
        <p:spPr>
          <a:xfrm>
            <a:off x="-211377" y="-211377"/>
            <a:ext cx="4461642" cy="4214281"/>
          </a:xfrm>
          <a:prstGeom prst="rect">
            <a:avLst/>
          </a:prstGeom>
          <a:solidFill>
            <a:srgbClr val="FDFDFD"/>
          </a:solidFill>
        </p:spPr>
      </p:sp>
      <p:sp>
        <p:nvSpPr>
          <p:cNvPr id="6" name="AutoShape 6"/>
          <p:cNvSpPr/>
          <p:nvPr/>
        </p:nvSpPr>
        <p:spPr>
          <a:xfrm>
            <a:off x="1028700" y="2344329"/>
            <a:ext cx="119085" cy="8229600"/>
          </a:xfrm>
          <a:prstGeom prst="rect">
            <a:avLst/>
          </a:prstGeom>
          <a:solidFill>
            <a:srgbClr val="318F9A"/>
          </a:solidFill>
        </p:spPr>
      </p:sp>
      <p:sp>
        <p:nvSpPr>
          <p:cNvPr id="7" name="AutoShape 7"/>
          <p:cNvSpPr/>
          <p:nvPr/>
        </p:nvSpPr>
        <p:spPr>
          <a:xfrm>
            <a:off x="7418246" y="1793746"/>
            <a:ext cx="10869754" cy="125413"/>
          </a:xfrm>
          <a:prstGeom prst="rect">
            <a:avLst/>
          </a:prstGeom>
          <a:solidFill>
            <a:srgbClr val="318F9A"/>
          </a:solidFill>
        </p:spPr>
      </p:sp>
      <p:grpSp>
        <p:nvGrpSpPr>
          <p:cNvPr id="8" name="Group 8"/>
          <p:cNvGrpSpPr/>
          <p:nvPr/>
        </p:nvGrpSpPr>
        <p:grpSpPr>
          <a:xfrm rot="-10800000">
            <a:off x="15603795" y="1028700"/>
            <a:ext cx="1655505" cy="1655505"/>
            <a:chOff x="0" y="0"/>
            <a:chExt cx="6350000" cy="6350000"/>
          </a:xfrm>
        </p:grpSpPr>
        <p:sp>
          <p:nvSpPr>
            <p:cNvPr id="9" name="Freeform 9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DFDFD"/>
            </a:solidFill>
          </p:spPr>
        </p:sp>
      </p:grpSp>
      <p:grpSp>
        <p:nvGrpSpPr>
          <p:cNvPr id="10" name="Group 10"/>
          <p:cNvGrpSpPr>
            <a:grpSpLocks noChangeAspect="1"/>
          </p:cNvGrpSpPr>
          <p:nvPr/>
        </p:nvGrpSpPr>
        <p:grpSpPr>
          <a:xfrm rot="-10800000">
            <a:off x="15477955" y="2055324"/>
            <a:ext cx="867784" cy="867784"/>
            <a:chOff x="-2540" y="-2540"/>
            <a:chExt cx="6355080" cy="6355080"/>
          </a:xfrm>
        </p:grpSpPr>
        <p:sp>
          <p:nvSpPr>
            <p:cNvPr id="11" name="Freeform 11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318F9A"/>
            </a:solidFill>
          </p:spPr>
        </p:sp>
      </p:grpSp>
      <p:sp>
        <p:nvSpPr>
          <p:cNvPr id="12" name="Содержимое 2"/>
          <p:cNvSpPr txBox="1">
            <a:spLocks/>
          </p:cNvSpPr>
          <p:nvPr/>
        </p:nvSpPr>
        <p:spPr>
          <a:xfrm>
            <a:off x="2652928" y="3335125"/>
            <a:ext cx="15607489" cy="500063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ctr">
              <a:buFont typeface="+mj-lt"/>
              <a:buAutoNum type="arabicPeriod" startAt="3"/>
            </a:pPr>
            <a:r>
              <a:rPr lang="ru-RU" sz="36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Организационный фактор</a:t>
            </a:r>
          </a:p>
          <a:p>
            <a:pPr marL="514350" indent="-514350" algn="just"/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Дестабилизированная организация деятельности;</a:t>
            </a:r>
          </a:p>
          <a:p>
            <a:pPr marL="514350" indent="-514350" algn="just"/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Нечеткое нормирование труда;</a:t>
            </a:r>
          </a:p>
          <a:p>
            <a:pPr marL="514350" indent="-514350" algn="just"/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Недостаточность средств для выполнения работы;</a:t>
            </a:r>
          </a:p>
          <a:p>
            <a:pPr marL="514350" indent="-514350" algn="just"/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Преобладание «бумажной» работы.</a:t>
            </a:r>
          </a:p>
        </p:txBody>
      </p:sp>
      <p:pic>
        <p:nvPicPr>
          <p:cNvPr id="13" name="Picture 2" descr="http://bir-cdo.ru/wp-content/uploads/2013/10/ne_gor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35447" y="4762500"/>
            <a:ext cx="3352800" cy="47587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 rot="-10800000">
            <a:off x="1028700" y="3875677"/>
            <a:ext cx="740624" cy="740624"/>
            <a:chOff x="0" y="0"/>
            <a:chExt cx="6350000" cy="6350000"/>
          </a:xfrm>
        </p:grpSpPr>
        <p:sp>
          <p:nvSpPr>
            <p:cNvPr id="5" name="Freeform 5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04383F"/>
            </a:solidFill>
          </p:spPr>
        </p:sp>
      </p:grpSp>
      <p:grpSp>
        <p:nvGrpSpPr>
          <p:cNvPr id="6" name="Group 6"/>
          <p:cNvGrpSpPr>
            <a:grpSpLocks noChangeAspect="1"/>
          </p:cNvGrpSpPr>
          <p:nvPr/>
        </p:nvGrpSpPr>
        <p:grpSpPr>
          <a:xfrm rot="-10800000">
            <a:off x="1127467" y="4344756"/>
            <a:ext cx="543090" cy="543090"/>
            <a:chOff x="-2540" y="-2540"/>
            <a:chExt cx="6355080" cy="6355080"/>
          </a:xfrm>
        </p:grpSpPr>
        <p:sp>
          <p:nvSpPr>
            <p:cNvPr id="7" name="Freeform 7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318F9A"/>
            </a:solidFill>
          </p:spPr>
        </p:sp>
      </p:grpSp>
      <p:grpSp>
        <p:nvGrpSpPr>
          <p:cNvPr id="11" name="Group 11"/>
          <p:cNvGrpSpPr/>
          <p:nvPr/>
        </p:nvGrpSpPr>
        <p:grpSpPr>
          <a:xfrm rot="-10800000">
            <a:off x="757154" y="2536595"/>
            <a:ext cx="740624" cy="740624"/>
            <a:chOff x="0" y="0"/>
            <a:chExt cx="6350000" cy="6350000"/>
          </a:xfrm>
        </p:grpSpPr>
        <p:sp>
          <p:nvSpPr>
            <p:cNvPr id="12" name="Freeform 12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04383F"/>
            </a:solidFill>
          </p:spPr>
        </p:sp>
      </p:grpSp>
      <p:grpSp>
        <p:nvGrpSpPr>
          <p:cNvPr id="13" name="Group 13"/>
          <p:cNvGrpSpPr>
            <a:grpSpLocks noChangeAspect="1"/>
          </p:cNvGrpSpPr>
          <p:nvPr/>
        </p:nvGrpSpPr>
        <p:grpSpPr>
          <a:xfrm rot="-10800000">
            <a:off x="1127465" y="3005674"/>
            <a:ext cx="543090" cy="543090"/>
            <a:chOff x="-2540" y="-2540"/>
            <a:chExt cx="6355080" cy="6355080"/>
          </a:xfrm>
        </p:grpSpPr>
        <p:sp>
          <p:nvSpPr>
            <p:cNvPr id="14" name="Freeform 14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318F9A"/>
            </a:solidFill>
          </p:spPr>
        </p:sp>
      </p:grpSp>
      <p:grpSp>
        <p:nvGrpSpPr>
          <p:cNvPr id="18" name="Group 18"/>
          <p:cNvGrpSpPr/>
          <p:nvPr/>
        </p:nvGrpSpPr>
        <p:grpSpPr>
          <a:xfrm rot="-10800000">
            <a:off x="14896899" y="4772392"/>
            <a:ext cx="740624" cy="740624"/>
            <a:chOff x="0" y="0"/>
            <a:chExt cx="6350000" cy="6350000"/>
          </a:xfrm>
        </p:grpSpPr>
        <p:sp>
          <p:nvSpPr>
            <p:cNvPr id="19" name="Freeform 19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04383F"/>
            </a:solidFill>
          </p:spPr>
        </p:sp>
      </p:grpSp>
      <p:grpSp>
        <p:nvGrpSpPr>
          <p:cNvPr id="20" name="Group 20"/>
          <p:cNvGrpSpPr>
            <a:grpSpLocks noChangeAspect="1"/>
          </p:cNvGrpSpPr>
          <p:nvPr/>
        </p:nvGrpSpPr>
        <p:grpSpPr>
          <a:xfrm rot="-10800000">
            <a:off x="14625354" y="5219700"/>
            <a:ext cx="543090" cy="543090"/>
            <a:chOff x="-2540" y="-2540"/>
            <a:chExt cx="6355080" cy="6355080"/>
          </a:xfrm>
        </p:grpSpPr>
        <p:sp>
          <p:nvSpPr>
            <p:cNvPr id="21" name="Freeform 21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318F9A"/>
            </a:solidFill>
          </p:spPr>
        </p:sp>
      </p:grpSp>
      <p:grpSp>
        <p:nvGrpSpPr>
          <p:cNvPr id="25" name="Group 25"/>
          <p:cNvGrpSpPr/>
          <p:nvPr/>
        </p:nvGrpSpPr>
        <p:grpSpPr>
          <a:xfrm rot="-10800000">
            <a:off x="16230600" y="3637350"/>
            <a:ext cx="740624" cy="740624"/>
            <a:chOff x="0" y="0"/>
            <a:chExt cx="6350000" cy="6350000"/>
          </a:xfrm>
        </p:grpSpPr>
        <p:sp>
          <p:nvSpPr>
            <p:cNvPr id="26" name="Freeform 26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04383F"/>
            </a:solidFill>
          </p:spPr>
        </p:sp>
      </p:grpSp>
      <p:grpSp>
        <p:nvGrpSpPr>
          <p:cNvPr id="27" name="Group 27"/>
          <p:cNvGrpSpPr>
            <a:grpSpLocks noChangeAspect="1"/>
          </p:cNvGrpSpPr>
          <p:nvPr/>
        </p:nvGrpSpPr>
        <p:grpSpPr>
          <a:xfrm rot="-10800000">
            <a:off x="15960707" y="4007662"/>
            <a:ext cx="543090" cy="543090"/>
            <a:chOff x="-2540" y="-2540"/>
            <a:chExt cx="6355080" cy="6355080"/>
          </a:xfrm>
        </p:grpSpPr>
        <p:sp>
          <p:nvSpPr>
            <p:cNvPr id="28" name="Freeform 28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318F9A"/>
            </a:solidFill>
          </p:spPr>
        </p:sp>
      </p:grpSp>
      <p:sp>
        <p:nvSpPr>
          <p:cNvPr id="32" name="Содержимое 2"/>
          <p:cNvSpPr txBox="1">
            <a:spLocks/>
          </p:cNvSpPr>
          <p:nvPr/>
        </p:nvSpPr>
        <p:spPr>
          <a:xfrm>
            <a:off x="2693160" y="1761348"/>
            <a:ext cx="11926751" cy="449262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ru-RU" sz="3600" b="1" i="1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4 «ядовитые» чувства:</a:t>
            </a:r>
          </a:p>
          <a:p>
            <a:pPr algn="just"/>
            <a:r>
              <a:rPr lang="ru-RU" sz="3600" i="1" u="sng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Вина</a:t>
            </a:r>
            <a:r>
              <a:rPr lang="ru-RU" sz="36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 (Я не сделал; я не успел и т.п.);</a:t>
            </a:r>
          </a:p>
          <a:p>
            <a:pPr algn="just"/>
            <a:r>
              <a:rPr lang="ru-RU" sz="3600" i="1" u="sng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Стыд</a:t>
            </a:r>
            <a:r>
              <a:rPr lang="ru-RU" sz="36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 (Я не так сделал; получилось не так как надо и т.п.);</a:t>
            </a:r>
          </a:p>
          <a:p>
            <a:pPr algn="just"/>
            <a:r>
              <a:rPr lang="ru-RU" sz="3600" i="1" u="sng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Обида</a:t>
            </a:r>
            <a:r>
              <a:rPr lang="ru-RU" sz="36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 (Меня не ценят, не благодарят и т.п.);</a:t>
            </a:r>
          </a:p>
          <a:p>
            <a:pPr algn="just"/>
            <a:r>
              <a:rPr lang="ru-RU" sz="3600" i="1" u="sng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Страх</a:t>
            </a:r>
            <a:r>
              <a:rPr lang="ru-RU" sz="36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 (У меня не получится; меня не поймут; меня накажут и т.п.).</a:t>
            </a:r>
          </a:p>
        </p:txBody>
      </p:sp>
      <p:pic>
        <p:nvPicPr>
          <p:cNvPr id="33" name="Picture 2" descr="http://mp3gaiety.ru/uploads/images/rozembaum_mi_pomnja_o_svoej_vine_chuzhogo_schastja_zhdjo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42611" y="6591300"/>
            <a:ext cx="7427848" cy="29431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18F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6"/>
          <p:cNvSpPr/>
          <p:nvPr/>
        </p:nvSpPr>
        <p:spPr>
          <a:xfrm>
            <a:off x="-246607" y="-211377"/>
            <a:ext cx="1319275" cy="2790356"/>
          </a:xfrm>
          <a:prstGeom prst="rect">
            <a:avLst/>
          </a:prstGeom>
          <a:solidFill>
            <a:srgbClr val="FDFDFD"/>
          </a:solidFill>
        </p:spPr>
      </p:sp>
      <p:sp>
        <p:nvSpPr>
          <p:cNvPr id="7" name="AutoShape 7"/>
          <p:cNvSpPr/>
          <p:nvPr/>
        </p:nvSpPr>
        <p:spPr>
          <a:xfrm>
            <a:off x="-2537929" y="1456849"/>
            <a:ext cx="10869754" cy="125413"/>
          </a:xfrm>
          <a:prstGeom prst="rect">
            <a:avLst/>
          </a:prstGeom>
          <a:solidFill>
            <a:srgbClr val="04383F"/>
          </a:solidFill>
        </p:spPr>
      </p:sp>
      <p:sp>
        <p:nvSpPr>
          <p:cNvPr id="17" name="AutoShape 17"/>
          <p:cNvSpPr/>
          <p:nvPr/>
        </p:nvSpPr>
        <p:spPr>
          <a:xfrm>
            <a:off x="16782509" y="7968811"/>
            <a:ext cx="1072668" cy="2578979"/>
          </a:xfrm>
          <a:prstGeom prst="rect">
            <a:avLst/>
          </a:prstGeom>
          <a:solidFill>
            <a:srgbClr val="FDFDFD"/>
          </a:solidFill>
        </p:spPr>
      </p:sp>
      <p:sp>
        <p:nvSpPr>
          <p:cNvPr id="18" name="AutoShape 18"/>
          <p:cNvSpPr/>
          <p:nvPr/>
        </p:nvSpPr>
        <p:spPr>
          <a:xfrm>
            <a:off x="17259300" y="3129569"/>
            <a:ext cx="119085" cy="8229600"/>
          </a:xfrm>
          <a:prstGeom prst="rect">
            <a:avLst/>
          </a:prstGeom>
          <a:solidFill>
            <a:srgbClr val="04383F"/>
          </a:solidFill>
        </p:spPr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8340292" y="540871"/>
            <a:ext cx="9783233" cy="128586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Уровни синдрома эмоционального выгорания (по К. </a:t>
            </a:r>
            <a:r>
              <a:rPr lang="ru-RU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Маслач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20" name="Содержимое 2"/>
          <p:cNvSpPr txBox="1">
            <a:spLocks/>
          </p:cNvSpPr>
          <p:nvPr/>
        </p:nvSpPr>
        <p:spPr>
          <a:xfrm>
            <a:off x="1744132" y="3128508"/>
            <a:ext cx="15029909" cy="484030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just">
              <a:buFont typeface="Arial" pitchFamily="34" charset="0"/>
              <a:buAutoNum type="arabicPeriod"/>
            </a:pPr>
            <a:r>
              <a:rPr lang="ru-RU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Чувство эмоционального истощения (опустошенность и усталость от работы);</a:t>
            </a:r>
          </a:p>
          <a:p>
            <a:pPr marL="514350" indent="-514350" algn="just">
              <a:buFont typeface="Arial" pitchFamily="34" charset="0"/>
              <a:buAutoNum type="arabicPeriod"/>
            </a:pPr>
            <a:r>
              <a:rPr lang="ru-RU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Дегуманизация / деперсонализация (тенденция к развитию циничности по отношению к работе и людям);</a:t>
            </a:r>
          </a:p>
          <a:p>
            <a:pPr marL="514350" indent="-514350" algn="just">
              <a:buFont typeface="Arial" pitchFamily="34" charset="0"/>
              <a:buAutoNum type="arabicPeriod"/>
            </a:pPr>
            <a:r>
              <a:rPr lang="ru-RU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Редукция профессиональных достижений (потеря ощущения личных достижений, развитие негативного отношения к себе и своей работе).</a:t>
            </a:r>
          </a:p>
        </p:txBody>
      </p:sp>
    </p:spTree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6"/>
          <p:cNvSpPr/>
          <p:nvPr/>
        </p:nvSpPr>
        <p:spPr>
          <a:xfrm>
            <a:off x="-228992" y="-211377"/>
            <a:ext cx="5013462" cy="4036391"/>
          </a:xfrm>
          <a:prstGeom prst="rect">
            <a:avLst/>
          </a:prstGeom>
          <a:solidFill>
            <a:srgbClr val="04383F"/>
          </a:solidFill>
        </p:spPr>
      </p:sp>
      <p:sp>
        <p:nvSpPr>
          <p:cNvPr id="7" name="AutoShape 7"/>
          <p:cNvSpPr/>
          <p:nvPr/>
        </p:nvSpPr>
        <p:spPr>
          <a:xfrm>
            <a:off x="1028700" y="2344329"/>
            <a:ext cx="119085" cy="8229600"/>
          </a:xfrm>
          <a:prstGeom prst="rect">
            <a:avLst/>
          </a:prstGeom>
          <a:solidFill>
            <a:srgbClr val="318F9A"/>
          </a:solidFill>
        </p:spPr>
      </p:sp>
      <p:sp>
        <p:nvSpPr>
          <p:cNvPr id="8" name="AutoShape 8"/>
          <p:cNvSpPr/>
          <p:nvPr/>
        </p:nvSpPr>
        <p:spPr>
          <a:xfrm>
            <a:off x="17215332" y="-176148"/>
            <a:ext cx="1319275" cy="1914778"/>
          </a:xfrm>
          <a:prstGeom prst="rect">
            <a:avLst/>
          </a:prstGeom>
          <a:solidFill>
            <a:srgbClr val="04383F"/>
          </a:solidFill>
        </p:spPr>
      </p:sp>
      <p:grpSp>
        <p:nvGrpSpPr>
          <p:cNvPr id="9" name="Group 9"/>
          <p:cNvGrpSpPr/>
          <p:nvPr/>
        </p:nvGrpSpPr>
        <p:grpSpPr>
          <a:xfrm rot="-6582049">
            <a:off x="4052079" y="6425765"/>
            <a:ext cx="2138011" cy="2138011"/>
            <a:chOff x="0" y="0"/>
            <a:chExt cx="6350000" cy="6350000"/>
          </a:xfrm>
        </p:grpSpPr>
        <p:sp>
          <p:nvSpPr>
            <p:cNvPr id="10" name="Freeform 10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04383F"/>
            </a:solidFill>
          </p:spPr>
        </p:sp>
      </p:grpSp>
      <p:grpSp>
        <p:nvGrpSpPr>
          <p:cNvPr id="11" name="Group 11"/>
          <p:cNvGrpSpPr>
            <a:grpSpLocks noChangeAspect="1"/>
          </p:cNvGrpSpPr>
          <p:nvPr/>
        </p:nvGrpSpPr>
        <p:grpSpPr>
          <a:xfrm rot="-6582049">
            <a:off x="3608030" y="6188319"/>
            <a:ext cx="1494936" cy="1494936"/>
            <a:chOff x="-2540" y="-2540"/>
            <a:chExt cx="6355080" cy="6355080"/>
          </a:xfrm>
        </p:grpSpPr>
        <p:sp>
          <p:nvSpPr>
            <p:cNvPr id="12" name="Freeform 12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318F9A"/>
            </a:solidFill>
          </p:spPr>
        </p:sp>
      </p:grpSp>
      <p:sp>
        <p:nvSpPr>
          <p:cNvPr id="13" name="AutoShape 13"/>
          <p:cNvSpPr/>
          <p:nvPr/>
        </p:nvSpPr>
        <p:spPr>
          <a:xfrm>
            <a:off x="7707632" y="1028700"/>
            <a:ext cx="10869754" cy="125413"/>
          </a:xfrm>
          <a:prstGeom prst="rect">
            <a:avLst/>
          </a:prstGeom>
          <a:solidFill>
            <a:srgbClr val="318F9A"/>
          </a:solidFill>
        </p:spPr>
      </p:sp>
      <p:sp>
        <p:nvSpPr>
          <p:cNvPr id="14" name="Прямоугольник 13"/>
          <p:cNvSpPr/>
          <p:nvPr/>
        </p:nvSpPr>
        <p:spPr>
          <a:xfrm>
            <a:off x="6819900" y="3779490"/>
            <a:ext cx="1075988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17463" algn="just">
              <a:buNone/>
            </a:pPr>
            <a:r>
              <a:rPr lang="ru-RU" sz="40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	Любая профессия, связанная с общением с людьми, требует особых навыков взаимодействия и сопряжена с необходимостью контролировать собственные слова и поступки. В связи с этим подобная работа требует особых усилий и вызывает эмоциональное перенапряжение.</a:t>
            </a:r>
          </a:p>
        </p:txBody>
      </p:sp>
    </p:spTree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38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/>
          <p:nvPr/>
        </p:nvSpPr>
        <p:spPr>
          <a:xfrm>
            <a:off x="17215332" y="-202843"/>
            <a:ext cx="1246533" cy="1941473"/>
          </a:xfrm>
          <a:prstGeom prst="rect">
            <a:avLst/>
          </a:prstGeom>
          <a:solidFill>
            <a:srgbClr val="FDFDFD"/>
          </a:solidFill>
        </p:spPr>
      </p:sp>
      <p:sp>
        <p:nvSpPr>
          <p:cNvPr id="5" name="AutoShape 5"/>
          <p:cNvSpPr/>
          <p:nvPr/>
        </p:nvSpPr>
        <p:spPr>
          <a:xfrm>
            <a:off x="2839405" y="869315"/>
            <a:ext cx="15766959" cy="125413"/>
          </a:xfrm>
          <a:prstGeom prst="rect">
            <a:avLst/>
          </a:prstGeom>
          <a:solidFill>
            <a:srgbClr val="318F9A"/>
          </a:solidFill>
        </p:spPr>
      </p:sp>
      <p:grpSp>
        <p:nvGrpSpPr>
          <p:cNvPr id="6" name="Group 6"/>
          <p:cNvGrpSpPr/>
          <p:nvPr/>
        </p:nvGrpSpPr>
        <p:grpSpPr>
          <a:xfrm rot="3994440">
            <a:off x="765337" y="616379"/>
            <a:ext cx="1075468" cy="1075468"/>
            <a:chOff x="0" y="0"/>
            <a:chExt cx="6350000" cy="6350000"/>
          </a:xfrm>
        </p:grpSpPr>
        <p:sp>
          <p:nvSpPr>
            <p:cNvPr id="7" name="Freeform 7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DFDFD"/>
            </a:solidFill>
          </p:spPr>
        </p:sp>
      </p:grpSp>
      <p:grpSp>
        <p:nvGrpSpPr>
          <p:cNvPr id="8" name="Group 8"/>
          <p:cNvGrpSpPr>
            <a:grpSpLocks noChangeAspect="1"/>
          </p:cNvGrpSpPr>
          <p:nvPr/>
        </p:nvGrpSpPr>
        <p:grpSpPr>
          <a:xfrm rot="3994440">
            <a:off x="1361012" y="1053035"/>
            <a:ext cx="677655" cy="677655"/>
            <a:chOff x="-2540" y="-2540"/>
            <a:chExt cx="6355080" cy="6355080"/>
          </a:xfrm>
        </p:grpSpPr>
        <p:sp>
          <p:nvSpPr>
            <p:cNvPr id="9" name="Freeform 9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318F9A"/>
            </a:solidFill>
          </p:spPr>
        </p:sp>
      </p:grpSp>
      <p:sp>
        <p:nvSpPr>
          <p:cNvPr id="10" name="Содержимое 2"/>
          <p:cNvSpPr txBox="1">
            <a:spLocks/>
          </p:cNvSpPr>
          <p:nvPr/>
        </p:nvSpPr>
        <p:spPr>
          <a:xfrm>
            <a:off x="2145444" y="2324100"/>
            <a:ext cx="15069887" cy="3505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На первых двух уровнях развития СЭВ возможно восстановление.</a:t>
            </a:r>
          </a:p>
          <a:p>
            <a:pPr marL="0" indent="0" algn="just">
              <a:buNone/>
            </a:pPr>
            <a:r>
              <a:rPr lang="ru-RU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На третьем уровне – практически невозможно, требуются реабилитационные мероприятия.</a:t>
            </a:r>
          </a:p>
        </p:txBody>
      </p:sp>
      <p:pic>
        <p:nvPicPr>
          <p:cNvPr id="11" name="Picture 2" descr="http://k45.kn3.net/taringa/2/0/4/9/6/7/leaisdead/15C.jpg?805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77600" y="4991100"/>
            <a:ext cx="5169883" cy="465286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5"/>
          <p:cNvSpPr/>
          <p:nvPr/>
        </p:nvSpPr>
        <p:spPr>
          <a:xfrm>
            <a:off x="15949587" y="8548370"/>
            <a:ext cx="2615871" cy="1950007"/>
          </a:xfrm>
          <a:prstGeom prst="rect">
            <a:avLst/>
          </a:prstGeom>
          <a:solidFill>
            <a:srgbClr val="318F9A"/>
          </a:solidFill>
        </p:spPr>
      </p:sp>
      <p:sp>
        <p:nvSpPr>
          <p:cNvPr id="6" name="AutoShape 6"/>
          <p:cNvSpPr/>
          <p:nvPr/>
        </p:nvSpPr>
        <p:spPr>
          <a:xfrm>
            <a:off x="17199757" y="5143500"/>
            <a:ext cx="119085" cy="8229600"/>
          </a:xfrm>
          <a:prstGeom prst="rect">
            <a:avLst/>
          </a:prstGeom>
          <a:solidFill>
            <a:srgbClr val="04383F"/>
          </a:solidFill>
        </p:spPr>
      </p:sp>
      <p:grpSp>
        <p:nvGrpSpPr>
          <p:cNvPr id="7" name="Group 7"/>
          <p:cNvGrpSpPr/>
          <p:nvPr/>
        </p:nvGrpSpPr>
        <p:grpSpPr>
          <a:xfrm rot="-10800000">
            <a:off x="16124643" y="1028700"/>
            <a:ext cx="1194200" cy="1194200"/>
            <a:chOff x="0" y="0"/>
            <a:chExt cx="6350000" cy="6350000"/>
          </a:xfrm>
        </p:grpSpPr>
        <p:sp>
          <p:nvSpPr>
            <p:cNvPr id="8" name="Freeform 8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04383F"/>
            </a:solidFill>
          </p:spPr>
        </p:sp>
      </p:grpSp>
      <p:grpSp>
        <p:nvGrpSpPr>
          <p:cNvPr id="9" name="Group 9"/>
          <p:cNvGrpSpPr>
            <a:grpSpLocks noChangeAspect="1"/>
          </p:cNvGrpSpPr>
          <p:nvPr/>
        </p:nvGrpSpPr>
        <p:grpSpPr>
          <a:xfrm rot="-10800000">
            <a:off x="15919108" y="1507411"/>
            <a:ext cx="835006" cy="835006"/>
            <a:chOff x="-2540" y="-2540"/>
            <a:chExt cx="6355080" cy="6355080"/>
          </a:xfrm>
        </p:grpSpPr>
        <p:sp>
          <p:nvSpPr>
            <p:cNvPr id="10" name="Freeform 10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318F9A"/>
            </a:solidFill>
          </p:spPr>
        </p:sp>
      </p:grpSp>
      <p:sp>
        <p:nvSpPr>
          <p:cNvPr id="19" name="AutoShape 19"/>
          <p:cNvSpPr/>
          <p:nvPr/>
        </p:nvSpPr>
        <p:spPr>
          <a:xfrm>
            <a:off x="1028700" y="2811891"/>
            <a:ext cx="12579430" cy="125413"/>
          </a:xfrm>
          <a:prstGeom prst="rect">
            <a:avLst/>
          </a:prstGeom>
          <a:solidFill>
            <a:srgbClr val="04383F"/>
          </a:solidFill>
        </p:spPr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1050470" y="1079900"/>
            <a:ext cx="12360729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Последствия синдрома эмоционального выгорания</a:t>
            </a:r>
          </a:p>
        </p:txBody>
      </p:sp>
      <p:sp>
        <p:nvSpPr>
          <p:cNvPr id="21" name="Содержимое 2"/>
          <p:cNvSpPr txBox="1">
            <a:spLocks/>
          </p:cNvSpPr>
          <p:nvPr/>
        </p:nvSpPr>
        <p:spPr>
          <a:xfrm>
            <a:off x="1050470" y="3771900"/>
            <a:ext cx="13960930" cy="400052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36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Снижение удовлетворенности трудом;</a:t>
            </a:r>
          </a:p>
          <a:p>
            <a:pPr algn="just"/>
            <a:r>
              <a:rPr lang="ru-RU" sz="36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Снижение степени идентификации с организацией, в котором работает специалист;</a:t>
            </a:r>
          </a:p>
          <a:p>
            <a:pPr algn="just"/>
            <a:r>
              <a:rPr lang="ru-RU" sz="36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Нарушения трудовой дисциплины;</a:t>
            </a:r>
          </a:p>
          <a:p>
            <a:pPr algn="just"/>
            <a:r>
              <a:rPr lang="ru-RU" sz="36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Ухудшение состояния здоровья;</a:t>
            </a:r>
          </a:p>
          <a:p>
            <a:pPr algn="just"/>
            <a:r>
              <a:rPr lang="ru-RU" sz="36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Снижение продуктивности деятельности.</a:t>
            </a:r>
          </a:p>
        </p:txBody>
      </p:sp>
    </p:spTree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18F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-264222" y="-246607"/>
            <a:ext cx="5048692" cy="4071620"/>
          </a:xfrm>
          <a:prstGeom prst="rect">
            <a:avLst/>
          </a:prstGeom>
          <a:solidFill>
            <a:srgbClr val="FDFDFD"/>
          </a:solidFill>
        </p:spPr>
      </p:sp>
      <p:sp>
        <p:nvSpPr>
          <p:cNvPr id="3" name="AutoShape 3"/>
          <p:cNvSpPr/>
          <p:nvPr/>
        </p:nvSpPr>
        <p:spPr>
          <a:xfrm>
            <a:off x="1028700" y="2344329"/>
            <a:ext cx="119085" cy="8229600"/>
          </a:xfrm>
          <a:prstGeom prst="rect">
            <a:avLst/>
          </a:prstGeom>
          <a:solidFill>
            <a:srgbClr val="04383F"/>
          </a:solidFill>
        </p:spPr>
      </p:sp>
      <p:sp>
        <p:nvSpPr>
          <p:cNvPr id="4" name="AutoShape 4"/>
          <p:cNvSpPr/>
          <p:nvPr/>
        </p:nvSpPr>
        <p:spPr>
          <a:xfrm>
            <a:off x="17215332" y="-176148"/>
            <a:ext cx="1284046" cy="1914778"/>
          </a:xfrm>
          <a:prstGeom prst="rect">
            <a:avLst/>
          </a:prstGeom>
          <a:solidFill>
            <a:srgbClr val="FDFDFD"/>
          </a:solidFill>
        </p:spPr>
      </p:sp>
      <p:sp>
        <p:nvSpPr>
          <p:cNvPr id="5" name="AutoShape 5"/>
          <p:cNvSpPr/>
          <p:nvPr/>
        </p:nvSpPr>
        <p:spPr>
          <a:xfrm>
            <a:off x="7707632" y="1028700"/>
            <a:ext cx="10869754" cy="125413"/>
          </a:xfrm>
          <a:prstGeom prst="rect">
            <a:avLst/>
          </a:prstGeom>
          <a:solidFill>
            <a:srgbClr val="04383F"/>
          </a:solidFill>
        </p:spPr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741826" y="142860"/>
            <a:ext cx="14587566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Зависимость развития СЭВ от возраста</a:t>
            </a: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4795356" y="2643180"/>
            <a:ext cx="12192000" cy="180024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7800" indent="17463" algn="just">
              <a:buFont typeface="Arial" pitchFamily="34" charset="0"/>
              <a:buNone/>
            </a:pPr>
            <a:r>
              <a:rPr lang="ru-RU" sz="40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Наиболее подвержены риску развития синдрома эмоционального выгорания люди в возрасте:</a:t>
            </a:r>
          </a:p>
          <a:p>
            <a:pPr algn="ctr"/>
            <a:r>
              <a:rPr lang="ru-RU" sz="40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От 19 до 25 лет;</a:t>
            </a:r>
          </a:p>
          <a:p>
            <a:pPr algn="ctr"/>
            <a:r>
              <a:rPr lang="ru-RU" sz="40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От 40 до 50 лет.</a:t>
            </a:r>
          </a:p>
        </p:txBody>
      </p:sp>
      <p:pic>
        <p:nvPicPr>
          <p:cNvPr id="11" name="Picture 2" descr="http://www.eco-rus.ru/foto/krem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5303" y="5524500"/>
            <a:ext cx="6096000" cy="40639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38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13735350" y="-281837"/>
            <a:ext cx="4834486" cy="3990940"/>
          </a:xfrm>
          <a:prstGeom prst="rect">
            <a:avLst/>
          </a:prstGeom>
          <a:solidFill>
            <a:srgbClr val="FDFDFD"/>
          </a:solidFill>
        </p:spPr>
      </p:sp>
      <p:sp>
        <p:nvSpPr>
          <p:cNvPr id="3" name="AutoShape 3"/>
          <p:cNvSpPr/>
          <p:nvPr/>
        </p:nvSpPr>
        <p:spPr>
          <a:xfrm>
            <a:off x="16257984" y="2274726"/>
            <a:ext cx="119085" cy="8229600"/>
          </a:xfrm>
          <a:prstGeom prst="rect">
            <a:avLst/>
          </a:prstGeom>
          <a:solidFill>
            <a:srgbClr val="318F9A"/>
          </a:solidFill>
        </p:spPr>
      </p:sp>
      <p:sp>
        <p:nvSpPr>
          <p:cNvPr id="5" name="AutoShape 5"/>
          <p:cNvSpPr/>
          <p:nvPr/>
        </p:nvSpPr>
        <p:spPr>
          <a:xfrm>
            <a:off x="-142395" y="-207532"/>
            <a:ext cx="1248816" cy="1914778"/>
          </a:xfrm>
          <a:prstGeom prst="rect">
            <a:avLst/>
          </a:prstGeom>
          <a:solidFill>
            <a:srgbClr val="FDFDFD"/>
          </a:solidFill>
        </p:spPr>
      </p:sp>
      <p:sp>
        <p:nvSpPr>
          <p:cNvPr id="6" name="AutoShape 6"/>
          <p:cNvSpPr/>
          <p:nvPr/>
        </p:nvSpPr>
        <p:spPr>
          <a:xfrm>
            <a:off x="-136952" y="1601940"/>
            <a:ext cx="10869754" cy="125413"/>
          </a:xfrm>
          <a:prstGeom prst="rect">
            <a:avLst/>
          </a:prstGeom>
          <a:solidFill>
            <a:srgbClr val="318F9A"/>
          </a:solidFill>
        </p:spPr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1828800" y="214290"/>
            <a:ext cx="11582400" cy="135732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Механизмы преодоления синдрома эмоционального выгорания у специалистов педагогической сферы </a:t>
            </a: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685800" y="2933700"/>
            <a:ext cx="13378192" cy="443071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социальный механизм;</a:t>
            </a:r>
          </a:p>
          <a:p>
            <a:pPr algn="ctr"/>
            <a:r>
              <a:rPr lang="ru-RU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личностно-профессиональный механизм;</a:t>
            </a:r>
          </a:p>
          <a:p>
            <a:pPr algn="ctr"/>
            <a:r>
              <a:rPr lang="ru-RU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управленческий механизм.</a:t>
            </a:r>
          </a:p>
        </p:txBody>
      </p:sp>
      <p:pic>
        <p:nvPicPr>
          <p:cNvPr id="13" name="Picture 2" descr="http://timyr.moy.su/images/all_13/all_1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1748" y="5656903"/>
            <a:ext cx="7636504" cy="39795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/>
          <p:cNvPicPr>
            <a:picLocks noChangeAspect="1"/>
          </p:cNvPicPr>
          <p:nvPr/>
        </p:nvPicPr>
        <p:blipFill>
          <a:blip r:embed="rId2" cstate="email">
            <a:alphaModFix amt="8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00806" y="-190639"/>
            <a:ext cx="8517355" cy="10668279"/>
          </a:xfrm>
          <a:prstGeom prst="rect">
            <a:avLst/>
          </a:prstGeom>
        </p:spPr>
      </p:pic>
      <p:sp>
        <p:nvSpPr>
          <p:cNvPr id="11" name="AutoShape 11"/>
          <p:cNvSpPr/>
          <p:nvPr/>
        </p:nvSpPr>
        <p:spPr>
          <a:xfrm>
            <a:off x="0" y="8635303"/>
            <a:ext cx="985736" cy="1651697"/>
          </a:xfrm>
          <a:prstGeom prst="rect">
            <a:avLst/>
          </a:prstGeom>
          <a:solidFill>
            <a:srgbClr val="04383F"/>
          </a:solidFill>
        </p:spPr>
      </p:sp>
      <p:sp>
        <p:nvSpPr>
          <p:cNvPr id="12" name="AutoShape 12"/>
          <p:cNvSpPr/>
          <p:nvPr/>
        </p:nvSpPr>
        <p:spPr>
          <a:xfrm>
            <a:off x="-6741423" y="9417685"/>
            <a:ext cx="10869754" cy="125413"/>
          </a:xfrm>
          <a:prstGeom prst="rect">
            <a:avLst/>
          </a:prstGeom>
          <a:solidFill>
            <a:srgbClr val="318F9A"/>
          </a:solidFill>
        </p:spPr>
      </p:sp>
      <p:grpSp>
        <p:nvGrpSpPr>
          <p:cNvPr id="13" name="Group 13"/>
          <p:cNvGrpSpPr/>
          <p:nvPr/>
        </p:nvGrpSpPr>
        <p:grpSpPr>
          <a:xfrm rot="3994440">
            <a:off x="7778816" y="4605766"/>
            <a:ext cx="1075468" cy="1075468"/>
            <a:chOff x="0" y="0"/>
            <a:chExt cx="6350000" cy="6350000"/>
          </a:xfrm>
        </p:grpSpPr>
        <p:sp>
          <p:nvSpPr>
            <p:cNvPr id="14" name="Freeform 14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04383F"/>
            </a:solidFill>
          </p:spPr>
        </p:sp>
      </p:grpSp>
      <p:grpSp>
        <p:nvGrpSpPr>
          <p:cNvPr id="15" name="Group 15"/>
          <p:cNvGrpSpPr>
            <a:grpSpLocks noChangeAspect="1"/>
          </p:cNvGrpSpPr>
          <p:nvPr/>
        </p:nvGrpSpPr>
        <p:grpSpPr>
          <a:xfrm rot="3994440">
            <a:off x="7532117" y="4804672"/>
            <a:ext cx="677655" cy="677655"/>
            <a:chOff x="-2540" y="-2540"/>
            <a:chExt cx="6355080" cy="6355080"/>
          </a:xfrm>
        </p:grpSpPr>
        <p:sp>
          <p:nvSpPr>
            <p:cNvPr id="16" name="Freeform 16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318F9A"/>
            </a:solidFill>
          </p:spPr>
        </p:sp>
      </p:grpSp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9402265" y="1534581"/>
            <a:ext cx="8229600" cy="92867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Социальный механизм</a:t>
            </a: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9033905" y="2781300"/>
            <a:ext cx="8572560" cy="505461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7800" indent="17463" algn="just"/>
            <a:r>
              <a:rPr lang="ru-RU" sz="40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 Создание моральных и материальных стимулов труда педагога, адекватных его затратам.</a:t>
            </a:r>
          </a:p>
          <a:p>
            <a:pPr marL="177800" indent="17463" algn="just"/>
            <a:r>
              <a:rPr lang="ru-RU" sz="40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 Формирование в общественном сознании положительного имиджа современного педагога с целью повышения престижа педагогической профессии. </a:t>
            </a:r>
          </a:p>
          <a:p>
            <a:endParaRPr lang="ru-RU" sz="4000" dirty="0">
              <a:solidFill>
                <a:srgbClr val="04383F"/>
              </a:solidFill>
            </a:endParaRPr>
          </a:p>
        </p:txBody>
      </p:sp>
    </p:spTree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18F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009414" y="2095500"/>
            <a:ext cx="8267700" cy="4824742"/>
            <a:chOff x="0" y="0"/>
            <a:chExt cx="12754345" cy="7379577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 cstate="email">
              <a:alphaModFix amt="8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0"/>
              <a:ext cx="6377173" cy="3689788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3" cstate="email">
              <a:alphaModFix amt="8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3689788"/>
              <a:ext cx="6377173" cy="3689788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4" cstate="email">
              <a:alphaModFix amt="8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377173" y="0"/>
              <a:ext cx="6377173" cy="7379577"/>
            </a:xfrm>
            <a:prstGeom prst="rect">
              <a:avLst/>
            </a:prstGeom>
          </p:spPr>
        </p:pic>
      </p:grpSp>
      <p:sp>
        <p:nvSpPr>
          <p:cNvPr id="9" name="AutoShape 9"/>
          <p:cNvSpPr/>
          <p:nvPr/>
        </p:nvSpPr>
        <p:spPr>
          <a:xfrm>
            <a:off x="17215332" y="-202843"/>
            <a:ext cx="1246533" cy="1941473"/>
          </a:xfrm>
          <a:prstGeom prst="rect">
            <a:avLst/>
          </a:prstGeom>
          <a:solidFill>
            <a:srgbClr val="FDFDFD"/>
          </a:solidFill>
        </p:spPr>
      </p:sp>
      <p:grpSp>
        <p:nvGrpSpPr>
          <p:cNvPr id="10" name="Group 10"/>
          <p:cNvGrpSpPr/>
          <p:nvPr/>
        </p:nvGrpSpPr>
        <p:grpSpPr>
          <a:xfrm rot="3994440">
            <a:off x="765337" y="616379"/>
            <a:ext cx="1075468" cy="1075468"/>
            <a:chOff x="0" y="0"/>
            <a:chExt cx="6350000" cy="6350000"/>
          </a:xfrm>
        </p:grpSpPr>
        <p:sp>
          <p:nvSpPr>
            <p:cNvPr id="11" name="Freeform 11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DFDFD"/>
            </a:solidFill>
          </p:spPr>
        </p:sp>
      </p:grpSp>
      <p:grpSp>
        <p:nvGrpSpPr>
          <p:cNvPr id="12" name="Group 12"/>
          <p:cNvGrpSpPr>
            <a:grpSpLocks noChangeAspect="1"/>
          </p:cNvGrpSpPr>
          <p:nvPr/>
        </p:nvGrpSpPr>
        <p:grpSpPr>
          <a:xfrm rot="3994440">
            <a:off x="1361012" y="1053035"/>
            <a:ext cx="677655" cy="677655"/>
            <a:chOff x="-2540" y="-2540"/>
            <a:chExt cx="6355080" cy="6355080"/>
          </a:xfrm>
        </p:grpSpPr>
        <p:sp>
          <p:nvSpPr>
            <p:cNvPr id="13" name="Freeform 13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04383F"/>
            </a:solidFill>
          </p:spPr>
        </p:sp>
      </p:grpSp>
      <p:grpSp>
        <p:nvGrpSpPr>
          <p:cNvPr id="14" name="Group 14"/>
          <p:cNvGrpSpPr/>
          <p:nvPr/>
        </p:nvGrpSpPr>
        <p:grpSpPr>
          <a:xfrm rot="-6805559">
            <a:off x="16593670" y="8720566"/>
            <a:ext cx="1075468" cy="1075468"/>
            <a:chOff x="0" y="0"/>
            <a:chExt cx="6350000" cy="6350000"/>
          </a:xfrm>
        </p:grpSpPr>
        <p:sp>
          <p:nvSpPr>
            <p:cNvPr id="15" name="Freeform 15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DFDFD"/>
            </a:solidFill>
          </p:spPr>
        </p:sp>
      </p:grpSp>
      <p:grpSp>
        <p:nvGrpSpPr>
          <p:cNvPr id="16" name="Group 16"/>
          <p:cNvGrpSpPr>
            <a:grpSpLocks noChangeAspect="1"/>
          </p:cNvGrpSpPr>
          <p:nvPr/>
        </p:nvGrpSpPr>
        <p:grpSpPr>
          <a:xfrm rot="-6805559">
            <a:off x="16395808" y="8681722"/>
            <a:ext cx="677655" cy="677655"/>
            <a:chOff x="-2540" y="-2540"/>
            <a:chExt cx="6355080" cy="6355080"/>
          </a:xfrm>
        </p:grpSpPr>
        <p:sp>
          <p:nvSpPr>
            <p:cNvPr id="17" name="Freeform 17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04383F"/>
            </a:solidFill>
          </p:spPr>
        </p:sp>
      </p:grpSp>
      <p:sp>
        <p:nvSpPr>
          <p:cNvPr id="18" name="AutoShape 18"/>
          <p:cNvSpPr/>
          <p:nvPr/>
        </p:nvSpPr>
        <p:spPr>
          <a:xfrm>
            <a:off x="-217833" y="8574944"/>
            <a:ext cx="1246533" cy="1941473"/>
          </a:xfrm>
          <a:prstGeom prst="rect">
            <a:avLst/>
          </a:prstGeom>
          <a:solidFill>
            <a:srgbClr val="FDFDFD"/>
          </a:solidFill>
        </p:spPr>
      </p:sp>
      <p:sp>
        <p:nvSpPr>
          <p:cNvPr id="19" name="AutoShape 19"/>
          <p:cNvSpPr/>
          <p:nvPr/>
        </p:nvSpPr>
        <p:spPr>
          <a:xfrm>
            <a:off x="0" y="9429793"/>
            <a:ext cx="5508909" cy="115888"/>
          </a:xfrm>
          <a:prstGeom prst="rect">
            <a:avLst/>
          </a:prstGeom>
          <a:solidFill>
            <a:srgbClr val="04383F"/>
          </a:solidFill>
        </p:spPr>
      </p:sp>
      <p:sp>
        <p:nvSpPr>
          <p:cNvPr id="20" name="AutoShape 20"/>
          <p:cNvSpPr/>
          <p:nvPr/>
        </p:nvSpPr>
        <p:spPr>
          <a:xfrm>
            <a:off x="12779091" y="709950"/>
            <a:ext cx="5508909" cy="115888"/>
          </a:xfrm>
          <a:prstGeom prst="rect">
            <a:avLst/>
          </a:prstGeom>
          <a:solidFill>
            <a:srgbClr val="04383F"/>
          </a:solidFill>
        </p:spPr>
      </p:sp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1254234" y="449119"/>
            <a:ext cx="12321891" cy="114298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Личностно-профессиональный механизм</a:t>
            </a: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>
          <a:xfrm>
            <a:off x="596829" y="1866974"/>
            <a:ext cx="9412585" cy="741351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Осознание педагогом имеющихся у него профессиональных деформаций и симптомов синдрома эмоционального выгорания; </a:t>
            </a:r>
          </a:p>
          <a:p>
            <a:pPr algn="just"/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Комплексное обеспечение процесса профессионального самовоспитания, ориентированного на профессиональные возможности и потребности каждого педагога;</a:t>
            </a:r>
          </a:p>
          <a:p>
            <a:pPr algn="just"/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Поиск и </a:t>
            </a:r>
            <a:r>
              <a:rPr lang="ru-RU" sz="3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самоактуализация</a:t>
            </a: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личностных смыслов в профессиональной деятельности. </a:t>
            </a:r>
          </a:p>
          <a:p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38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utoShape 15"/>
          <p:cNvSpPr/>
          <p:nvPr/>
        </p:nvSpPr>
        <p:spPr>
          <a:xfrm>
            <a:off x="17215332" y="-228992"/>
            <a:ext cx="1301660" cy="2807971"/>
          </a:xfrm>
          <a:prstGeom prst="rect">
            <a:avLst/>
          </a:prstGeom>
          <a:solidFill>
            <a:srgbClr val="FDFDFD"/>
          </a:solidFill>
        </p:spPr>
      </p:sp>
      <p:sp>
        <p:nvSpPr>
          <p:cNvPr id="16" name="AutoShape 16"/>
          <p:cNvSpPr/>
          <p:nvPr/>
        </p:nvSpPr>
        <p:spPr>
          <a:xfrm>
            <a:off x="9956175" y="1456849"/>
            <a:ext cx="10869754" cy="125413"/>
          </a:xfrm>
          <a:prstGeom prst="rect">
            <a:avLst/>
          </a:prstGeom>
          <a:solidFill>
            <a:srgbClr val="318F9A"/>
          </a:solidFill>
        </p:spPr>
      </p:sp>
      <p:sp>
        <p:nvSpPr>
          <p:cNvPr id="19" name="Rectangle 2"/>
          <p:cNvSpPr txBox="1">
            <a:spLocks noChangeArrowheads="1"/>
          </p:cNvSpPr>
          <p:nvPr/>
        </p:nvSpPr>
        <p:spPr>
          <a:xfrm>
            <a:off x="2228130" y="209792"/>
            <a:ext cx="12964931" cy="98885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Управленческий механизм </a:t>
            </a: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>
          <a:xfrm>
            <a:off x="428594" y="2095500"/>
            <a:ext cx="16564005" cy="718186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90000"/>
              </a:lnSpc>
            </a:pPr>
            <a:r>
              <a:rPr lang="ru-RU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Создание ситуаций успеха в повседневной профессиональной деятельности педагогов;</a:t>
            </a:r>
          </a:p>
          <a:p>
            <a:pPr algn="just">
              <a:lnSpc>
                <a:spcPct val="90000"/>
              </a:lnSpc>
            </a:pPr>
            <a:r>
              <a:rPr lang="ru-RU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Осуществление всесторонней педагогической и психологической поддержки специалистов; </a:t>
            </a:r>
          </a:p>
          <a:p>
            <a:pPr algn="just">
              <a:lnSpc>
                <a:spcPct val="90000"/>
              </a:lnSpc>
            </a:pPr>
            <a:r>
              <a:rPr lang="ru-RU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Обеспечение оптимальных условий для профессионально-личностной реабилитации педагогов,  переживающих «тройной кризис» (возрастной, социокультурный, профессиональный). </a:t>
            </a:r>
          </a:p>
          <a:p>
            <a:pPr>
              <a:lnSpc>
                <a:spcPct val="90000"/>
              </a:lnSpc>
            </a:pPr>
            <a:endParaRPr lang="ru-RU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email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46607" y="-296328"/>
            <a:ext cx="4218457" cy="10756353"/>
          </a:xfrm>
          <a:prstGeom prst="rect">
            <a:avLst/>
          </a:prstGeom>
        </p:spPr>
      </p:pic>
      <p:sp>
        <p:nvSpPr>
          <p:cNvPr id="3" name="AutoShape 3"/>
          <p:cNvSpPr/>
          <p:nvPr/>
        </p:nvSpPr>
        <p:spPr>
          <a:xfrm>
            <a:off x="739641" y="8548370"/>
            <a:ext cx="2492568" cy="1985237"/>
          </a:xfrm>
          <a:prstGeom prst="rect">
            <a:avLst/>
          </a:prstGeom>
          <a:solidFill>
            <a:srgbClr val="318F9A"/>
          </a:solidFill>
        </p:spPr>
      </p:sp>
      <p:sp>
        <p:nvSpPr>
          <p:cNvPr id="4" name="AutoShape 4"/>
          <p:cNvSpPr/>
          <p:nvPr/>
        </p:nvSpPr>
        <p:spPr>
          <a:xfrm>
            <a:off x="1926383" y="5143500"/>
            <a:ext cx="119085" cy="8229600"/>
          </a:xfrm>
          <a:prstGeom prst="rect">
            <a:avLst/>
          </a:prstGeom>
          <a:solidFill>
            <a:srgbClr val="04383F"/>
          </a:solidFill>
        </p:spPr>
      </p:sp>
      <p:grpSp>
        <p:nvGrpSpPr>
          <p:cNvPr id="5" name="Group 5"/>
          <p:cNvGrpSpPr/>
          <p:nvPr/>
        </p:nvGrpSpPr>
        <p:grpSpPr>
          <a:xfrm rot="5400000">
            <a:off x="1329066" y="1202618"/>
            <a:ext cx="1194200" cy="1194200"/>
            <a:chOff x="0" y="0"/>
            <a:chExt cx="6350000" cy="6350000"/>
          </a:xfrm>
        </p:grpSpPr>
        <p:sp>
          <p:nvSpPr>
            <p:cNvPr id="6" name="Freeform 6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04383F"/>
            </a:solidFill>
          </p:spPr>
        </p:sp>
      </p:grpSp>
      <p:grpSp>
        <p:nvGrpSpPr>
          <p:cNvPr id="7" name="Group 7"/>
          <p:cNvGrpSpPr>
            <a:grpSpLocks noChangeAspect="1"/>
          </p:cNvGrpSpPr>
          <p:nvPr/>
        </p:nvGrpSpPr>
        <p:grpSpPr>
          <a:xfrm rot="5400000">
            <a:off x="1807778" y="1767347"/>
            <a:ext cx="835006" cy="835006"/>
            <a:chOff x="-2540" y="-2540"/>
            <a:chExt cx="6355080" cy="6355080"/>
          </a:xfrm>
        </p:grpSpPr>
        <p:sp>
          <p:nvSpPr>
            <p:cNvPr id="8" name="Freeform 8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318F9A"/>
            </a:solidFill>
          </p:spPr>
        </p:sp>
      </p:grpSp>
      <p:sp>
        <p:nvSpPr>
          <p:cNvPr id="11" name="AutoShape 11"/>
          <p:cNvSpPr/>
          <p:nvPr/>
        </p:nvSpPr>
        <p:spPr>
          <a:xfrm>
            <a:off x="4665351" y="2650862"/>
            <a:ext cx="12579430" cy="125413"/>
          </a:xfrm>
          <a:prstGeom prst="rect">
            <a:avLst/>
          </a:prstGeom>
          <a:solidFill>
            <a:srgbClr val="04383F"/>
          </a:solidFill>
        </p:spPr>
      </p:sp>
      <p:sp>
        <p:nvSpPr>
          <p:cNvPr id="19" name="Rectangle 3"/>
          <p:cNvSpPr txBox="1">
            <a:spLocks noChangeArrowheads="1"/>
          </p:cNvSpPr>
          <p:nvPr/>
        </p:nvSpPr>
        <p:spPr>
          <a:xfrm>
            <a:off x="4665351" y="280997"/>
            <a:ext cx="13030200" cy="191020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buFont typeface="Wingdings" pitchFamily="2" charset="2"/>
              <a:buNone/>
            </a:pPr>
            <a:r>
              <a:rPr lang="ru-RU" sz="4400" b="1" i="1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Большая роль в борьбе с синдромом эмоционального выгорания </a:t>
            </a:r>
          </a:p>
          <a:p>
            <a:pPr algn="r">
              <a:buFont typeface="Wingdings" pitchFamily="2" charset="2"/>
              <a:buNone/>
            </a:pPr>
            <a:r>
              <a:rPr lang="ru-RU" sz="4400" b="1" i="1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принадлежит самому человеку</a:t>
            </a: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4757763" y="3197377"/>
            <a:ext cx="12579429" cy="85723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Профилактика синдрома эмоционального выгорания</a:t>
            </a:r>
          </a:p>
        </p:txBody>
      </p:sp>
      <p:sp>
        <p:nvSpPr>
          <p:cNvPr id="21" name="Содержимое 2"/>
          <p:cNvSpPr txBox="1">
            <a:spLocks/>
          </p:cNvSpPr>
          <p:nvPr/>
        </p:nvSpPr>
        <p:spPr>
          <a:xfrm>
            <a:off x="4533460" y="4197484"/>
            <a:ext cx="13212861" cy="534350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Культивирование интересов и увлечений, не связанных с профессиональной деятельностью;</a:t>
            </a:r>
          </a:p>
          <a:p>
            <a:pPr algn="just"/>
            <a:r>
              <a:rPr lang="ru-RU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Вносить разнообразие в профессиональную деятельность (посещать семинары, мастер-классы и т.п.);</a:t>
            </a:r>
          </a:p>
          <a:p>
            <a:pPr algn="just"/>
            <a:r>
              <a:rPr lang="ru-RU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Поддержка здоровья (соблюдение режимов сна – бодрствования, питания);</a:t>
            </a:r>
          </a:p>
          <a:p>
            <a:pPr algn="just"/>
            <a:r>
              <a:rPr lang="ru-RU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Поддержка удовлетворяющей социальной жизни (друзья разнообразных профессий);</a:t>
            </a:r>
          </a:p>
          <a:p>
            <a:pPr algn="just"/>
            <a:r>
              <a:rPr lang="ru-RU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Стремление к тому, что действительно хочется;</a:t>
            </a:r>
          </a:p>
        </p:txBody>
      </p:sp>
    </p:spTree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18F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15301725" y="-193763"/>
            <a:ext cx="3221965" cy="4018776"/>
          </a:xfrm>
          <a:prstGeom prst="rect">
            <a:avLst/>
          </a:prstGeom>
          <a:solidFill>
            <a:srgbClr val="FDFDFD"/>
          </a:solidFill>
        </p:spPr>
      </p:sp>
      <p:sp>
        <p:nvSpPr>
          <p:cNvPr id="3" name="AutoShape 3"/>
          <p:cNvSpPr/>
          <p:nvPr/>
        </p:nvSpPr>
        <p:spPr>
          <a:xfrm>
            <a:off x="16765091" y="2057400"/>
            <a:ext cx="119085" cy="8229600"/>
          </a:xfrm>
          <a:prstGeom prst="rect">
            <a:avLst/>
          </a:prstGeom>
          <a:solidFill>
            <a:srgbClr val="04383F"/>
          </a:solidFill>
        </p:spPr>
      </p:sp>
      <p:grpSp>
        <p:nvGrpSpPr>
          <p:cNvPr id="5" name="Group 5"/>
          <p:cNvGrpSpPr/>
          <p:nvPr/>
        </p:nvGrpSpPr>
        <p:grpSpPr>
          <a:xfrm rot="1895262">
            <a:off x="-613800" y="3411959"/>
            <a:ext cx="1660618" cy="1660618"/>
            <a:chOff x="0" y="0"/>
            <a:chExt cx="6350000" cy="6350000"/>
          </a:xfrm>
        </p:grpSpPr>
        <p:sp>
          <p:nvSpPr>
            <p:cNvPr id="6" name="Freeform 6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DFDFD"/>
            </a:solidFill>
          </p:spPr>
        </p:sp>
      </p:grpSp>
      <p:grpSp>
        <p:nvGrpSpPr>
          <p:cNvPr id="7" name="Group 7"/>
          <p:cNvGrpSpPr>
            <a:grpSpLocks noChangeAspect="1"/>
          </p:cNvGrpSpPr>
          <p:nvPr/>
        </p:nvGrpSpPr>
        <p:grpSpPr>
          <a:xfrm rot="1895262">
            <a:off x="545594" y="3759162"/>
            <a:ext cx="966212" cy="966212"/>
            <a:chOff x="-2540" y="-2540"/>
            <a:chExt cx="6355080" cy="6355080"/>
          </a:xfrm>
        </p:grpSpPr>
        <p:sp>
          <p:nvSpPr>
            <p:cNvPr id="8" name="Freeform 8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04383F"/>
            </a:solidFill>
          </p:spPr>
        </p:sp>
      </p:grpSp>
      <p:sp>
        <p:nvSpPr>
          <p:cNvPr id="18" name="Заголовок 1"/>
          <p:cNvSpPr txBox="1">
            <a:spLocks/>
          </p:cNvSpPr>
          <p:nvPr/>
        </p:nvSpPr>
        <p:spPr>
          <a:xfrm>
            <a:off x="593241" y="1632065"/>
            <a:ext cx="14527551" cy="85723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Профилактика синдрома эмоционального выгорания</a:t>
            </a:r>
          </a:p>
        </p:txBody>
      </p:sp>
      <p:sp>
        <p:nvSpPr>
          <p:cNvPr id="19" name="Содержимое 2"/>
          <p:cNvSpPr txBox="1">
            <a:spLocks/>
          </p:cNvSpPr>
          <p:nvPr/>
        </p:nvSpPr>
        <p:spPr>
          <a:xfrm>
            <a:off x="1219200" y="3421837"/>
            <a:ext cx="15259080" cy="550072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Увлечения, хобби;</a:t>
            </a:r>
          </a:p>
          <a:p>
            <a:pPr algn="just"/>
            <a:r>
              <a:rPr lang="ru-RU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Психологическая санация: способность к самооценке без упования только на уважение окружающих; принятие собственного опыта, как профессионального, так и личного;</a:t>
            </a:r>
          </a:p>
          <a:p>
            <a:pPr algn="just"/>
            <a:r>
              <a:rPr lang="ru-RU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Оставлять работу на работе: не обсуждать с близкими проблемы учащихся и их родителей;</a:t>
            </a:r>
          </a:p>
          <a:p>
            <a:pPr algn="just"/>
            <a:r>
              <a:rPr lang="ru-RU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Повышение профессиональной компетентности.</a:t>
            </a:r>
          </a:p>
        </p:txBody>
      </p:sp>
    </p:spTree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12"/>
          <p:cNvSpPr/>
          <p:nvPr/>
        </p:nvSpPr>
        <p:spPr>
          <a:xfrm>
            <a:off x="17215332" y="-211377"/>
            <a:ext cx="1301660" cy="1950007"/>
          </a:xfrm>
          <a:prstGeom prst="rect">
            <a:avLst/>
          </a:prstGeom>
          <a:solidFill>
            <a:srgbClr val="04383F"/>
          </a:solidFill>
        </p:spPr>
      </p:sp>
      <p:sp>
        <p:nvSpPr>
          <p:cNvPr id="13" name="AutoShape 13"/>
          <p:cNvSpPr/>
          <p:nvPr/>
        </p:nvSpPr>
        <p:spPr>
          <a:xfrm>
            <a:off x="2839405" y="869315"/>
            <a:ext cx="15766959" cy="125413"/>
          </a:xfrm>
          <a:prstGeom prst="rect">
            <a:avLst/>
          </a:prstGeom>
          <a:solidFill>
            <a:srgbClr val="318F9A"/>
          </a:solidFill>
        </p:spPr>
      </p:sp>
      <p:sp>
        <p:nvSpPr>
          <p:cNvPr id="14" name="AutoShape 14"/>
          <p:cNvSpPr/>
          <p:nvPr/>
        </p:nvSpPr>
        <p:spPr>
          <a:xfrm>
            <a:off x="-211377" y="8548370"/>
            <a:ext cx="1284046" cy="1985237"/>
          </a:xfrm>
          <a:prstGeom prst="rect">
            <a:avLst/>
          </a:prstGeom>
          <a:solidFill>
            <a:srgbClr val="04383F"/>
          </a:solidFill>
        </p:spPr>
      </p:sp>
      <p:sp>
        <p:nvSpPr>
          <p:cNvPr id="15" name="AutoShape 15"/>
          <p:cNvSpPr/>
          <p:nvPr/>
        </p:nvSpPr>
        <p:spPr>
          <a:xfrm>
            <a:off x="476791" y="2441886"/>
            <a:ext cx="119085" cy="8229600"/>
          </a:xfrm>
          <a:prstGeom prst="rect">
            <a:avLst/>
          </a:prstGeom>
          <a:solidFill>
            <a:srgbClr val="318F9A"/>
          </a:solidFill>
        </p:spPr>
      </p:sp>
      <p:grpSp>
        <p:nvGrpSpPr>
          <p:cNvPr id="16" name="Group 16"/>
          <p:cNvGrpSpPr/>
          <p:nvPr/>
        </p:nvGrpSpPr>
        <p:grpSpPr>
          <a:xfrm rot="3994440">
            <a:off x="765337" y="616379"/>
            <a:ext cx="1075468" cy="1075468"/>
            <a:chOff x="0" y="0"/>
            <a:chExt cx="6350000" cy="6350000"/>
          </a:xfrm>
        </p:grpSpPr>
        <p:sp>
          <p:nvSpPr>
            <p:cNvPr id="17" name="Freeform 17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04383F"/>
            </a:solidFill>
          </p:spPr>
        </p:sp>
      </p:grpSp>
      <p:grpSp>
        <p:nvGrpSpPr>
          <p:cNvPr id="18" name="Group 18"/>
          <p:cNvGrpSpPr>
            <a:grpSpLocks noChangeAspect="1"/>
          </p:cNvGrpSpPr>
          <p:nvPr/>
        </p:nvGrpSpPr>
        <p:grpSpPr>
          <a:xfrm rot="3994440">
            <a:off x="1361012" y="1053035"/>
            <a:ext cx="677655" cy="677655"/>
            <a:chOff x="-2540" y="-2540"/>
            <a:chExt cx="6355080" cy="6355080"/>
          </a:xfrm>
        </p:grpSpPr>
        <p:sp>
          <p:nvSpPr>
            <p:cNvPr id="19" name="Freeform 19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318F9A"/>
            </a:solidFill>
          </p:spPr>
        </p:sp>
      </p:grpSp>
      <p:sp>
        <p:nvSpPr>
          <p:cNvPr id="22" name="Заголовок 1"/>
          <p:cNvSpPr txBox="1">
            <a:spLocks/>
          </p:cNvSpPr>
          <p:nvPr/>
        </p:nvSpPr>
        <p:spPr>
          <a:xfrm>
            <a:off x="3048000" y="1391862"/>
            <a:ext cx="13639800" cy="10527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b="1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Также важное значение в профилактике синдрома выгорания имеют следующие методы:</a:t>
            </a:r>
          </a:p>
        </p:txBody>
      </p:sp>
      <p:sp>
        <p:nvSpPr>
          <p:cNvPr id="23" name="Объект 2"/>
          <p:cNvSpPr txBox="1">
            <a:spLocks/>
          </p:cNvSpPr>
          <p:nvPr/>
        </p:nvSpPr>
        <p:spPr>
          <a:xfrm>
            <a:off x="1718888" y="2815114"/>
            <a:ext cx="16147273" cy="573325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r>
              <a:rPr lang="ru-RU" sz="4000" dirty="0">
                <a:solidFill>
                  <a:srgbClr val="04383F"/>
                </a:solidFill>
              </a:rPr>
              <a:t>•	</a:t>
            </a:r>
            <a:r>
              <a:rPr lang="ru-RU" sz="36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использование "тайм-аутов", что необходимо для обеспечения психического и физического благополучия (отдых от работы); </a:t>
            </a:r>
          </a:p>
          <a:p>
            <a:pPr marL="0" indent="0" algn="just">
              <a:buFont typeface="Arial" pitchFamily="34" charset="0"/>
              <a:buNone/>
            </a:pPr>
            <a:r>
              <a:rPr lang="ru-RU" sz="36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•	определение краткосрочных и долгосрочных целей (это не только обеспечивает обратную связь, свидетельствующую о том, что человек находится на верном пути, но и повышает долгосрочную мотивацию; достижение краткосрочных целей – успех, который повышает степень самовоспитания); </a:t>
            </a:r>
          </a:p>
          <a:p>
            <a:pPr marL="0" indent="0" algn="just">
              <a:buFont typeface="Arial" pitchFamily="34" charset="0"/>
              <a:buNone/>
            </a:pPr>
            <a:r>
              <a:rPr lang="ru-RU" sz="36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•	овладение умениями и навыками </a:t>
            </a:r>
            <a:r>
              <a:rPr lang="ru-RU" sz="3600" dirty="0" err="1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саморегуляции</a:t>
            </a:r>
            <a:r>
              <a:rPr lang="ru-RU" sz="36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 (релаксация, определение целей и положительная внутренняя речь способствуют снижению уровня стресса, ведущего к выгоранию);</a:t>
            </a:r>
          </a:p>
          <a:p>
            <a:pPr marL="0" indent="0">
              <a:buFont typeface="Arial" pitchFamily="34" charset="0"/>
              <a:buNone/>
            </a:pPr>
            <a:r>
              <a:rPr lang="ru-RU" sz="4000" dirty="0">
                <a:solidFill>
                  <a:srgbClr val="04383F"/>
                </a:solidFill>
              </a:rPr>
              <a:t>	</a:t>
            </a:r>
          </a:p>
          <a:p>
            <a:endParaRPr lang="ru-RU" sz="3600" dirty="0">
              <a:solidFill>
                <a:srgbClr val="0438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883679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18F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5"/>
          <p:cNvSpPr/>
          <p:nvPr/>
        </p:nvSpPr>
        <p:spPr>
          <a:xfrm>
            <a:off x="17121639" y="-174768"/>
            <a:ext cx="1352222" cy="1879548"/>
          </a:xfrm>
          <a:prstGeom prst="rect">
            <a:avLst/>
          </a:prstGeom>
          <a:solidFill>
            <a:srgbClr val="FDFDFD"/>
          </a:solidFill>
        </p:spPr>
      </p:sp>
      <p:sp>
        <p:nvSpPr>
          <p:cNvPr id="7" name="AutoShape 7"/>
          <p:cNvSpPr/>
          <p:nvPr/>
        </p:nvSpPr>
        <p:spPr>
          <a:xfrm>
            <a:off x="8417722" y="604079"/>
            <a:ext cx="10869754" cy="125413"/>
          </a:xfrm>
          <a:prstGeom prst="rect">
            <a:avLst/>
          </a:prstGeom>
          <a:solidFill>
            <a:srgbClr val="04383F"/>
          </a:solidFill>
        </p:spPr>
      </p:sp>
      <p:sp>
        <p:nvSpPr>
          <p:cNvPr id="8" name="AutoShape 8"/>
          <p:cNvSpPr/>
          <p:nvPr/>
        </p:nvSpPr>
        <p:spPr>
          <a:xfrm>
            <a:off x="-211377" y="8548370"/>
            <a:ext cx="1457911" cy="1950007"/>
          </a:xfrm>
          <a:prstGeom prst="rect">
            <a:avLst/>
          </a:prstGeom>
          <a:solidFill>
            <a:srgbClr val="FDFDFD"/>
          </a:solidFill>
        </p:spPr>
      </p:sp>
      <p:sp>
        <p:nvSpPr>
          <p:cNvPr id="10" name="AutoShape 10"/>
          <p:cNvSpPr/>
          <p:nvPr/>
        </p:nvSpPr>
        <p:spPr>
          <a:xfrm>
            <a:off x="-954368" y="9582038"/>
            <a:ext cx="10869754" cy="125413"/>
          </a:xfrm>
          <a:prstGeom prst="rect">
            <a:avLst/>
          </a:prstGeom>
          <a:solidFill>
            <a:srgbClr val="04383F"/>
          </a:solidFill>
        </p:spPr>
      </p:sp>
      <p:grpSp>
        <p:nvGrpSpPr>
          <p:cNvPr id="11" name="Group 11"/>
          <p:cNvGrpSpPr/>
          <p:nvPr/>
        </p:nvGrpSpPr>
        <p:grpSpPr>
          <a:xfrm rot="-6582049">
            <a:off x="16874388" y="8718296"/>
            <a:ext cx="1075468" cy="1075468"/>
            <a:chOff x="0" y="0"/>
            <a:chExt cx="6350000" cy="6350000"/>
          </a:xfrm>
        </p:grpSpPr>
        <p:sp>
          <p:nvSpPr>
            <p:cNvPr id="12" name="Freeform 12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DFDFD"/>
            </a:solidFill>
          </p:spPr>
        </p:sp>
      </p:grpSp>
      <p:grpSp>
        <p:nvGrpSpPr>
          <p:cNvPr id="13" name="Group 13"/>
          <p:cNvGrpSpPr>
            <a:grpSpLocks noChangeAspect="1"/>
          </p:cNvGrpSpPr>
          <p:nvPr/>
        </p:nvGrpSpPr>
        <p:grpSpPr>
          <a:xfrm rot="-6582049">
            <a:off x="16692811" y="8654176"/>
            <a:ext cx="677655" cy="677655"/>
            <a:chOff x="-2540" y="-2540"/>
            <a:chExt cx="6355080" cy="6355080"/>
          </a:xfrm>
        </p:grpSpPr>
        <p:sp>
          <p:nvSpPr>
            <p:cNvPr id="14" name="Freeform 14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04383F"/>
            </a:solidFill>
          </p:spPr>
        </p:sp>
      </p:grpSp>
      <p:grpSp>
        <p:nvGrpSpPr>
          <p:cNvPr id="15" name="Group 15"/>
          <p:cNvGrpSpPr/>
          <p:nvPr/>
        </p:nvGrpSpPr>
        <p:grpSpPr>
          <a:xfrm rot="3994440">
            <a:off x="635435" y="957320"/>
            <a:ext cx="1075468" cy="1075468"/>
            <a:chOff x="0" y="0"/>
            <a:chExt cx="6350000" cy="6350000"/>
          </a:xfrm>
        </p:grpSpPr>
        <p:sp>
          <p:nvSpPr>
            <p:cNvPr id="16" name="Freeform 16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DFDFD"/>
            </a:solidFill>
          </p:spPr>
        </p:sp>
      </p:grpSp>
      <p:grpSp>
        <p:nvGrpSpPr>
          <p:cNvPr id="17" name="Group 17"/>
          <p:cNvGrpSpPr>
            <a:grpSpLocks noChangeAspect="1"/>
          </p:cNvGrpSpPr>
          <p:nvPr/>
        </p:nvGrpSpPr>
        <p:grpSpPr>
          <a:xfrm rot="3994440">
            <a:off x="1231110" y="1393976"/>
            <a:ext cx="677655" cy="677655"/>
            <a:chOff x="-2540" y="-2540"/>
            <a:chExt cx="6355080" cy="6355080"/>
          </a:xfrm>
        </p:grpSpPr>
        <p:sp>
          <p:nvSpPr>
            <p:cNvPr id="18" name="Freeform 18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04383F"/>
            </a:solidFill>
          </p:spPr>
        </p:sp>
      </p:grpSp>
      <p:sp>
        <p:nvSpPr>
          <p:cNvPr id="19" name="Прямоугольник 18"/>
          <p:cNvSpPr/>
          <p:nvPr/>
        </p:nvSpPr>
        <p:spPr>
          <a:xfrm>
            <a:off x="2105544" y="1943100"/>
            <a:ext cx="1501609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0" algn="ctr">
              <a:buNone/>
            </a:pPr>
            <a:r>
              <a:rPr lang="ru-RU" sz="36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Профессия педагога сопряжена со многими ситуациями, вызывающими стресс. Многие педагоги склонны скрывать стрессовые переживания, как от себя, так и от окружающих, что приводит к синдрому эмоционального выгорания.</a:t>
            </a:r>
          </a:p>
        </p:txBody>
      </p:sp>
      <p:pic>
        <p:nvPicPr>
          <p:cNvPr id="20" name="Picture 4" descr="http://ua.convdocs.org/pars_docs/refs/127/126435/126435_html_m4387abff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4280" y="4934174"/>
            <a:ext cx="5563442" cy="458919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38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930936" y="8067331"/>
            <a:ext cx="1190969" cy="1190969"/>
            <a:chOff x="0" y="0"/>
            <a:chExt cx="6350000" cy="6350000"/>
          </a:xfrm>
        </p:grpSpPr>
        <p:sp>
          <p:nvSpPr>
            <p:cNvPr id="3" name="Freeform 3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DFDFD"/>
            </a:solidFill>
          </p:spPr>
        </p:sp>
      </p:grpSp>
      <p:grpSp>
        <p:nvGrpSpPr>
          <p:cNvPr id="4" name="Group 4"/>
          <p:cNvGrpSpPr>
            <a:grpSpLocks noChangeAspect="1"/>
          </p:cNvGrpSpPr>
          <p:nvPr/>
        </p:nvGrpSpPr>
        <p:grpSpPr>
          <a:xfrm>
            <a:off x="1494137" y="7948137"/>
            <a:ext cx="832747" cy="832747"/>
            <a:chOff x="-2540" y="-2540"/>
            <a:chExt cx="6355080" cy="6355080"/>
          </a:xfrm>
        </p:grpSpPr>
        <p:sp>
          <p:nvSpPr>
            <p:cNvPr id="5" name="Freeform 5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318F9A"/>
            </a:solidFill>
          </p:spPr>
        </p:sp>
      </p:grpSp>
      <p:sp>
        <p:nvSpPr>
          <p:cNvPr id="12" name="AutoShape 12"/>
          <p:cNvSpPr/>
          <p:nvPr/>
        </p:nvSpPr>
        <p:spPr>
          <a:xfrm>
            <a:off x="-264222" y="-264222"/>
            <a:ext cx="2756790" cy="2002852"/>
          </a:xfrm>
          <a:prstGeom prst="rect">
            <a:avLst/>
          </a:prstGeom>
          <a:solidFill>
            <a:srgbClr val="FDFDFD"/>
          </a:solidFill>
        </p:spPr>
      </p:sp>
      <p:sp>
        <p:nvSpPr>
          <p:cNvPr id="13" name="AutoShape 13"/>
          <p:cNvSpPr/>
          <p:nvPr/>
        </p:nvSpPr>
        <p:spPr>
          <a:xfrm>
            <a:off x="1186741" y="-3245485"/>
            <a:ext cx="119085" cy="8229600"/>
          </a:xfrm>
          <a:prstGeom prst="rect">
            <a:avLst/>
          </a:prstGeom>
          <a:solidFill>
            <a:srgbClr val="318F9A"/>
          </a:solidFill>
        </p:spPr>
      </p:sp>
      <p:sp>
        <p:nvSpPr>
          <p:cNvPr id="14" name="AutoShape 14"/>
          <p:cNvSpPr/>
          <p:nvPr/>
        </p:nvSpPr>
        <p:spPr>
          <a:xfrm>
            <a:off x="15949587" y="8548370"/>
            <a:ext cx="2598257" cy="1967622"/>
          </a:xfrm>
          <a:prstGeom prst="rect">
            <a:avLst/>
          </a:prstGeom>
          <a:solidFill>
            <a:srgbClr val="FDFDFD"/>
          </a:solidFill>
        </p:spPr>
      </p:sp>
      <p:sp>
        <p:nvSpPr>
          <p:cNvPr id="15" name="AutoShape 15"/>
          <p:cNvSpPr/>
          <p:nvPr/>
        </p:nvSpPr>
        <p:spPr>
          <a:xfrm>
            <a:off x="17199757" y="5143500"/>
            <a:ext cx="119085" cy="8229600"/>
          </a:xfrm>
          <a:prstGeom prst="rect">
            <a:avLst/>
          </a:prstGeom>
          <a:solidFill>
            <a:srgbClr val="318F9A"/>
          </a:solidFill>
        </p:spPr>
      </p:sp>
      <p:grpSp>
        <p:nvGrpSpPr>
          <p:cNvPr id="16" name="Group 16"/>
          <p:cNvGrpSpPr/>
          <p:nvPr/>
        </p:nvGrpSpPr>
        <p:grpSpPr>
          <a:xfrm rot="-10800000">
            <a:off x="16317019" y="869315"/>
            <a:ext cx="1194200" cy="1194200"/>
            <a:chOff x="0" y="0"/>
            <a:chExt cx="6350000" cy="6350000"/>
          </a:xfrm>
        </p:grpSpPr>
        <p:sp>
          <p:nvSpPr>
            <p:cNvPr id="17" name="Freeform 17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DFDFD"/>
            </a:solidFill>
          </p:spPr>
        </p:sp>
      </p:grpSp>
      <p:grpSp>
        <p:nvGrpSpPr>
          <p:cNvPr id="18" name="Group 18"/>
          <p:cNvGrpSpPr>
            <a:grpSpLocks noChangeAspect="1"/>
          </p:cNvGrpSpPr>
          <p:nvPr/>
        </p:nvGrpSpPr>
        <p:grpSpPr>
          <a:xfrm rot="-10800000">
            <a:off x="16111484" y="1348026"/>
            <a:ext cx="835006" cy="835006"/>
            <a:chOff x="-2540" y="-2540"/>
            <a:chExt cx="6355080" cy="6355080"/>
          </a:xfrm>
        </p:grpSpPr>
        <p:sp>
          <p:nvSpPr>
            <p:cNvPr id="19" name="Freeform 19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318F9A"/>
            </a:solidFill>
          </p:spPr>
        </p:sp>
      </p:grpSp>
      <p:sp>
        <p:nvSpPr>
          <p:cNvPr id="23" name="Объект 2"/>
          <p:cNvSpPr txBox="1">
            <a:spLocks/>
          </p:cNvSpPr>
          <p:nvPr/>
        </p:nvSpPr>
        <p:spPr>
          <a:xfrm>
            <a:off x="2492568" y="2123296"/>
            <a:ext cx="14328582" cy="588688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52413" algn="just"/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профессиональное развитие и самосовершенствование (одним из способов предохранения от синдрома выгорания является обмен профессиональной информацией с коллегами, что дает ощущение более широкого мира, нежели тот, который существует внутри отдельного коллектива, для этого существуют различные способы – курсы повышения квалификации, конференции и пр.); </a:t>
            </a:r>
          </a:p>
          <a:p>
            <a:pPr indent="-252413" algn="just"/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уход от ненужной конкуренции (бывают ситуации, когда ее нельзя избежать, но чрезмерное стремление к выигрышу порождает тревогу, делает человека агрессивным, что способствует возникновению синдрома выгорания); </a:t>
            </a:r>
          </a:p>
        </p:txBody>
      </p:sp>
    </p:spTree>
    <p:extLst>
      <p:ext uri="{BB962C8B-B14F-4D97-AF65-F5344CB8AC3E}">
        <p14:creationId xmlns:p14="http://schemas.microsoft.com/office/powerpoint/2010/main" val="2732558027"/>
      </p:ext>
    </p:extLst>
  </p:cSld>
  <p:clrMapOvr>
    <a:masterClrMapping/>
  </p:clrMapOvr>
  <p:transition spd="slow">
    <p:wip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38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7"/>
          <p:cNvSpPr/>
          <p:nvPr/>
        </p:nvSpPr>
        <p:spPr>
          <a:xfrm>
            <a:off x="-226122" y="-176148"/>
            <a:ext cx="1510755" cy="1914778"/>
          </a:xfrm>
          <a:prstGeom prst="rect">
            <a:avLst/>
          </a:prstGeom>
          <a:solidFill>
            <a:srgbClr val="04383F"/>
          </a:solidFill>
        </p:spPr>
      </p:sp>
      <p:sp>
        <p:nvSpPr>
          <p:cNvPr id="8" name="AutoShape 8"/>
          <p:cNvSpPr/>
          <p:nvPr/>
        </p:nvSpPr>
        <p:spPr>
          <a:xfrm>
            <a:off x="-2837367" y="1033668"/>
            <a:ext cx="10869754" cy="125413"/>
          </a:xfrm>
          <a:prstGeom prst="rect">
            <a:avLst/>
          </a:prstGeom>
          <a:solidFill>
            <a:srgbClr val="318F9A"/>
          </a:solidFill>
        </p:spPr>
      </p:sp>
      <p:grpSp>
        <p:nvGrpSpPr>
          <p:cNvPr id="9" name="Group 9"/>
          <p:cNvGrpSpPr/>
          <p:nvPr/>
        </p:nvGrpSpPr>
        <p:grpSpPr>
          <a:xfrm rot="-10800000">
            <a:off x="16533200" y="869315"/>
            <a:ext cx="978018" cy="978018"/>
            <a:chOff x="0" y="0"/>
            <a:chExt cx="6350000" cy="6350000"/>
          </a:xfrm>
        </p:grpSpPr>
        <p:sp>
          <p:nvSpPr>
            <p:cNvPr id="10" name="Freeform 10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04383F"/>
            </a:solidFill>
          </p:spPr>
        </p:sp>
      </p:grpSp>
      <p:grpSp>
        <p:nvGrpSpPr>
          <p:cNvPr id="11" name="Group 11"/>
          <p:cNvGrpSpPr>
            <a:grpSpLocks noChangeAspect="1"/>
          </p:cNvGrpSpPr>
          <p:nvPr/>
        </p:nvGrpSpPr>
        <p:grpSpPr>
          <a:xfrm rot="-10800000">
            <a:off x="16306918" y="1203412"/>
            <a:ext cx="683848" cy="683848"/>
            <a:chOff x="-2540" y="-2540"/>
            <a:chExt cx="6355080" cy="6355080"/>
          </a:xfrm>
        </p:grpSpPr>
        <p:sp>
          <p:nvSpPr>
            <p:cNvPr id="12" name="Freeform 12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FDFDFD"/>
            </a:solidFill>
          </p:spPr>
        </p:sp>
      </p:grpSp>
      <p:sp>
        <p:nvSpPr>
          <p:cNvPr id="13" name="AutoShape 13"/>
          <p:cNvSpPr/>
          <p:nvPr/>
        </p:nvSpPr>
        <p:spPr>
          <a:xfrm>
            <a:off x="17041467" y="8548370"/>
            <a:ext cx="1475526" cy="1967622"/>
          </a:xfrm>
          <a:prstGeom prst="rect">
            <a:avLst/>
          </a:prstGeom>
          <a:solidFill>
            <a:srgbClr val="04383F"/>
          </a:solidFill>
        </p:spPr>
      </p:sp>
      <p:sp>
        <p:nvSpPr>
          <p:cNvPr id="14" name="AutoShape 14"/>
          <p:cNvSpPr/>
          <p:nvPr/>
        </p:nvSpPr>
        <p:spPr>
          <a:xfrm>
            <a:off x="10980502" y="9406768"/>
            <a:ext cx="10869754" cy="125413"/>
          </a:xfrm>
          <a:prstGeom prst="rect">
            <a:avLst/>
          </a:prstGeom>
          <a:solidFill>
            <a:srgbClr val="FDFDFD"/>
          </a:solidFill>
        </p:spPr>
      </p:sp>
      <p:grpSp>
        <p:nvGrpSpPr>
          <p:cNvPr id="15" name="Group 15"/>
          <p:cNvGrpSpPr/>
          <p:nvPr/>
        </p:nvGrpSpPr>
        <p:grpSpPr>
          <a:xfrm>
            <a:off x="1028700" y="8280282"/>
            <a:ext cx="978018" cy="978018"/>
            <a:chOff x="0" y="0"/>
            <a:chExt cx="6350000" cy="6350000"/>
          </a:xfrm>
        </p:grpSpPr>
        <p:sp>
          <p:nvSpPr>
            <p:cNvPr id="16" name="Freeform 16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DFDFD"/>
            </a:solidFill>
          </p:spPr>
        </p:sp>
      </p:grpSp>
      <p:grpSp>
        <p:nvGrpSpPr>
          <p:cNvPr id="17" name="Group 17"/>
          <p:cNvGrpSpPr>
            <a:grpSpLocks noChangeAspect="1"/>
          </p:cNvGrpSpPr>
          <p:nvPr/>
        </p:nvGrpSpPr>
        <p:grpSpPr>
          <a:xfrm>
            <a:off x="1549153" y="8240355"/>
            <a:ext cx="683848" cy="683848"/>
            <a:chOff x="-2540" y="-2540"/>
            <a:chExt cx="6355080" cy="6355080"/>
          </a:xfrm>
        </p:grpSpPr>
        <p:sp>
          <p:nvSpPr>
            <p:cNvPr id="18" name="Freeform 18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318F9A"/>
            </a:solidFill>
          </p:spPr>
        </p:sp>
      </p:grpSp>
      <p:sp>
        <p:nvSpPr>
          <p:cNvPr id="2" name="Прямоугольник 1"/>
          <p:cNvSpPr/>
          <p:nvPr/>
        </p:nvSpPr>
        <p:spPr>
          <a:xfrm>
            <a:off x="1284632" y="2628900"/>
            <a:ext cx="1622440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337" indent="-285750" algn="just">
              <a:buFont typeface="Arial" pitchFamily="34" charset="0"/>
              <a:buChar char="•"/>
            </a:pP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эмоциональное общение (когда человек анализирует свои чувства и делится ими с другими, вероятность выгорания значительно снижается или процесс этот оказывается не столь выраженным), кроме этого важно иметь друзей из других профессиональных сфер, чтобы иметь возможность отвлекаться от своей работы; </a:t>
            </a:r>
          </a:p>
          <a:p>
            <a:pPr marL="33337" indent="-285750" algn="just">
              <a:buFont typeface="Arial" pitchFamily="34" charset="0"/>
              <a:buChar char="•"/>
            </a:pP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поддержание хорошей физической формы (не стоит забывать, что между состоянием тела и разумом существует тесная связь: неправильное питание, злоупотребление спиртными напитками, табаком усугубляют проявления синдрома выгорания). </a:t>
            </a:r>
          </a:p>
        </p:txBody>
      </p:sp>
    </p:spTree>
    <p:extLst>
      <p:ext uri="{BB962C8B-B14F-4D97-AF65-F5344CB8AC3E}">
        <p14:creationId xmlns:p14="http://schemas.microsoft.com/office/powerpoint/2010/main" val="1097916627"/>
      </p:ext>
    </p:extLst>
  </p:cSld>
  <p:clrMapOvr>
    <a:masterClrMapping/>
  </p:clrMapOvr>
  <p:transition spd="slow">
    <p:wip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5">
            <a:extLst>
              <a:ext uri="{FF2B5EF4-FFF2-40B4-BE49-F238E27FC236}">
                <a16:creationId xmlns:a16="http://schemas.microsoft.com/office/drawing/2014/main" id="{5F19F082-CA5D-4468-9908-2ED9B47349CE}"/>
              </a:ext>
            </a:extLst>
          </p:cNvPr>
          <p:cNvSpPr/>
          <p:nvPr/>
        </p:nvSpPr>
        <p:spPr>
          <a:xfrm>
            <a:off x="676796" y="2705100"/>
            <a:ext cx="16934407" cy="6996545"/>
          </a:xfrm>
          <a:prstGeom prst="rect">
            <a:avLst/>
          </a:prstGeom>
          <a:solidFill>
            <a:srgbClr val="04383F"/>
          </a:solidFill>
        </p:spPr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531FE0-36F7-454C-8120-751AB025D42C}"/>
              </a:ext>
            </a:extLst>
          </p:cNvPr>
          <p:cNvSpPr txBox="1"/>
          <p:nvPr/>
        </p:nvSpPr>
        <p:spPr>
          <a:xfrm>
            <a:off x="3200400" y="190500"/>
            <a:ext cx="118872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ЧТО ДЕЛАТЬ, ЕСЛИ ВЫ ЗАМЕТИЛИ ПЕРВЫЕ ПРИЗНАКИ ВЫГОРАНИЯ?</a:t>
            </a:r>
            <a:endParaRPr lang="ru-RU" sz="3600" dirty="0">
              <a:solidFill>
                <a:srgbClr val="04383F"/>
              </a:solidFill>
            </a:endParaRPr>
          </a:p>
        </p:txBody>
      </p:sp>
      <p:grpSp>
        <p:nvGrpSpPr>
          <p:cNvPr id="6" name="Group 16">
            <a:extLst>
              <a:ext uri="{FF2B5EF4-FFF2-40B4-BE49-F238E27FC236}">
                <a16:creationId xmlns:a16="http://schemas.microsoft.com/office/drawing/2014/main" id="{4FFDCB4E-982A-4CF8-A91F-F92A578470DB}"/>
              </a:ext>
            </a:extLst>
          </p:cNvPr>
          <p:cNvGrpSpPr/>
          <p:nvPr/>
        </p:nvGrpSpPr>
        <p:grpSpPr>
          <a:xfrm rot="-10800000">
            <a:off x="16234818" y="2933700"/>
            <a:ext cx="1194200" cy="1194200"/>
            <a:chOff x="0" y="0"/>
            <a:chExt cx="6350000" cy="6350000"/>
          </a:xfrm>
        </p:grpSpPr>
        <p:sp>
          <p:nvSpPr>
            <p:cNvPr id="7" name="Freeform 17">
              <a:extLst>
                <a:ext uri="{FF2B5EF4-FFF2-40B4-BE49-F238E27FC236}">
                  <a16:creationId xmlns:a16="http://schemas.microsoft.com/office/drawing/2014/main" id="{D53E25A7-4FCD-4D6D-9808-7754F46C15AD}"/>
                </a:ext>
              </a:extLst>
            </p:cNvPr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DFDFD"/>
            </a:solidFill>
          </p:spPr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721E3E27-A1D2-4AA8-9DC1-BCC53004279F}"/>
              </a:ext>
            </a:extLst>
          </p:cNvPr>
          <p:cNvSpPr txBox="1"/>
          <p:nvPr/>
        </p:nvSpPr>
        <p:spPr>
          <a:xfrm>
            <a:off x="1142999" y="3848100"/>
            <a:ext cx="16002000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 algn="ctr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ru-RU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Прежде всего,  признать,  что они есть.</a:t>
            </a:r>
          </a:p>
          <a:p>
            <a:pPr marL="571500" indent="-571500" algn="ctr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ru-RU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защищаться от своих собственных трудных состояний при помощи ухода в активность.</a:t>
            </a:r>
          </a:p>
          <a:p>
            <a:pPr marL="571500" indent="-571500" algn="ctr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ru-RU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Помните: блокирование своих чувств могут замедлить процесс вашего восстановления.</a:t>
            </a:r>
          </a:p>
          <a:p>
            <a:pPr marL="571500" indent="-571500" algn="ctr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ru-RU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Необходима физическая и эмоциональная поддержка от других людей. </a:t>
            </a:r>
          </a:p>
          <a:p>
            <a:pPr marL="571500" indent="-571500" algn="ctr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ru-RU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Для профессионала при этом уместна и полезна работа с супервизором.</a:t>
            </a:r>
          </a:p>
          <a:p>
            <a:pPr marL="571500" indent="-571500" algn="ctr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ru-RU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Найти возможность побыть одному.</a:t>
            </a:r>
          </a:p>
        </p:txBody>
      </p:sp>
      <p:sp>
        <p:nvSpPr>
          <p:cNvPr id="10" name="AutoShape 24">
            <a:extLst>
              <a:ext uri="{FF2B5EF4-FFF2-40B4-BE49-F238E27FC236}">
                <a16:creationId xmlns:a16="http://schemas.microsoft.com/office/drawing/2014/main" id="{DAECE3DD-1E00-40FB-AB7B-29DD6483C707}"/>
              </a:ext>
            </a:extLst>
          </p:cNvPr>
          <p:cNvSpPr/>
          <p:nvPr/>
        </p:nvSpPr>
        <p:spPr>
          <a:xfrm>
            <a:off x="1600200" y="685424"/>
            <a:ext cx="1132906" cy="1636365"/>
          </a:xfrm>
          <a:prstGeom prst="rect">
            <a:avLst/>
          </a:prstGeom>
          <a:solidFill>
            <a:srgbClr val="FDFDFD"/>
          </a:solidFill>
        </p:spPr>
      </p:sp>
      <p:sp>
        <p:nvSpPr>
          <p:cNvPr id="11" name="AutoShape 25">
            <a:extLst>
              <a:ext uri="{FF2B5EF4-FFF2-40B4-BE49-F238E27FC236}">
                <a16:creationId xmlns:a16="http://schemas.microsoft.com/office/drawing/2014/main" id="{485BD08E-3732-4160-AEBC-5C097FD944A0}"/>
              </a:ext>
            </a:extLst>
          </p:cNvPr>
          <p:cNvSpPr/>
          <p:nvPr/>
        </p:nvSpPr>
        <p:spPr>
          <a:xfrm>
            <a:off x="142847" y="1440901"/>
            <a:ext cx="10869754" cy="125413"/>
          </a:xfrm>
          <a:prstGeom prst="rect">
            <a:avLst/>
          </a:prstGeom>
          <a:solidFill>
            <a:srgbClr val="04383F"/>
          </a:solidFill>
        </p:spPr>
      </p:sp>
    </p:spTree>
    <p:extLst>
      <p:ext uri="{BB962C8B-B14F-4D97-AF65-F5344CB8AC3E}">
        <p14:creationId xmlns:p14="http://schemas.microsoft.com/office/powerpoint/2010/main" val="3635075210"/>
      </p:ext>
    </p:extLst>
  </p:cSld>
  <p:clrMapOvr>
    <a:masterClrMapping/>
  </p:clrMapOvr>
  <p:transition spd="slow">
    <p:wip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>
            <a:extLst>
              <a:ext uri="{FF2B5EF4-FFF2-40B4-BE49-F238E27FC236}">
                <a16:creationId xmlns:a16="http://schemas.microsoft.com/office/drawing/2014/main" id="{998D5439-8E47-4937-B308-5439F60E0CBA}"/>
              </a:ext>
            </a:extLst>
          </p:cNvPr>
          <p:cNvSpPr/>
          <p:nvPr/>
        </p:nvSpPr>
        <p:spPr>
          <a:xfrm>
            <a:off x="-266700" y="0"/>
            <a:ext cx="18821400" cy="2847109"/>
          </a:xfrm>
          <a:prstGeom prst="rect">
            <a:avLst/>
          </a:prstGeom>
          <a:solidFill>
            <a:srgbClr val="318F9A"/>
          </a:solidFill>
        </p:spPr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533764-48FA-4EF4-94B8-BC7D5D77920C}"/>
              </a:ext>
            </a:extLst>
          </p:cNvPr>
          <p:cNvSpPr txBox="1"/>
          <p:nvPr/>
        </p:nvSpPr>
        <p:spPr>
          <a:xfrm>
            <a:off x="4114800" y="571500"/>
            <a:ext cx="9144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НУЖНО И ЧЕГО НЕ НУЖНО ДЕЛАТЬ ПРИ ВЫГОРАНИИ</a:t>
            </a:r>
            <a:endParaRPr lang="ru-RU" sz="3600" dirty="0">
              <a:solidFill>
                <a:schemeClr val="bg1"/>
              </a:solidFill>
            </a:endParaRPr>
          </a:p>
        </p:txBody>
      </p:sp>
      <p:grpSp>
        <p:nvGrpSpPr>
          <p:cNvPr id="5" name="Group 8">
            <a:extLst>
              <a:ext uri="{FF2B5EF4-FFF2-40B4-BE49-F238E27FC236}">
                <a16:creationId xmlns:a16="http://schemas.microsoft.com/office/drawing/2014/main" id="{65E4827C-4F5E-4FD0-B0C6-DE564FF1F898}"/>
              </a:ext>
            </a:extLst>
          </p:cNvPr>
          <p:cNvGrpSpPr/>
          <p:nvPr/>
        </p:nvGrpSpPr>
        <p:grpSpPr>
          <a:xfrm>
            <a:off x="457200" y="2847109"/>
            <a:ext cx="13563600" cy="7786949"/>
            <a:chOff x="0" y="0"/>
            <a:chExt cx="6350000" cy="6350000"/>
          </a:xfrm>
        </p:grpSpPr>
        <p:sp>
          <p:nvSpPr>
            <p:cNvPr id="6" name="Freeform 9">
              <a:extLst>
                <a:ext uri="{FF2B5EF4-FFF2-40B4-BE49-F238E27FC236}">
                  <a16:creationId xmlns:a16="http://schemas.microsoft.com/office/drawing/2014/main" id="{C6A45BF2-F214-4F05-8F53-FB51BB794AD0}"/>
                </a:ext>
              </a:extLst>
            </p:cNvPr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318F9A"/>
            </a:solidFill>
          </p:spPr>
        </p:sp>
      </p:grpSp>
      <p:grpSp>
        <p:nvGrpSpPr>
          <p:cNvPr id="7" name="Group 10">
            <a:extLst>
              <a:ext uri="{FF2B5EF4-FFF2-40B4-BE49-F238E27FC236}">
                <a16:creationId xmlns:a16="http://schemas.microsoft.com/office/drawing/2014/main" id="{1E8503F1-BF10-40FC-A615-252C7AE67A03}"/>
              </a:ext>
            </a:extLst>
          </p:cNvPr>
          <p:cNvGrpSpPr>
            <a:grpSpLocks noChangeAspect="1"/>
          </p:cNvGrpSpPr>
          <p:nvPr/>
        </p:nvGrpSpPr>
        <p:grpSpPr>
          <a:xfrm rot="-8904737">
            <a:off x="12477022" y="2254532"/>
            <a:ext cx="5765423" cy="5765423"/>
            <a:chOff x="-2540" y="-2540"/>
            <a:chExt cx="6355080" cy="6355080"/>
          </a:xfrm>
        </p:grpSpPr>
        <p:sp>
          <p:nvSpPr>
            <p:cNvPr id="8" name="Freeform 11">
              <a:extLst>
                <a:ext uri="{FF2B5EF4-FFF2-40B4-BE49-F238E27FC236}">
                  <a16:creationId xmlns:a16="http://schemas.microsoft.com/office/drawing/2014/main" id="{F79EAA8E-BC3A-4DA6-AE6F-C7CE5F2CC756}"/>
                </a:ext>
              </a:extLst>
            </p:cNvPr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04383F"/>
            </a:solidFill>
          </p:spPr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550DFA23-5EAC-427D-A210-DA8A4B0F729D}"/>
              </a:ext>
            </a:extLst>
          </p:cNvPr>
          <p:cNvSpPr txBox="1"/>
          <p:nvPr/>
        </p:nvSpPr>
        <p:spPr>
          <a:xfrm>
            <a:off x="2149199" y="4520403"/>
            <a:ext cx="10179599" cy="49675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 algn="ctr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Делитесь</a:t>
            </a: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своими чувствами. Проявляйте ваши эмоции и давайте вашим друзьям обсуждать их вместе с вами.</a:t>
            </a:r>
          </a:p>
          <a:p>
            <a:pPr marL="571500" indent="-571500" algn="ctr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Говорите</a:t>
            </a: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 том, что случилось. Используйте каждую возможность пересмотреть свой опыт наедине с собой или вместе с другими.</a:t>
            </a:r>
          </a:p>
          <a:p>
            <a:pPr marL="571500" indent="-571500" algn="ctr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Анализируйте</a:t>
            </a: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 противопоставляйте альтернативы вашему чувству стеснения, останавливающему вас, когда другие предоставляют вам шанс говорить или предлагают помощь.</a:t>
            </a:r>
          </a:p>
        </p:txBody>
      </p:sp>
      <p:pic>
        <p:nvPicPr>
          <p:cNvPr id="13" name="Picture 4" descr="http://illuminosityfoundation.org/images08/communication%2003.jpg">
            <a:extLst>
              <a:ext uri="{FF2B5EF4-FFF2-40B4-BE49-F238E27FC236}">
                <a16:creationId xmlns:a16="http://schemas.microsoft.com/office/drawing/2014/main" id="{392E1575-D81C-42EC-88E8-A1D8AD3E6E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49200" y="2386145"/>
            <a:ext cx="5410200" cy="551470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4249047300"/>
      </p:ext>
    </p:extLst>
  </p:cSld>
  <p:clrMapOvr>
    <a:masterClrMapping/>
  </p:clrMapOvr>
  <p:transition spd="slow">
    <p:wip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0">
            <a:extLst>
              <a:ext uri="{FF2B5EF4-FFF2-40B4-BE49-F238E27FC236}">
                <a16:creationId xmlns:a16="http://schemas.microsoft.com/office/drawing/2014/main" id="{2BABE384-2126-40E3-8AE5-F61E8278C662}"/>
              </a:ext>
            </a:extLst>
          </p:cNvPr>
          <p:cNvGrpSpPr>
            <a:grpSpLocks noChangeAspect="1"/>
          </p:cNvGrpSpPr>
          <p:nvPr/>
        </p:nvGrpSpPr>
        <p:grpSpPr>
          <a:xfrm rot="-8904737">
            <a:off x="8559066" y="106211"/>
            <a:ext cx="3608268" cy="3608268"/>
            <a:chOff x="-2540" y="-2540"/>
            <a:chExt cx="6355080" cy="6355080"/>
          </a:xfrm>
        </p:grpSpPr>
        <p:sp>
          <p:nvSpPr>
            <p:cNvPr id="6" name="Freeform 11">
              <a:extLst>
                <a:ext uri="{FF2B5EF4-FFF2-40B4-BE49-F238E27FC236}">
                  <a16:creationId xmlns:a16="http://schemas.microsoft.com/office/drawing/2014/main" id="{7650A460-4957-4441-B7CB-F35ADDA4029B}"/>
                </a:ext>
              </a:extLst>
            </p:cNvPr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04383F"/>
            </a:solidFill>
          </p:spPr>
        </p:sp>
      </p:grpSp>
      <p:sp>
        <p:nvSpPr>
          <p:cNvPr id="4" name="AutoShape 5">
            <a:extLst>
              <a:ext uri="{FF2B5EF4-FFF2-40B4-BE49-F238E27FC236}">
                <a16:creationId xmlns:a16="http://schemas.microsoft.com/office/drawing/2014/main" id="{F66BF2BF-1555-43AD-960B-22BDC6DD4A0C}"/>
              </a:ext>
            </a:extLst>
          </p:cNvPr>
          <p:cNvSpPr/>
          <p:nvPr/>
        </p:nvSpPr>
        <p:spPr>
          <a:xfrm>
            <a:off x="0" y="0"/>
            <a:ext cx="10363200" cy="9925246"/>
          </a:xfrm>
          <a:prstGeom prst="rect">
            <a:avLst/>
          </a:prstGeom>
          <a:solidFill>
            <a:srgbClr val="04383F"/>
          </a:solidFill>
        </p:spPr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BE2D31-57FC-48A0-8710-C1EF92AA041D}"/>
              </a:ext>
            </a:extLst>
          </p:cNvPr>
          <p:cNvSpPr txBox="1"/>
          <p:nvPr/>
        </p:nvSpPr>
        <p:spPr>
          <a:xfrm>
            <a:off x="609600" y="395763"/>
            <a:ext cx="9144000" cy="9133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Помните</a:t>
            </a: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что тяжелые состояния, характерные для выгорания, не уйдут сами по себе.</a:t>
            </a:r>
          </a:p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Выделяйте </a:t>
            </a: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достаточное время для сна, отдыха, размышлений.</a:t>
            </a:r>
          </a:p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Проявляйте</a:t>
            </a: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ваши желания прямо, ясно и честно, говорите о них семье, друзьям и на работе.</a:t>
            </a:r>
          </a:p>
          <a:p>
            <a:pPr algn="ctr">
              <a:lnSpc>
                <a:spcPct val="150000"/>
              </a:lnSpc>
            </a:pP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Постарайтесь </a:t>
            </a: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сохранять</a:t>
            </a: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нормальный распорядок вашей жизни, насколько это возможно.</a:t>
            </a:r>
          </a:p>
        </p:txBody>
      </p:sp>
      <p:grpSp>
        <p:nvGrpSpPr>
          <p:cNvPr id="9" name="Group 10">
            <a:extLst>
              <a:ext uri="{FF2B5EF4-FFF2-40B4-BE49-F238E27FC236}">
                <a16:creationId xmlns:a16="http://schemas.microsoft.com/office/drawing/2014/main" id="{EA71996D-16D8-4A28-AE50-2A418CB7959D}"/>
              </a:ext>
            </a:extLst>
          </p:cNvPr>
          <p:cNvGrpSpPr>
            <a:grpSpLocks noChangeAspect="1"/>
          </p:cNvGrpSpPr>
          <p:nvPr/>
        </p:nvGrpSpPr>
        <p:grpSpPr>
          <a:xfrm rot="16200000">
            <a:off x="11789583" y="2365673"/>
            <a:ext cx="5066111" cy="6167438"/>
            <a:chOff x="-2540" y="-2540"/>
            <a:chExt cx="6355080" cy="6355080"/>
          </a:xfrm>
        </p:grpSpPr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A441ECB9-0B66-4FA2-AF7A-EFDFEF18C41D}"/>
                </a:ext>
              </a:extLst>
            </p:cNvPr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04383F"/>
            </a:solidFill>
          </p:spPr>
        </p:sp>
      </p:grpSp>
      <p:pic>
        <p:nvPicPr>
          <p:cNvPr id="11" name="Picture 2" descr="http://direct-press.ru/images/stories/2015/Health/02-2015/08/stress.jpg">
            <a:extLst>
              <a:ext uri="{FF2B5EF4-FFF2-40B4-BE49-F238E27FC236}">
                <a16:creationId xmlns:a16="http://schemas.microsoft.com/office/drawing/2014/main" id="{4E596C5F-B6D5-440D-94AC-68F2B95996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72786" y="2926727"/>
            <a:ext cx="5899703" cy="49636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90637380"/>
      </p:ext>
    </p:extLst>
  </p:cSld>
  <p:clrMapOvr>
    <a:masterClrMapping/>
  </p:clrMapOvr>
  <p:transition spd="slow">
    <p:wip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6DD8810-4796-4523-9769-0F14C25EA88E}"/>
              </a:ext>
            </a:extLst>
          </p:cNvPr>
          <p:cNvSpPr txBox="1"/>
          <p:nvPr/>
        </p:nvSpPr>
        <p:spPr>
          <a:xfrm>
            <a:off x="1295400" y="2988708"/>
            <a:ext cx="12420600" cy="64450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4000" dirty="0">
                <a:solidFill>
                  <a:srgbClr val="318F9A"/>
                </a:solidFill>
                <a:latin typeface="Times New Roman" pitchFamily="18" charset="0"/>
                <a:cs typeface="Times New Roman" pitchFamily="18" charset="0"/>
              </a:rPr>
              <a:t>Признать: мне необходима профессиональная помощь.</a:t>
            </a:r>
          </a:p>
          <a:p>
            <a:pPr marL="571500" indent="-5715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4000" dirty="0">
                <a:solidFill>
                  <a:srgbClr val="318F9A"/>
                </a:solidFill>
                <a:latin typeface="Times New Roman" pitchFamily="18" charset="0"/>
                <a:cs typeface="Times New Roman" pitchFamily="18" charset="0"/>
              </a:rPr>
              <a:t>Пересмотреть свои жизненные мифы, цели и ценности, свои представления и отношение к себе самому, другим людям и к своей работе.</a:t>
            </a:r>
          </a:p>
          <a:p>
            <a:pPr marL="571500" indent="-5715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4000" dirty="0">
                <a:solidFill>
                  <a:srgbClr val="318F9A"/>
                </a:solidFill>
                <a:latin typeface="Times New Roman" pitchFamily="18" charset="0"/>
                <a:cs typeface="Times New Roman" pitchFamily="18" charset="0"/>
              </a:rPr>
              <a:t>Шаг за шагом изменять отношения с окружающими людьми и способы взаимодействия с ними.</a:t>
            </a:r>
          </a:p>
        </p:txBody>
      </p:sp>
      <p:sp>
        <p:nvSpPr>
          <p:cNvPr id="4" name="AutoShape 6">
            <a:extLst>
              <a:ext uri="{FF2B5EF4-FFF2-40B4-BE49-F238E27FC236}">
                <a16:creationId xmlns:a16="http://schemas.microsoft.com/office/drawing/2014/main" id="{C058B703-85D7-4AE4-999E-CB5DA0D0D4CB}"/>
              </a:ext>
            </a:extLst>
          </p:cNvPr>
          <p:cNvSpPr/>
          <p:nvPr/>
        </p:nvSpPr>
        <p:spPr>
          <a:xfrm>
            <a:off x="14478000" y="1028700"/>
            <a:ext cx="152400" cy="8991600"/>
          </a:xfrm>
          <a:prstGeom prst="rect">
            <a:avLst/>
          </a:prstGeom>
          <a:solidFill>
            <a:srgbClr val="318F9A"/>
          </a:solidFill>
        </p:spPr>
      </p:sp>
      <p:sp>
        <p:nvSpPr>
          <p:cNvPr id="5" name="AutoShape 6">
            <a:extLst>
              <a:ext uri="{FF2B5EF4-FFF2-40B4-BE49-F238E27FC236}">
                <a16:creationId xmlns:a16="http://schemas.microsoft.com/office/drawing/2014/main" id="{090BA7F4-EDEF-451D-A6E2-F22AAA464412}"/>
              </a:ext>
            </a:extLst>
          </p:cNvPr>
          <p:cNvSpPr/>
          <p:nvPr/>
        </p:nvSpPr>
        <p:spPr>
          <a:xfrm rot="5400000">
            <a:off x="8176146" y="-5242446"/>
            <a:ext cx="199767" cy="15485259"/>
          </a:xfrm>
          <a:prstGeom prst="rect">
            <a:avLst/>
          </a:prstGeom>
          <a:solidFill>
            <a:srgbClr val="318F9A"/>
          </a:solidFill>
        </p:spPr>
      </p:sp>
      <p:grpSp>
        <p:nvGrpSpPr>
          <p:cNvPr id="6" name="Group 8">
            <a:extLst>
              <a:ext uri="{FF2B5EF4-FFF2-40B4-BE49-F238E27FC236}">
                <a16:creationId xmlns:a16="http://schemas.microsoft.com/office/drawing/2014/main" id="{7C775D4B-1D35-4D0B-9017-60C4ABF00E8E}"/>
              </a:ext>
            </a:extLst>
          </p:cNvPr>
          <p:cNvGrpSpPr/>
          <p:nvPr/>
        </p:nvGrpSpPr>
        <p:grpSpPr>
          <a:xfrm rot="-8904737">
            <a:off x="15879808" y="335008"/>
            <a:ext cx="1783652" cy="1783652"/>
            <a:chOff x="0" y="0"/>
            <a:chExt cx="6350000" cy="6350000"/>
          </a:xfrm>
        </p:grpSpPr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4FBEDAC6-4A95-434C-824F-92F678B90EB7}"/>
                </a:ext>
              </a:extLst>
            </p:cNvPr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318F9A"/>
            </a:solidFill>
          </p:spPr>
        </p:sp>
      </p:grpSp>
      <p:grpSp>
        <p:nvGrpSpPr>
          <p:cNvPr id="8" name="Group 10">
            <a:extLst>
              <a:ext uri="{FF2B5EF4-FFF2-40B4-BE49-F238E27FC236}">
                <a16:creationId xmlns:a16="http://schemas.microsoft.com/office/drawing/2014/main" id="{1D57A791-5466-4BE4-A501-B88F47B4102E}"/>
              </a:ext>
            </a:extLst>
          </p:cNvPr>
          <p:cNvGrpSpPr>
            <a:grpSpLocks noChangeAspect="1"/>
          </p:cNvGrpSpPr>
          <p:nvPr/>
        </p:nvGrpSpPr>
        <p:grpSpPr>
          <a:xfrm rot="-8904737">
            <a:off x="15147477" y="669173"/>
            <a:ext cx="1130209" cy="1130209"/>
            <a:chOff x="-2540" y="-2540"/>
            <a:chExt cx="6355080" cy="6355080"/>
          </a:xfrm>
        </p:grpSpPr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73F1BBE5-E0B2-4FB0-AD68-EB09D3AB8370}"/>
                </a:ext>
              </a:extLst>
            </p:cNvPr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04383F"/>
            </a:solidFill>
          </p:spPr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96DB069E-0A3F-4ECC-9907-8BB51C0A37E3}"/>
              </a:ext>
            </a:extLst>
          </p:cNvPr>
          <p:cNvSpPr txBox="1"/>
          <p:nvPr/>
        </p:nvSpPr>
        <p:spPr>
          <a:xfrm>
            <a:off x="2743200" y="349671"/>
            <a:ext cx="91440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ЕСЛИ ВЫ ПОНИМАЕТЕ,  </a:t>
            </a:r>
            <a:br>
              <a:rPr lang="ru-RU" sz="36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ЧТО ВЫГОРАНИЕ УЖЕ ПРОИСХОДИТ И ДОСТИГЛО ГЛУБОКИХ СТАДИЙ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288283063"/>
      </p:ext>
    </p:extLst>
  </p:cSld>
  <p:clrMapOvr>
    <a:masterClrMapping/>
  </p:clrMapOvr>
  <p:transition spd="slow">
    <p:wip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5"/>
          <p:cNvSpPr/>
          <p:nvPr/>
        </p:nvSpPr>
        <p:spPr>
          <a:xfrm>
            <a:off x="-182847" y="7571647"/>
            <a:ext cx="3611177" cy="4054005"/>
          </a:xfrm>
          <a:prstGeom prst="rect">
            <a:avLst/>
          </a:prstGeom>
          <a:solidFill>
            <a:srgbClr val="04383F"/>
          </a:solidFill>
        </p:spPr>
      </p:sp>
      <p:sp>
        <p:nvSpPr>
          <p:cNvPr id="6" name="AutoShape 6"/>
          <p:cNvSpPr/>
          <p:nvPr/>
        </p:nvSpPr>
        <p:spPr>
          <a:xfrm>
            <a:off x="1622742" y="0"/>
            <a:ext cx="119085" cy="8229600"/>
          </a:xfrm>
          <a:prstGeom prst="rect">
            <a:avLst/>
          </a:prstGeom>
          <a:solidFill>
            <a:srgbClr val="318F9A"/>
          </a:solidFill>
        </p:spPr>
      </p:sp>
      <p:grpSp>
        <p:nvGrpSpPr>
          <p:cNvPr id="8" name="Group 8"/>
          <p:cNvGrpSpPr/>
          <p:nvPr/>
        </p:nvGrpSpPr>
        <p:grpSpPr>
          <a:xfrm rot="-8904737">
            <a:off x="15175920" y="7479989"/>
            <a:ext cx="1783652" cy="1783652"/>
            <a:chOff x="0" y="0"/>
            <a:chExt cx="6350000" cy="6350000"/>
          </a:xfrm>
        </p:grpSpPr>
        <p:sp>
          <p:nvSpPr>
            <p:cNvPr id="9" name="Freeform 9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318F9A"/>
            </a:solidFill>
          </p:spPr>
        </p:sp>
      </p:grpSp>
      <p:grpSp>
        <p:nvGrpSpPr>
          <p:cNvPr id="10" name="Group 10"/>
          <p:cNvGrpSpPr>
            <a:grpSpLocks noChangeAspect="1"/>
          </p:cNvGrpSpPr>
          <p:nvPr/>
        </p:nvGrpSpPr>
        <p:grpSpPr>
          <a:xfrm rot="-8904737">
            <a:off x="14678297" y="7359342"/>
            <a:ext cx="1130209" cy="1130209"/>
            <a:chOff x="-2540" y="-2540"/>
            <a:chExt cx="6355080" cy="6355080"/>
          </a:xfrm>
        </p:grpSpPr>
        <p:sp>
          <p:nvSpPr>
            <p:cNvPr id="11" name="Freeform 11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04383F"/>
            </a:solidFill>
          </p:spPr>
        </p:sp>
      </p:grpSp>
      <p:sp>
        <p:nvSpPr>
          <p:cNvPr id="14" name="Содержимое 2"/>
          <p:cNvSpPr txBox="1">
            <a:spLocks/>
          </p:cNvSpPr>
          <p:nvPr/>
        </p:nvSpPr>
        <p:spPr>
          <a:xfrm>
            <a:off x="2234462" y="1949570"/>
            <a:ext cx="15029020" cy="519749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40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	Выгорание представляет собой процесс, развивающийся во времени. Он начинается с сильного и продолжительного стресса на работе. В том случае, когда требования к человеку постоянно превышают имеющиеся у него ресурсы, нарушается состояние психофизиологического равновесия. Непрерывный или прогрессирующий дисбаланс неизбежно ведет к выгоранию, которое возникает не просто в результате стресса, но как стресса неуправляемого.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64C11C-457B-473E-A178-340BE990F5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</a:p>
        </p:txBody>
      </p:sp>
    </p:spTree>
    <p:extLst>
      <p:ext uri="{BB962C8B-B14F-4D97-AF65-F5344CB8AC3E}">
        <p14:creationId xmlns:p14="http://schemas.microsoft.com/office/powerpoint/2010/main" val="2836650617"/>
      </p:ext>
    </p:extLst>
  </p:cSld>
  <p:clrMapOvr>
    <a:masterClrMapping/>
  </p:clrMapOvr>
  <p:transition spd="slow">
    <p:wip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18F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14579991" y="-193763"/>
            <a:ext cx="3972231" cy="3596456"/>
          </a:xfrm>
          <a:prstGeom prst="rect">
            <a:avLst/>
          </a:prstGeom>
          <a:solidFill>
            <a:srgbClr val="FDFDFD"/>
          </a:solidFill>
        </p:spPr>
      </p:sp>
      <p:sp>
        <p:nvSpPr>
          <p:cNvPr id="3" name="AutoShape 3"/>
          <p:cNvSpPr/>
          <p:nvPr/>
        </p:nvSpPr>
        <p:spPr>
          <a:xfrm>
            <a:off x="17140215" y="2129838"/>
            <a:ext cx="119085" cy="8229600"/>
          </a:xfrm>
          <a:prstGeom prst="rect">
            <a:avLst/>
          </a:prstGeom>
          <a:solidFill>
            <a:srgbClr val="04383F"/>
          </a:solidFill>
        </p:spPr>
      </p:sp>
      <p:sp>
        <p:nvSpPr>
          <p:cNvPr id="24" name="AutoShape 24"/>
          <p:cNvSpPr/>
          <p:nvPr/>
        </p:nvSpPr>
        <p:spPr>
          <a:xfrm>
            <a:off x="-176148" y="-158533"/>
            <a:ext cx="1132906" cy="1636365"/>
          </a:xfrm>
          <a:prstGeom prst="rect">
            <a:avLst/>
          </a:prstGeom>
          <a:solidFill>
            <a:srgbClr val="FDFDFD"/>
          </a:solidFill>
        </p:spPr>
      </p:sp>
      <p:sp>
        <p:nvSpPr>
          <p:cNvPr id="25" name="AutoShape 25"/>
          <p:cNvSpPr/>
          <p:nvPr/>
        </p:nvSpPr>
        <p:spPr>
          <a:xfrm>
            <a:off x="-2928901" y="613504"/>
            <a:ext cx="10869754" cy="125413"/>
          </a:xfrm>
          <a:prstGeom prst="rect">
            <a:avLst/>
          </a:prstGeom>
          <a:solidFill>
            <a:srgbClr val="04383F"/>
          </a:solidFill>
        </p:spPr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956758" y="3619500"/>
            <a:ext cx="14378492" cy="46482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Риск выгорания смягчают стабильная и привлекательная работа, представляющая возможности для творчества, профессионального и личностного роста, удовлетворенность качеством жизни в различных ее аспектах, наличие разнообразных интересов, перспективные жизненные планы.</a:t>
            </a:r>
          </a:p>
        </p:txBody>
      </p:sp>
      <p:sp>
        <p:nvSpPr>
          <p:cNvPr id="7" name="AutoShape 24">
            <a:extLst>
              <a:ext uri="{FF2B5EF4-FFF2-40B4-BE49-F238E27FC236}">
                <a16:creationId xmlns:a16="http://schemas.microsoft.com/office/drawing/2014/main" id="{21B96251-2FB0-45E8-BED1-DAECB5CE87D7}"/>
              </a:ext>
            </a:extLst>
          </p:cNvPr>
          <p:cNvSpPr/>
          <p:nvPr/>
        </p:nvSpPr>
        <p:spPr>
          <a:xfrm>
            <a:off x="-321621" y="-158533"/>
            <a:ext cx="1132906" cy="1636365"/>
          </a:xfrm>
          <a:prstGeom prst="rect">
            <a:avLst/>
          </a:prstGeom>
          <a:solidFill>
            <a:srgbClr val="FDFDFD"/>
          </a:solidFill>
        </p:spPr>
      </p:sp>
      <p:sp>
        <p:nvSpPr>
          <p:cNvPr id="9" name="AutoShape 25">
            <a:extLst>
              <a:ext uri="{FF2B5EF4-FFF2-40B4-BE49-F238E27FC236}">
                <a16:creationId xmlns:a16="http://schemas.microsoft.com/office/drawing/2014/main" id="{304F0537-2633-4248-80BF-0BEDE5DE40CA}"/>
              </a:ext>
            </a:extLst>
          </p:cNvPr>
          <p:cNvSpPr/>
          <p:nvPr/>
        </p:nvSpPr>
        <p:spPr>
          <a:xfrm>
            <a:off x="-3074374" y="613504"/>
            <a:ext cx="10869754" cy="125413"/>
          </a:xfrm>
          <a:prstGeom prst="rect">
            <a:avLst/>
          </a:prstGeom>
          <a:solidFill>
            <a:srgbClr val="04383F"/>
          </a:solidFill>
        </p:spPr>
      </p:sp>
    </p:spTree>
    <p:extLst>
      <p:ext uri="{BB962C8B-B14F-4D97-AF65-F5344CB8AC3E}">
        <p14:creationId xmlns:p14="http://schemas.microsoft.com/office/powerpoint/2010/main" val="644692073"/>
      </p:ext>
    </p:extLst>
  </p:cSld>
  <p:clrMapOvr>
    <a:masterClrMapping/>
  </p:clrMapOvr>
  <p:transition spd="slow">
    <p:wip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43CE24-5B64-44EC-AC8D-13B6B31E3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0" y="332509"/>
            <a:ext cx="8229600" cy="1143000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литературы: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D125D6-4ACB-4646-89A6-B4C93372EB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17221200" cy="86868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Водопьянова, Н. Е. Синдром психического выгорания в коммуникативных профессиях / Н. Е. Водопьянова // Психология здоровья /Под ред. Г. С. Никифорова. - СПб.: СПб ГУ, 2000.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Елдышова</a:t>
            </a:r>
            <a:r>
              <a:rPr lang="ru-RU" sz="2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О. А. Проблема «выгорания» в профессиональной деятельности психолога и способы профилактики / О. А. </a:t>
            </a:r>
            <a:r>
              <a:rPr lang="ru-RU" sz="28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Елдышова</a:t>
            </a:r>
            <a:r>
              <a:rPr lang="ru-RU" sz="2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// Работа переживания и психологическая помощь детям: Сборник статей и тезисов выступлений II Международной конференции Телефонов Доверия (Москва, 25-27 октября 2007г.). - М.: Национальный фонд защиты детей от жестокого обращения, 2007.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эмоционального выгорания личности (В. В. Бойко) // </a:t>
            </a:r>
            <a:r>
              <a:rPr lang="ru-RU" sz="28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Фетискин</a:t>
            </a:r>
            <a:r>
              <a:rPr lang="ru-RU" sz="2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Н. П. Социально-психологическая диагностика развития личности и малых групп / Н. П. </a:t>
            </a:r>
            <a:r>
              <a:rPr lang="ru-RU" sz="28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Фетискин</a:t>
            </a:r>
            <a:r>
              <a:rPr lang="ru-RU" sz="2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В. В. Козлов, Г. М. Мануйлов. - М.: Изд-во Института Психотерапии, 2002. - 490 с.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Орел, В. Е. Феномен «выгорания» в зарубежной психологии: эмпирические исследования / В. Е. Орел // Психологический журнал. - 2001. - Т.22. - № 1. - С.90-101.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Ронгинская</a:t>
            </a:r>
            <a:r>
              <a:rPr lang="ru-RU" sz="2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Т. И. Синдром выгорания в социальных профессиях / Т. И. </a:t>
            </a:r>
            <a:r>
              <a:rPr lang="ru-RU" sz="28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Ронгинская</a:t>
            </a:r>
            <a:r>
              <a:rPr lang="ru-RU" sz="2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// Психологический журнал. - М. - 2002. - Т. 23. - № 3. - С. 85-95.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Форманюк</a:t>
            </a:r>
            <a:r>
              <a:rPr lang="ru-RU" sz="2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Т. В. Синдром «эмоционального сгорания» учителя / Т. В. </a:t>
            </a:r>
            <a:r>
              <a:rPr lang="ru-RU" sz="28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Форманюк</a:t>
            </a:r>
            <a:r>
              <a:rPr lang="ru-RU" sz="2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// Вопросы психологии. - 1994. - № 6. - С.54-67.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Умняшкина</a:t>
            </a:r>
            <a:r>
              <a:rPr lang="ru-RU" sz="2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С. В. Синдром эмоционального выгорания как проблема самоактуализации личности (в сфере помогающих профессий): </a:t>
            </a:r>
            <a:r>
              <a:rPr lang="ru-RU" sz="28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дисс</a:t>
            </a:r>
            <a:r>
              <a:rPr lang="ru-RU" sz="2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канд. психол. наук: 19.00.04 / С. В. </a:t>
            </a:r>
            <a:r>
              <a:rPr lang="ru-RU" sz="28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Умняшкина</a:t>
            </a:r>
            <a:r>
              <a:rPr lang="ru-RU" sz="2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- М.: РГБ, 2002. - 220 с.</a:t>
            </a:r>
          </a:p>
          <a:p>
            <a:endParaRPr lang="ru-RU" dirty="0"/>
          </a:p>
        </p:txBody>
      </p:sp>
      <p:sp>
        <p:nvSpPr>
          <p:cNvPr id="4" name="AutoShape 6">
            <a:extLst>
              <a:ext uri="{FF2B5EF4-FFF2-40B4-BE49-F238E27FC236}">
                <a16:creationId xmlns:a16="http://schemas.microsoft.com/office/drawing/2014/main" id="{A267C5A7-6870-4C20-97C8-109D7A3B7519}"/>
              </a:ext>
            </a:extLst>
          </p:cNvPr>
          <p:cNvSpPr/>
          <p:nvPr/>
        </p:nvSpPr>
        <p:spPr>
          <a:xfrm rot="5400000">
            <a:off x="7414146" y="-6367004"/>
            <a:ext cx="199767" cy="15485259"/>
          </a:xfrm>
          <a:prstGeom prst="rect">
            <a:avLst/>
          </a:prstGeom>
          <a:solidFill>
            <a:srgbClr val="318F9A"/>
          </a:solidFill>
        </p:spPr>
      </p:sp>
      <p:grpSp>
        <p:nvGrpSpPr>
          <p:cNvPr id="5" name="Group 8">
            <a:extLst>
              <a:ext uri="{FF2B5EF4-FFF2-40B4-BE49-F238E27FC236}">
                <a16:creationId xmlns:a16="http://schemas.microsoft.com/office/drawing/2014/main" id="{D7860A82-98AF-4ED9-BE5C-357B926B40A7}"/>
              </a:ext>
            </a:extLst>
          </p:cNvPr>
          <p:cNvGrpSpPr/>
          <p:nvPr/>
        </p:nvGrpSpPr>
        <p:grpSpPr>
          <a:xfrm rot="1234836">
            <a:off x="16786572" y="-405959"/>
            <a:ext cx="1783652" cy="1783652"/>
            <a:chOff x="0" y="0"/>
            <a:chExt cx="6350000" cy="6350000"/>
          </a:xfrm>
        </p:grpSpPr>
        <p:sp>
          <p:nvSpPr>
            <p:cNvPr id="6" name="Freeform 9">
              <a:extLst>
                <a:ext uri="{FF2B5EF4-FFF2-40B4-BE49-F238E27FC236}">
                  <a16:creationId xmlns:a16="http://schemas.microsoft.com/office/drawing/2014/main" id="{B0DFD7BA-A75D-4CC9-9E06-09B4DA98E8A4}"/>
                </a:ext>
              </a:extLst>
            </p:cNvPr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318F9A"/>
            </a:solidFill>
          </p:spPr>
        </p:sp>
      </p:grpSp>
      <p:grpSp>
        <p:nvGrpSpPr>
          <p:cNvPr id="7" name="Group 10">
            <a:extLst>
              <a:ext uri="{FF2B5EF4-FFF2-40B4-BE49-F238E27FC236}">
                <a16:creationId xmlns:a16="http://schemas.microsoft.com/office/drawing/2014/main" id="{DE8EBA2E-5813-4855-9A91-6DF13918231B}"/>
              </a:ext>
            </a:extLst>
          </p:cNvPr>
          <p:cNvGrpSpPr>
            <a:grpSpLocks noChangeAspect="1"/>
          </p:cNvGrpSpPr>
          <p:nvPr/>
        </p:nvGrpSpPr>
        <p:grpSpPr>
          <a:xfrm rot="8557121">
            <a:off x="15787202" y="13293"/>
            <a:ext cx="1782079" cy="1782079"/>
            <a:chOff x="-2540" y="-2540"/>
            <a:chExt cx="6355080" cy="6355080"/>
          </a:xfrm>
        </p:grpSpPr>
        <p:sp>
          <p:nvSpPr>
            <p:cNvPr id="8" name="Freeform 11">
              <a:extLst>
                <a:ext uri="{FF2B5EF4-FFF2-40B4-BE49-F238E27FC236}">
                  <a16:creationId xmlns:a16="http://schemas.microsoft.com/office/drawing/2014/main" id="{7A66F3B3-46B3-4790-B913-E54E6A10DB24}"/>
                </a:ext>
              </a:extLst>
            </p:cNvPr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04383F"/>
            </a:solidFill>
          </p:spPr>
        </p:sp>
      </p:grpSp>
      <p:sp>
        <p:nvSpPr>
          <p:cNvPr id="9" name="AutoShape 6">
            <a:extLst>
              <a:ext uri="{FF2B5EF4-FFF2-40B4-BE49-F238E27FC236}">
                <a16:creationId xmlns:a16="http://schemas.microsoft.com/office/drawing/2014/main" id="{75185EF0-0C5F-4E45-9813-FFF8DCEBD8C5}"/>
              </a:ext>
            </a:extLst>
          </p:cNvPr>
          <p:cNvSpPr/>
          <p:nvPr/>
        </p:nvSpPr>
        <p:spPr>
          <a:xfrm rot="5400000">
            <a:off x="10459342" y="1920354"/>
            <a:ext cx="199767" cy="15485259"/>
          </a:xfrm>
          <a:prstGeom prst="rect">
            <a:avLst/>
          </a:prstGeom>
          <a:solidFill>
            <a:srgbClr val="318F9A"/>
          </a:solidFill>
        </p:spPr>
      </p:sp>
    </p:spTree>
    <p:extLst>
      <p:ext uri="{BB962C8B-B14F-4D97-AF65-F5344CB8AC3E}">
        <p14:creationId xmlns:p14="http://schemas.microsoft.com/office/powerpoint/2010/main" val="4135633231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38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5"/>
          <p:cNvSpPr/>
          <p:nvPr/>
        </p:nvSpPr>
        <p:spPr>
          <a:xfrm>
            <a:off x="14430812" y="-228992"/>
            <a:ext cx="4086181" cy="3387522"/>
          </a:xfrm>
          <a:prstGeom prst="rect">
            <a:avLst/>
          </a:prstGeom>
          <a:solidFill>
            <a:srgbClr val="FDFDFD"/>
          </a:solidFill>
        </p:spPr>
      </p:sp>
      <p:grpSp>
        <p:nvGrpSpPr>
          <p:cNvPr id="6" name="Group 6"/>
          <p:cNvGrpSpPr/>
          <p:nvPr/>
        </p:nvGrpSpPr>
        <p:grpSpPr>
          <a:xfrm>
            <a:off x="1072668" y="7371057"/>
            <a:ext cx="1887243" cy="1887243"/>
            <a:chOff x="0" y="0"/>
            <a:chExt cx="6350000" cy="6350000"/>
          </a:xfrm>
        </p:grpSpPr>
        <p:sp>
          <p:nvSpPr>
            <p:cNvPr id="7" name="Freeform 7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DFDFD"/>
            </a:solidFill>
          </p:spPr>
        </p:sp>
      </p:grpSp>
      <p:grpSp>
        <p:nvGrpSpPr>
          <p:cNvPr id="8" name="Group 8"/>
          <p:cNvGrpSpPr>
            <a:grpSpLocks noChangeAspect="1"/>
          </p:cNvGrpSpPr>
          <p:nvPr/>
        </p:nvGrpSpPr>
        <p:grpSpPr>
          <a:xfrm>
            <a:off x="1965132" y="7182178"/>
            <a:ext cx="1319595" cy="1319595"/>
            <a:chOff x="-2540" y="-2540"/>
            <a:chExt cx="6355080" cy="6355080"/>
          </a:xfrm>
        </p:grpSpPr>
        <p:sp>
          <p:nvSpPr>
            <p:cNvPr id="9" name="Freeform 9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318F9A"/>
            </a:solidFill>
          </p:spPr>
        </p:sp>
      </p:grpSp>
      <p:sp>
        <p:nvSpPr>
          <p:cNvPr id="10" name="AutoShape 10"/>
          <p:cNvSpPr/>
          <p:nvPr/>
        </p:nvSpPr>
        <p:spPr>
          <a:xfrm>
            <a:off x="17140215" y="-2738378"/>
            <a:ext cx="119085" cy="8229600"/>
          </a:xfrm>
          <a:prstGeom prst="rect">
            <a:avLst/>
          </a:prstGeom>
          <a:solidFill>
            <a:srgbClr val="318F9A"/>
          </a:solidFill>
        </p:spPr>
      </p:sp>
      <p:sp>
        <p:nvSpPr>
          <p:cNvPr id="13" name="AutoShape 13"/>
          <p:cNvSpPr/>
          <p:nvPr/>
        </p:nvSpPr>
        <p:spPr>
          <a:xfrm>
            <a:off x="-2362178" y="4563955"/>
            <a:ext cx="10869754" cy="125413"/>
          </a:xfrm>
          <a:prstGeom prst="rect">
            <a:avLst/>
          </a:prstGeom>
          <a:solidFill>
            <a:srgbClr val="FDFDFD"/>
          </a:solidFill>
        </p:spPr>
      </p:sp>
      <p:sp>
        <p:nvSpPr>
          <p:cNvPr id="14" name="AutoShape 14"/>
          <p:cNvSpPr/>
          <p:nvPr/>
        </p:nvSpPr>
        <p:spPr>
          <a:xfrm>
            <a:off x="-211377" y="-176148"/>
            <a:ext cx="1023248" cy="1190339"/>
          </a:xfrm>
          <a:prstGeom prst="rect">
            <a:avLst/>
          </a:prstGeom>
          <a:solidFill>
            <a:srgbClr val="FDFDFD"/>
          </a:solidFill>
        </p:spPr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300247" y="2705100"/>
            <a:ext cx="8229600" cy="144407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Синдром эмоционального выгорания – это …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7696200" y="5718870"/>
            <a:ext cx="9144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9388" indent="0" algn="just">
              <a:buNone/>
            </a:pP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… - это состояние эмоционального, психического и физического истощения, развивающееся в результате хронического неразрешимого стресса на рабочем месте и появляющееся в профессиях социальной сферы (Г. </a:t>
            </a:r>
            <a:r>
              <a:rPr lang="ru-RU" sz="28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Селье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). Приводит к снижению психической, эмоциональной и физической энергии, личной неэффективности и некомпетентности, а также циничной позиции.</a:t>
            </a:r>
          </a:p>
        </p:txBody>
      </p:sp>
    </p:spTree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18F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14923430" y="6461987"/>
            <a:ext cx="3611177" cy="4089235"/>
          </a:xfrm>
          <a:prstGeom prst="rect">
            <a:avLst/>
          </a:prstGeom>
          <a:solidFill>
            <a:srgbClr val="FDFDFD"/>
          </a:solidFill>
        </p:spPr>
      </p:sp>
      <p:sp>
        <p:nvSpPr>
          <p:cNvPr id="3" name="AutoShape 3"/>
          <p:cNvSpPr/>
          <p:nvPr/>
        </p:nvSpPr>
        <p:spPr>
          <a:xfrm>
            <a:off x="16546172" y="0"/>
            <a:ext cx="119085" cy="8229600"/>
          </a:xfrm>
          <a:prstGeom prst="rect">
            <a:avLst/>
          </a:prstGeom>
          <a:solidFill>
            <a:srgbClr val="04383F"/>
          </a:solidFill>
        </p:spPr>
      </p:sp>
      <p:sp>
        <p:nvSpPr>
          <p:cNvPr id="10" name="AutoShape 10"/>
          <p:cNvSpPr/>
          <p:nvPr/>
        </p:nvSpPr>
        <p:spPr>
          <a:xfrm>
            <a:off x="-1041301" y="5080794"/>
            <a:ext cx="10869754" cy="125413"/>
          </a:xfrm>
          <a:prstGeom prst="rect">
            <a:avLst/>
          </a:prstGeom>
          <a:solidFill>
            <a:srgbClr val="04383F"/>
          </a:solidFill>
        </p:spPr>
      </p:sp>
      <p:grpSp>
        <p:nvGrpSpPr>
          <p:cNvPr id="11" name="Group 11"/>
          <p:cNvGrpSpPr/>
          <p:nvPr/>
        </p:nvGrpSpPr>
        <p:grpSpPr>
          <a:xfrm rot="1895262">
            <a:off x="9722611" y="4531012"/>
            <a:ext cx="1224976" cy="1224976"/>
            <a:chOff x="0" y="0"/>
            <a:chExt cx="6350000" cy="6350000"/>
          </a:xfrm>
        </p:grpSpPr>
        <p:sp>
          <p:nvSpPr>
            <p:cNvPr id="12" name="Freeform 12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DFDFD"/>
            </a:solidFill>
          </p:spPr>
        </p:sp>
      </p:grpSp>
      <p:grpSp>
        <p:nvGrpSpPr>
          <p:cNvPr id="13" name="Group 13"/>
          <p:cNvGrpSpPr>
            <a:grpSpLocks noChangeAspect="1"/>
          </p:cNvGrpSpPr>
          <p:nvPr/>
        </p:nvGrpSpPr>
        <p:grpSpPr>
          <a:xfrm rot="1895262">
            <a:off x="10516062" y="4745134"/>
            <a:ext cx="796731" cy="796731"/>
            <a:chOff x="-2540" y="-2540"/>
            <a:chExt cx="6355080" cy="6355080"/>
          </a:xfrm>
        </p:grpSpPr>
        <p:sp>
          <p:nvSpPr>
            <p:cNvPr id="14" name="Freeform 14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04383F"/>
            </a:solidFill>
          </p:spPr>
        </p:sp>
      </p:grpSp>
      <p:sp>
        <p:nvSpPr>
          <p:cNvPr id="15" name="Заголовок 1"/>
          <p:cNvSpPr txBox="1">
            <a:spLocks/>
          </p:cNvSpPr>
          <p:nvPr/>
        </p:nvSpPr>
        <p:spPr>
          <a:xfrm>
            <a:off x="685800" y="2019300"/>
            <a:ext cx="8229600" cy="128586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Синдром эмоционального выгорания – это …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9385176" y="1747822"/>
            <a:ext cx="705161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17463" algn="just">
              <a:buNone/>
            </a:pPr>
            <a:r>
              <a:rPr lang="ru-RU" sz="32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… - это выработанный личностью защитный механизм в форме полного или частичного исключения эмоций в ответ на психотравмирующие воздействия (В.В. Бойко).</a:t>
            </a:r>
          </a:p>
        </p:txBody>
      </p:sp>
      <p:pic>
        <p:nvPicPr>
          <p:cNvPr id="17" name="Picture 4" descr="http://mediasubs.ru/group/uploads/zd/zdorovyij-obraz-zhizni-pravilnoe-pitanie-i-snizhenie-vesa-bez-diet/image2/YzVhLTgz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3710" y="5691508"/>
            <a:ext cx="8293690" cy="39440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12"/>
          <p:cNvSpPr/>
          <p:nvPr/>
        </p:nvSpPr>
        <p:spPr>
          <a:xfrm>
            <a:off x="17215332" y="-211377"/>
            <a:ext cx="1301660" cy="1950007"/>
          </a:xfrm>
          <a:prstGeom prst="rect">
            <a:avLst/>
          </a:prstGeom>
          <a:solidFill>
            <a:srgbClr val="04383F"/>
          </a:solidFill>
        </p:spPr>
      </p:sp>
      <p:sp>
        <p:nvSpPr>
          <p:cNvPr id="13" name="AutoShape 13"/>
          <p:cNvSpPr/>
          <p:nvPr/>
        </p:nvSpPr>
        <p:spPr>
          <a:xfrm>
            <a:off x="2839405" y="869315"/>
            <a:ext cx="15766959" cy="125413"/>
          </a:xfrm>
          <a:prstGeom prst="rect">
            <a:avLst/>
          </a:prstGeom>
          <a:solidFill>
            <a:srgbClr val="318F9A"/>
          </a:solidFill>
        </p:spPr>
      </p:sp>
      <p:sp>
        <p:nvSpPr>
          <p:cNvPr id="14" name="AutoShape 14"/>
          <p:cNvSpPr/>
          <p:nvPr/>
        </p:nvSpPr>
        <p:spPr>
          <a:xfrm>
            <a:off x="-211377" y="8548370"/>
            <a:ext cx="1284046" cy="1985237"/>
          </a:xfrm>
          <a:prstGeom prst="rect">
            <a:avLst/>
          </a:prstGeom>
          <a:solidFill>
            <a:srgbClr val="04383F"/>
          </a:solidFill>
        </p:spPr>
      </p:sp>
      <p:sp>
        <p:nvSpPr>
          <p:cNvPr id="15" name="AutoShape 15"/>
          <p:cNvSpPr/>
          <p:nvPr/>
        </p:nvSpPr>
        <p:spPr>
          <a:xfrm>
            <a:off x="476791" y="2441886"/>
            <a:ext cx="119085" cy="8229600"/>
          </a:xfrm>
          <a:prstGeom prst="rect">
            <a:avLst/>
          </a:prstGeom>
          <a:solidFill>
            <a:srgbClr val="318F9A"/>
          </a:solidFill>
        </p:spPr>
      </p:sp>
      <p:grpSp>
        <p:nvGrpSpPr>
          <p:cNvPr id="16" name="Group 16"/>
          <p:cNvGrpSpPr/>
          <p:nvPr/>
        </p:nvGrpSpPr>
        <p:grpSpPr>
          <a:xfrm rot="3994440">
            <a:off x="765337" y="616379"/>
            <a:ext cx="1075468" cy="1075468"/>
            <a:chOff x="0" y="0"/>
            <a:chExt cx="6350000" cy="6350000"/>
          </a:xfrm>
        </p:grpSpPr>
        <p:sp>
          <p:nvSpPr>
            <p:cNvPr id="17" name="Freeform 17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04383F"/>
            </a:solidFill>
          </p:spPr>
        </p:sp>
      </p:grpSp>
      <p:grpSp>
        <p:nvGrpSpPr>
          <p:cNvPr id="18" name="Group 18"/>
          <p:cNvGrpSpPr>
            <a:grpSpLocks noChangeAspect="1"/>
          </p:cNvGrpSpPr>
          <p:nvPr/>
        </p:nvGrpSpPr>
        <p:grpSpPr>
          <a:xfrm rot="3994440">
            <a:off x="1361012" y="1053035"/>
            <a:ext cx="677655" cy="677655"/>
            <a:chOff x="-2540" y="-2540"/>
            <a:chExt cx="6355080" cy="6355080"/>
          </a:xfrm>
        </p:grpSpPr>
        <p:sp>
          <p:nvSpPr>
            <p:cNvPr id="19" name="Freeform 19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318F9A"/>
            </a:solidFill>
          </p:spPr>
        </p:sp>
      </p:grpSp>
      <p:sp>
        <p:nvSpPr>
          <p:cNvPr id="20" name="Заголовок 1"/>
          <p:cNvSpPr txBox="1">
            <a:spLocks/>
          </p:cNvSpPr>
          <p:nvPr/>
        </p:nvSpPr>
        <p:spPr>
          <a:xfrm>
            <a:off x="2667000" y="1115316"/>
            <a:ext cx="14548332" cy="158978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Отличия профессиональной деформации от синдрома эмоционального выгорания</a:t>
            </a:r>
          </a:p>
        </p:txBody>
      </p:sp>
      <p:sp>
        <p:nvSpPr>
          <p:cNvPr id="21" name="Содержимое 2"/>
          <p:cNvSpPr txBox="1">
            <a:spLocks/>
          </p:cNvSpPr>
          <p:nvPr/>
        </p:nvSpPr>
        <p:spPr>
          <a:xfrm>
            <a:off x="2338156" y="3695700"/>
            <a:ext cx="15206020" cy="378906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7800" indent="17463" algn="just">
              <a:buFont typeface="Arial" pitchFamily="34" charset="0"/>
              <a:buNone/>
            </a:pPr>
            <a:r>
              <a:rPr lang="ru-RU" sz="44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	Профессиональная деформация, в отличие от СЭВ, проявляется во «внедрении» профессиональной позиции и опыта в личную жизнь специалиста.</a:t>
            </a:r>
          </a:p>
          <a:p>
            <a:pPr algn="just"/>
            <a:r>
              <a:rPr lang="ru-RU" sz="44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ПД: Я-профессиональное → Я-личностное.</a:t>
            </a:r>
          </a:p>
          <a:p>
            <a:pPr algn="just"/>
            <a:r>
              <a:rPr lang="ru-RU" sz="4400" dirty="0">
                <a:solidFill>
                  <a:srgbClr val="04383F"/>
                </a:solidFill>
                <a:latin typeface="Times New Roman" pitchFamily="18" charset="0"/>
                <a:cs typeface="Times New Roman" pitchFamily="18" charset="0"/>
              </a:rPr>
              <a:t>СЭВ: Я-личностное → Я-профессиональное.</a:t>
            </a:r>
          </a:p>
        </p:txBody>
      </p:sp>
    </p:spTree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18F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 rot="3994440">
            <a:off x="1185313" y="6992510"/>
            <a:ext cx="714890" cy="714890"/>
            <a:chOff x="0" y="0"/>
            <a:chExt cx="6350000" cy="6350000"/>
          </a:xfrm>
        </p:grpSpPr>
        <p:sp>
          <p:nvSpPr>
            <p:cNvPr id="7" name="Freeform 7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DFDFD"/>
            </a:solidFill>
          </p:spPr>
        </p:sp>
      </p:grpSp>
      <p:grpSp>
        <p:nvGrpSpPr>
          <p:cNvPr id="8" name="Group 8"/>
          <p:cNvGrpSpPr>
            <a:grpSpLocks noChangeAspect="1"/>
          </p:cNvGrpSpPr>
          <p:nvPr/>
        </p:nvGrpSpPr>
        <p:grpSpPr>
          <a:xfrm rot="3994440">
            <a:off x="1581273" y="7282766"/>
            <a:ext cx="450454" cy="450454"/>
            <a:chOff x="-2540" y="-2540"/>
            <a:chExt cx="6355080" cy="6355080"/>
          </a:xfrm>
        </p:grpSpPr>
        <p:sp>
          <p:nvSpPr>
            <p:cNvPr id="9" name="Freeform 9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04383F"/>
            </a:solidFill>
          </p:spPr>
        </p:sp>
      </p:grpSp>
      <p:grpSp>
        <p:nvGrpSpPr>
          <p:cNvPr id="13" name="Group 13"/>
          <p:cNvGrpSpPr/>
          <p:nvPr/>
        </p:nvGrpSpPr>
        <p:grpSpPr>
          <a:xfrm rot="3994440">
            <a:off x="1185313" y="3963123"/>
            <a:ext cx="714890" cy="714890"/>
            <a:chOff x="0" y="0"/>
            <a:chExt cx="6350000" cy="6350000"/>
          </a:xfrm>
        </p:grpSpPr>
        <p:sp>
          <p:nvSpPr>
            <p:cNvPr id="14" name="Freeform 14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DFDFD"/>
            </a:solidFill>
          </p:spPr>
        </p:sp>
      </p:grpSp>
      <p:grpSp>
        <p:nvGrpSpPr>
          <p:cNvPr id="15" name="Group 15"/>
          <p:cNvGrpSpPr>
            <a:grpSpLocks noChangeAspect="1"/>
          </p:cNvGrpSpPr>
          <p:nvPr/>
        </p:nvGrpSpPr>
        <p:grpSpPr>
          <a:xfrm rot="3994440">
            <a:off x="1581273" y="4253379"/>
            <a:ext cx="450454" cy="450454"/>
            <a:chOff x="-2540" y="-2540"/>
            <a:chExt cx="6355080" cy="6355080"/>
          </a:xfrm>
        </p:grpSpPr>
        <p:sp>
          <p:nvSpPr>
            <p:cNvPr id="16" name="Freeform 16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04383F"/>
            </a:solidFill>
          </p:spPr>
        </p:sp>
      </p:grpSp>
      <p:grpSp>
        <p:nvGrpSpPr>
          <p:cNvPr id="20" name="Group 20"/>
          <p:cNvGrpSpPr/>
          <p:nvPr/>
        </p:nvGrpSpPr>
        <p:grpSpPr>
          <a:xfrm rot="3994440">
            <a:off x="10400275" y="6992510"/>
            <a:ext cx="714890" cy="714890"/>
            <a:chOff x="0" y="0"/>
            <a:chExt cx="6350000" cy="6350000"/>
          </a:xfrm>
        </p:grpSpPr>
        <p:sp>
          <p:nvSpPr>
            <p:cNvPr id="21" name="Freeform 21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DFDFD"/>
            </a:solidFill>
          </p:spPr>
        </p:sp>
      </p:grpSp>
      <p:grpSp>
        <p:nvGrpSpPr>
          <p:cNvPr id="22" name="Group 22"/>
          <p:cNvGrpSpPr>
            <a:grpSpLocks noChangeAspect="1"/>
          </p:cNvGrpSpPr>
          <p:nvPr/>
        </p:nvGrpSpPr>
        <p:grpSpPr>
          <a:xfrm rot="3994440">
            <a:off x="10796235" y="7282766"/>
            <a:ext cx="450454" cy="450454"/>
            <a:chOff x="-2540" y="-2540"/>
            <a:chExt cx="6355080" cy="6355080"/>
          </a:xfrm>
        </p:grpSpPr>
        <p:sp>
          <p:nvSpPr>
            <p:cNvPr id="23" name="Freeform 23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04383F"/>
            </a:solidFill>
          </p:spPr>
        </p:sp>
      </p:grpSp>
      <p:grpSp>
        <p:nvGrpSpPr>
          <p:cNvPr id="27" name="Group 27"/>
          <p:cNvGrpSpPr/>
          <p:nvPr/>
        </p:nvGrpSpPr>
        <p:grpSpPr>
          <a:xfrm rot="3994440">
            <a:off x="10400275" y="3963123"/>
            <a:ext cx="714890" cy="714890"/>
            <a:chOff x="0" y="0"/>
            <a:chExt cx="6350000" cy="6350000"/>
          </a:xfrm>
        </p:grpSpPr>
        <p:sp>
          <p:nvSpPr>
            <p:cNvPr id="28" name="Freeform 28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DFDFD"/>
            </a:solidFill>
          </p:spPr>
        </p:sp>
      </p:grpSp>
      <p:grpSp>
        <p:nvGrpSpPr>
          <p:cNvPr id="29" name="Group 29"/>
          <p:cNvGrpSpPr>
            <a:grpSpLocks noChangeAspect="1"/>
          </p:cNvGrpSpPr>
          <p:nvPr/>
        </p:nvGrpSpPr>
        <p:grpSpPr>
          <a:xfrm rot="3994440">
            <a:off x="10796235" y="4253379"/>
            <a:ext cx="450454" cy="450454"/>
            <a:chOff x="-2540" y="-2540"/>
            <a:chExt cx="6355080" cy="6355080"/>
          </a:xfrm>
        </p:grpSpPr>
        <p:sp>
          <p:nvSpPr>
            <p:cNvPr id="30" name="Freeform 30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04383F"/>
            </a:solidFill>
          </p:spPr>
        </p:sp>
      </p:grpSp>
      <p:sp>
        <p:nvSpPr>
          <p:cNvPr id="31" name="AutoShape 31"/>
          <p:cNvSpPr/>
          <p:nvPr/>
        </p:nvSpPr>
        <p:spPr>
          <a:xfrm>
            <a:off x="-211377" y="-211377"/>
            <a:ext cx="1284046" cy="2790356"/>
          </a:xfrm>
          <a:prstGeom prst="rect">
            <a:avLst/>
          </a:prstGeom>
          <a:solidFill>
            <a:srgbClr val="FDFDFD"/>
          </a:solidFill>
        </p:spPr>
      </p:sp>
      <p:sp>
        <p:nvSpPr>
          <p:cNvPr id="32" name="AutoShape 32"/>
          <p:cNvSpPr/>
          <p:nvPr/>
        </p:nvSpPr>
        <p:spPr>
          <a:xfrm>
            <a:off x="-2248154" y="1456849"/>
            <a:ext cx="10869754" cy="125413"/>
          </a:xfrm>
          <a:prstGeom prst="rect">
            <a:avLst/>
          </a:prstGeom>
          <a:solidFill>
            <a:srgbClr val="04383F"/>
          </a:solidFill>
        </p:spPr>
      </p:sp>
      <p:sp>
        <p:nvSpPr>
          <p:cNvPr id="33" name="Rectangle 2"/>
          <p:cNvSpPr txBox="1">
            <a:spLocks noChangeArrowheads="1"/>
          </p:cNvSpPr>
          <p:nvPr/>
        </p:nvSpPr>
        <p:spPr>
          <a:xfrm>
            <a:off x="8621600" y="456741"/>
            <a:ext cx="9209200" cy="100010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Виды профессиональной деформации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2173666" y="2981740"/>
            <a:ext cx="757993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ДОЛЖНОСТНАЯ ДЕФОРМАЦИЯ </a:t>
            </a:r>
          </a:p>
          <a:p>
            <a:pPr algn="just"/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появляется стремление к подавлению другого человека, нетерпимость к иному мнению, исчезает умение видеть свои ошибки, самокритичность, возникает уверенность, что собственное мнение единственно правильное.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2173667" y="6600052"/>
            <a:ext cx="757993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АДАПТИВНАЯ ДЕФОРМАЦИЯ </a:t>
            </a:r>
          </a:p>
          <a:p>
            <a:pPr algn="just"/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формируется высокий уровень конформизма, безоговорочно перенимаются принятые в организации модели поведения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1317667" y="3412627"/>
            <a:ext cx="651313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ИЗМЕНЕНИЯ ЛИЧНОСТНЫХ КАЧЕСТВ </a:t>
            </a:r>
          </a:p>
          <a:p>
            <a:pPr algn="just"/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властность, низкая эмоциональность, жесткость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1317667" y="6442014"/>
            <a:ext cx="651313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ПРОФЕССИОНАЛЬНАЯ ДЕГРАДАЦИЯ </a:t>
            </a:r>
          </a:p>
          <a:p>
            <a:pPr algn="just"/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личность меняет нравственные ориентиры, становится профессионально несостоятельной</a:t>
            </a:r>
          </a:p>
        </p:txBody>
      </p:sp>
    </p:spTree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549" y="5213350"/>
            <a:ext cx="1285875" cy="198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" y="-342900"/>
            <a:ext cx="115887" cy="822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79005" y="3263900"/>
            <a:ext cx="1285875" cy="198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64000" y="2476500"/>
            <a:ext cx="115887" cy="822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11200" y="419100"/>
            <a:ext cx="1079500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7000" y="897731"/>
            <a:ext cx="15765463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77133" y="335091"/>
            <a:ext cx="16879886" cy="9756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профессиональным деформациям могут приводить следующие факторы: </a:t>
            </a:r>
          </a:p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2800" b="1" dirty="0">
                <a:solidFill>
                  <a:srgbClr val="318F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высокая степень ответственности за результаты профессиональной деятельности; </a:t>
            </a:r>
          </a:p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rgbClr val="318F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боязнь ошибок и неудач; </a:t>
            </a:r>
          </a:p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rgbClr val="318F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перегрузки, частое возникновение непредвиденных ситуаций; </a:t>
            </a:r>
          </a:p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rgbClr val="318F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 увеличение объема информации, которую необходимо усваивать;</a:t>
            </a:r>
          </a:p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rgbClr val="318F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    трудности в семье, вызванные профессиональной деятельностью (дополнительные занятия во внерабочее время, проверка работ дома, и т. д.); </a:t>
            </a:r>
          </a:p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rgbClr val="318F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сужение профессиональных интересов до узкой области специализации; 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ru-RU" sz="2800" b="1" dirty="0" err="1">
                <a:solidFill>
                  <a:srgbClr val="318F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аддикция</a:t>
            </a:r>
            <a:r>
              <a:rPr lang="ru-RU" sz="2800" b="1" dirty="0">
                <a:solidFill>
                  <a:srgbClr val="318F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(навязчивая потребность в работе); </a:t>
            </a:r>
          </a:p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rgbClr val="318F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 высокий темп жизни;</a:t>
            </a:r>
          </a:p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rgbClr val="318F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 необходимость регулярных подработок; </a:t>
            </a:r>
          </a:p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rgbClr val="318F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постоянное стремление к конкуренции;</a:t>
            </a:r>
          </a:p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rgbClr val="318F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дефицит времени, участие в разнообразных видах общественной деятельности; </a:t>
            </a:r>
          </a:p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rgbClr val="318F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неспособность к релаксации.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3404955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38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7"/>
          <p:cNvSpPr/>
          <p:nvPr/>
        </p:nvSpPr>
        <p:spPr>
          <a:xfrm>
            <a:off x="-228992" y="-211377"/>
            <a:ext cx="1301660" cy="2790356"/>
          </a:xfrm>
          <a:prstGeom prst="rect">
            <a:avLst/>
          </a:prstGeom>
          <a:solidFill>
            <a:srgbClr val="FDFDFD"/>
          </a:solidFill>
        </p:spPr>
      </p:sp>
      <p:sp>
        <p:nvSpPr>
          <p:cNvPr id="8" name="AutoShape 8"/>
          <p:cNvSpPr/>
          <p:nvPr/>
        </p:nvSpPr>
        <p:spPr>
          <a:xfrm>
            <a:off x="-2895600" y="1427647"/>
            <a:ext cx="10869754" cy="125413"/>
          </a:xfrm>
          <a:prstGeom prst="rect">
            <a:avLst/>
          </a:prstGeom>
          <a:solidFill>
            <a:srgbClr val="318F9A"/>
          </a:solidFill>
        </p:spPr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885796" y="284647"/>
            <a:ext cx="17402204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одержимое 2"/>
          <p:cNvSpPr txBox="1">
            <a:spLocks/>
          </p:cNvSpPr>
          <p:nvPr/>
        </p:nvSpPr>
        <p:spPr>
          <a:xfrm>
            <a:off x="885796" y="3771900"/>
            <a:ext cx="13374236" cy="34290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029200" y="1943100"/>
            <a:ext cx="1273126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Высокая напряженность из-за специфики работы, неуверенность, боязнь ошибиться или произвести плохое впечатление, у молодых специалистов; непонимание, подозрительность, недоверие друг к другу, нежелание вкладывать усилия в развитие коллектива и организации в целом у педагогов старшего возраста также приводят к профессиональным деформациям.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85796" y="6591300"/>
            <a:ext cx="118051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выделить профессиональные деформации, влияющие в большей степени на личностные качества, т. е. негативные изменения характера, проявляющиеся в повседневной жизни и на профессиональный уровень. </a:t>
            </a:r>
            <a:endParaRPr lang="ru-RU" dirty="0"/>
          </a:p>
        </p:txBody>
      </p:sp>
    </p:spTree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1747</Words>
  <Application>Microsoft Office PowerPoint</Application>
  <PresentationFormat>Произвольный</PresentationFormat>
  <Paragraphs>194</Paragraphs>
  <Slides>38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3" baseType="lpstr">
      <vt:lpstr>Calibri</vt:lpstr>
      <vt:lpstr>Wingdings</vt:lpstr>
      <vt:lpstr>Times New Roman</vt:lpstr>
      <vt:lpstr>Arial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Заключение</vt:lpstr>
      <vt:lpstr>Презентация PowerPoint</vt:lpstr>
      <vt:lpstr>Список литературы: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Шахноза Ибрагимова</cp:lastModifiedBy>
  <cp:revision>14</cp:revision>
  <dcterms:created xsi:type="dcterms:W3CDTF">2006-08-16T00:00:00Z</dcterms:created>
  <dcterms:modified xsi:type="dcterms:W3CDTF">2023-05-19T09:26:40Z</dcterms:modified>
  <dc:identifier>DAEAoOsyHPc</dc:identifier>
</cp:coreProperties>
</file>