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40" autoAdjust="0"/>
  </p:normalViewPr>
  <p:slideViewPr>
    <p:cSldViewPr>
      <p:cViewPr varScale="1">
        <p:scale>
          <a:sx n="74" d="100"/>
          <a:sy n="74" d="100"/>
        </p:scale>
        <p:origin x="-126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F17ABCC-F03F-4BDB-94F1-01090E833032}"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8DD4CB-A639-4648-919D-F54C27F689AB}" type="slidenum">
              <a:rPr lang="ru-RU" smtClean="0"/>
              <a:pPr/>
              <a:t>‹#›</a:t>
            </a:fld>
            <a:endParaRPr lang="ru-RU"/>
          </a:p>
        </p:txBody>
      </p:sp>
    </p:spTree>
  </p:cSld>
  <p:clrMapOvr>
    <a:masterClrMapping/>
  </p:clrMapOvr>
  <p:transition spd="slow" advTm="30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chemeClr val="bg2">
                <a:alpha val="79000"/>
              </a:schemeClr>
            </a:gs>
            <a:gs pos="56000">
              <a:srgbClr val="0070C0"/>
            </a:gs>
            <a:gs pos="67000">
              <a:srgbClr val="FF0000">
                <a:alpha val="71000"/>
              </a:srgbClr>
            </a:gs>
            <a:gs pos="75000">
              <a:srgbClr val="FF0000">
                <a:alpha val="79000"/>
              </a:srgbClr>
            </a:gs>
            <a:gs pos="100000">
              <a:srgbClr val="FF0000">
                <a:alpha val="83000"/>
              </a:srgb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17ABCC-F03F-4BDB-94F1-01090E833032}" type="datetimeFigureOut">
              <a:rPr lang="ru-RU" smtClean="0"/>
              <a:pPr/>
              <a:t>22.11.2022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DD4CB-A639-4648-919D-F54C27F689A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0">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1059;&#1091;&#1074;&#1086;&#1092;&#1082;&#1072;\Downloads\&#1084;&#1080;&#1085;&#1091;&#1089;%20-%20&#1059;&#1083;&#1077;&#1090;&#1072;&#1081;%20&#1085;&#1072;%20&#1082;&#1088;&#1099;&#1083;&#1100;&#1103;&#1093;%20&#1074;&#1077;&#1090;&#1088;&#1072;..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9.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9.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9.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357299"/>
            <a:ext cx="7772400" cy="1857387"/>
          </a:xfrm>
        </p:spPr>
        <p:txBody>
          <a:bodyPr/>
          <a:lstStyle/>
          <a:p>
            <a:r>
              <a:rPr lang="ru-RU" sz="5400" b="1" dirty="0" smtClean="0">
                <a:latin typeface="Times New Roman" pitchFamily="18" charset="0"/>
                <a:cs typeface="Times New Roman" pitchFamily="18" charset="0"/>
              </a:rPr>
              <a:t>«Экскурсия по России»</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(путеводитель для младшего школьника по РФ. Достопримечательности.)</a:t>
            </a:r>
            <a:endParaRPr lang="ru-RU"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428860" y="4643446"/>
            <a:ext cx="6400800" cy="1566858"/>
          </a:xfrm>
        </p:spPr>
        <p:txBody>
          <a:bodyPr>
            <a:normAutofit/>
          </a:bodyPr>
          <a:lstStyle/>
          <a:p>
            <a:pPr algn="r"/>
            <a:r>
              <a:rPr lang="ru-RU" sz="2400" dirty="0" smtClean="0">
                <a:solidFill>
                  <a:schemeClr val="tx1"/>
                </a:solidFill>
                <a:latin typeface="Times New Roman" pitchFamily="18" charset="0"/>
                <a:cs typeface="Times New Roman" pitchFamily="18" charset="0"/>
              </a:rPr>
              <a:t>Рябов Фёдор, 4 «Г»</a:t>
            </a:r>
          </a:p>
          <a:p>
            <a:pPr algn="r"/>
            <a:r>
              <a:rPr lang="ru-RU" sz="2400" dirty="0" smtClean="0">
                <a:solidFill>
                  <a:schemeClr val="tx1"/>
                </a:solidFill>
                <a:latin typeface="Times New Roman" pitchFamily="18" charset="0"/>
                <a:cs typeface="Times New Roman" pitchFamily="18" charset="0"/>
              </a:rPr>
              <a:t>МОУ «СОШ </a:t>
            </a:r>
            <a:r>
              <a:rPr lang="ru-RU" sz="2400" dirty="0" smtClean="0">
                <a:solidFill>
                  <a:schemeClr val="tx1"/>
                </a:solidFill>
                <a:latin typeface="Times New Roman" pitchFamily="18" charset="0"/>
                <a:cs typeface="Times New Roman" pitchFamily="18" charset="0"/>
              </a:rPr>
              <a:t>№30 </a:t>
            </a:r>
            <a:r>
              <a:rPr lang="ru-RU" sz="2400" dirty="0" smtClean="0">
                <a:solidFill>
                  <a:schemeClr val="tx1"/>
                </a:solidFill>
                <a:latin typeface="Times New Roman" pitchFamily="18" charset="0"/>
                <a:cs typeface="Times New Roman" pitchFamily="18" charset="0"/>
              </a:rPr>
              <a:t>им. П.М. Коваленко»</a:t>
            </a:r>
            <a:endParaRPr lang="ru-RU" sz="2400" dirty="0" smtClean="0">
              <a:solidFill>
                <a:schemeClr val="tx1"/>
              </a:solidFill>
              <a:latin typeface="Times New Roman" pitchFamily="18" charset="0"/>
              <a:cs typeface="Times New Roman" pitchFamily="18" charset="0"/>
            </a:endParaRPr>
          </a:p>
          <a:p>
            <a:pPr algn="r"/>
            <a:r>
              <a:rPr lang="ru-RU" sz="2400" dirty="0" err="1" smtClean="0">
                <a:solidFill>
                  <a:schemeClr val="tx1"/>
                </a:solidFill>
                <a:latin typeface="Times New Roman" pitchFamily="18" charset="0"/>
                <a:cs typeface="Times New Roman" pitchFamily="18" charset="0"/>
              </a:rPr>
              <a:t>Лымарь</a:t>
            </a:r>
            <a:r>
              <a:rPr lang="ru-RU" sz="2400" dirty="0" smtClean="0">
                <a:solidFill>
                  <a:schemeClr val="tx1"/>
                </a:solidFill>
                <a:latin typeface="Times New Roman" pitchFamily="18" charset="0"/>
                <a:cs typeface="Times New Roman" pitchFamily="18" charset="0"/>
              </a:rPr>
              <a:t> Ирина Владимировна</a:t>
            </a:r>
            <a:endParaRPr lang="ru-RU" sz="2400" dirty="0">
              <a:solidFill>
                <a:schemeClr val="tx1"/>
              </a:solidFill>
              <a:latin typeface="Times New Roman" pitchFamily="18" charset="0"/>
              <a:cs typeface="Times New Roman" pitchFamily="18" charset="0"/>
            </a:endParaRPr>
          </a:p>
        </p:txBody>
      </p:sp>
      <p:pic>
        <p:nvPicPr>
          <p:cNvPr id="7" name="минус - Улетай на крыльях ветра..mp3">
            <a:hlinkClick r:id="" action="ppaction://media"/>
          </p:cNvPr>
          <p:cNvPicPr>
            <a:picLocks noRot="1" noChangeAspect="1"/>
          </p:cNvPicPr>
          <p:nvPr>
            <a:audioFile r:link="rId1"/>
          </p:nvPr>
        </p:nvPicPr>
        <p:blipFill>
          <a:blip r:embed="rId3"/>
          <a:stretch>
            <a:fillRect/>
          </a:stretch>
        </p:blipFill>
        <p:spPr>
          <a:xfrm>
            <a:off x="642910" y="6143644"/>
            <a:ext cx="304800" cy="304800"/>
          </a:xfrm>
          <a:prstGeom prst="rect">
            <a:avLst/>
          </a:prstGeom>
        </p:spPr>
      </p:pic>
    </p:spTree>
  </p:cSld>
  <p:clrMapOvr>
    <a:masterClrMapping/>
  </p:clrMapOvr>
  <p:transition spd="slow" advTm="10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p:cTn id="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15370" cy="566738"/>
          </a:xfrm>
        </p:spPr>
        <p:txBody>
          <a:bodyPr>
            <a:noAutofit/>
          </a:bodyPr>
          <a:lstStyle/>
          <a:p>
            <a:pPr algn="ctr"/>
            <a:r>
              <a:rPr dirty="0" lang="ru-RU" smtClean="0" sz="3200"/>
              <a:t>Остров-град Свияжск (республика Татарстан)</a:t>
            </a:r>
            <a:endParaRPr dirty="0" lang="ru-RU" sz="3200"/>
          </a:p>
        </p:txBody>
      </p:sp>
      <p:pic>
        <p:nvPicPr>
          <p:cNvPr descr="b1338bfe92b889e523fb0bed3e9f0d73.jpg" id="5" name="Рисунок 4"/>
          <p:cNvPicPr>
            <a:picLocks noChangeAspect="1" noGrp="1"/>
          </p:cNvPicPr>
          <p:nvPr>
            <p:ph idx="1" type="pic"/>
          </p:nvPr>
        </p:nvPicPr>
        <p:blipFill>
          <a:blip cstate="print" r:embed="rId2"/>
          <a:srcRect b="83" t="83"/>
          <a:stretch>
            <a:fillRect/>
          </a:stretch>
        </p:blipFill>
        <p:spPr>
          <a:xfrm>
            <a:off x="1071537" y="1143000"/>
            <a:ext cx="7143801" cy="3643313"/>
          </a:xfrm>
        </p:spPr>
      </p:pic>
      <p:sp>
        <p:nvSpPr>
          <p:cNvPr id="4" name="Текст 3"/>
          <p:cNvSpPr>
            <a:spLocks noGrp="1"/>
          </p:cNvSpPr>
          <p:nvPr>
            <p:ph idx="2" sz="half" type="body"/>
          </p:nvPr>
        </p:nvSpPr>
        <p:spPr>
          <a:xfrm>
            <a:off x="214282" y="4929198"/>
            <a:ext cx="8786874" cy="1714512"/>
          </a:xfrm>
        </p:spPr>
        <p:txBody>
          <a:bodyPr>
            <a:normAutofit/>
          </a:bodyPr>
          <a:lstStyle/>
          <a:p>
            <a:pPr algn="just"/>
            <a:r>
              <a:rPr dirty="0" lang="ru-RU" smtClean="0">
                <a:latin charset="0" pitchFamily="18" typeface="Times New Roman"/>
                <a:cs charset="0" pitchFamily="18" typeface="Times New Roman"/>
              </a:rPr>
              <a:t>В 1551 году, когда Иваном Грозным была принята не одна попытка завоевания Казани, он решил сделать паузу и подготовить плацдарм для повторного наступления на столицу Казанского ханства. В тот же год неподалеку от Казани на небольшом острове был основан город Свияжск. В кратчайшие сроки были возведены укрепления, жилые помещения и, конечно же, храмы, а уже в 1552 году Казань была взята. Несмотря на это, развитие Свияжска не остановилось, и он стал одним из центров распространения православия на территории Поволжья. Остров-град известен своими архитектурными памятниками XVI–XVII столетий, по большей части представленные храмами и монастырями.</a:t>
            </a:r>
            <a:endParaRPr dirty="0" lang="ru-RU">
              <a:latin charset="0" pitchFamily="18" typeface="Times New Roman"/>
              <a:cs charset="0" pitchFamily="18" typeface="Times New Roman"/>
            </a:endParaRPr>
          </a:p>
        </p:txBody>
      </p:sp>
    </p:spTree>
  </p:cSld>
  <p:clrMapOvr>
    <a:masterClrMapping/>
  </p:clrMapOvr>
  <p:transition advTm="30000" spd="slow">
    <p:dissolve/>
  </p:transition>
  <p:timing>
    <p:tnLst>
      <p:par>
        <p:cTn dur="indefinite" id="1" nodeType="tmRoot" restart="never"/>
      </p:par>
    </p:tnLst>
  </p:timing>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072494" cy="566738"/>
          </a:xfrm>
        </p:spPr>
        <p:txBody>
          <a:bodyPr>
            <a:normAutofit fontScale="90000"/>
          </a:bodyPr>
          <a:lstStyle/>
          <a:p>
            <a:pPr algn="ctr"/>
            <a:r>
              <a:rPr dirty="0" lang="ru-RU" smtClean="0" sz="3200"/>
              <a:t>Горный парк «</a:t>
            </a:r>
            <a:r>
              <a:rPr dirty="0" err="1" lang="ru-RU" smtClean="0" sz="3200"/>
              <a:t>Рускеала</a:t>
            </a:r>
            <a:r>
              <a:rPr dirty="0" lang="ru-RU" smtClean="0" sz="3200"/>
              <a:t>» (Республика Карелия)</a:t>
            </a:r>
            <a:endParaRPr dirty="0" lang="ru-RU" sz="3200"/>
          </a:p>
        </p:txBody>
      </p:sp>
      <p:pic>
        <p:nvPicPr>
          <p:cNvPr descr="kareliya.jpg" id="5" name="Рисунок 4"/>
          <p:cNvPicPr>
            <a:picLocks noChangeAspect="1" noGrp="1"/>
          </p:cNvPicPr>
          <p:nvPr>
            <p:ph idx="1" type="pic"/>
          </p:nvPr>
        </p:nvPicPr>
        <p:blipFill>
          <a:blip r:embed="rId2"/>
          <a:srcRect l="75" r="75"/>
          <a:stretch>
            <a:fillRect/>
          </a:stretch>
        </p:blipFill>
        <p:spPr>
          <a:xfrm>
            <a:off x="285721" y="1000108"/>
            <a:ext cx="4714908" cy="3929090"/>
          </a:xfrm>
        </p:spPr>
      </p:pic>
      <p:sp>
        <p:nvSpPr>
          <p:cNvPr id="4" name="Текст 3"/>
          <p:cNvSpPr>
            <a:spLocks noGrp="1"/>
          </p:cNvSpPr>
          <p:nvPr>
            <p:ph idx="2" sz="half" type="body"/>
          </p:nvPr>
        </p:nvSpPr>
        <p:spPr>
          <a:xfrm>
            <a:off x="285720" y="5286388"/>
            <a:ext cx="8643998" cy="1357322"/>
          </a:xfrm>
        </p:spPr>
        <p:txBody>
          <a:bodyPr>
            <a:normAutofit lnSpcReduction="10000"/>
          </a:bodyPr>
          <a:lstStyle/>
          <a:p>
            <a:pPr algn="just"/>
            <a:r>
              <a:rPr dirty="0" lang="ru-RU" smtClean="0">
                <a:latin charset="0" pitchFamily="18" typeface="Times New Roman"/>
                <a:cs charset="0" pitchFamily="18" typeface="Times New Roman"/>
              </a:rPr>
              <a:t>Во второй половине XVIII века в Сортавальском районе Карелии были обнаружены залежи мрамора, поэтому уже скоро под руководством краеведа Самуила </a:t>
            </a:r>
            <a:r>
              <a:rPr dirty="0" err="1" lang="ru-RU" smtClean="0">
                <a:latin charset="0" pitchFamily="18" typeface="Times New Roman"/>
                <a:cs charset="0" pitchFamily="18" typeface="Times New Roman"/>
              </a:rPr>
              <a:t>Алопеуса</a:t>
            </a:r>
            <a:r>
              <a:rPr dirty="0" lang="ru-RU" smtClean="0">
                <a:latin charset="0" pitchFamily="18" typeface="Times New Roman"/>
                <a:cs charset="0" pitchFamily="18" typeface="Times New Roman"/>
              </a:rPr>
              <a:t> началась разработка каменоломен. На месторождении заложили 5 карьеров, где добывали мрамор разных цветов, впоследствии использовавшийся для строительства Эрмитажа, Исаакиевского собора, Михайловского замка и других знаковых зданий. Когда выработка карьеров завершилась, то их затопило водой, а в купе со скалами и великолепной карельской природой получился живописный горный парк «</a:t>
            </a:r>
            <a:r>
              <a:rPr dirty="0" err="1" lang="ru-RU" smtClean="0">
                <a:latin charset="0" pitchFamily="18" typeface="Times New Roman"/>
                <a:cs charset="0" pitchFamily="18" typeface="Times New Roman"/>
              </a:rPr>
              <a:t>Рускеала</a:t>
            </a:r>
            <a:r>
              <a:rPr dirty="0" lang="ru-RU" smtClean="0">
                <a:latin charset="0" pitchFamily="18" typeface="Times New Roman"/>
                <a:cs charset="0" pitchFamily="18" typeface="Times New Roman"/>
              </a:rPr>
              <a:t>», пейзажи которого завораживают с первого взгляда.</a:t>
            </a:r>
            <a:endParaRPr dirty="0" lang="ru-RU">
              <a:latin charset="0" pitchFamily="18" typeface="Times New Roman"/>
              <a:cs charset="0" pitchFamily="18" typeface="Times New Roman"/>
            </a:endParaRPr>
          </a:p>
        </p:txBody>
      </p:sp>
      <p:pic>
        <p:nvPicPr>
          <p:cNvPr descr="kareliya.jpg" id="6" name="Рисунок 5"/>
          <p:cNvPicPr>
            <a:picLocks noChangeAspect="1"/>
          </p:cNvPicPr>
          <p:nvPr/>
        </p:nvPicPr>
        <p:blipFill>
          <a:blip cstate="print" r:embed="rId3"/>
          <a:stretch>
            <a:fillRect/>
          </a:stretch>
        </p:blipFill>
        <p:spPr>
          <a:xfrm>
            <a:off x="5429257" y="1142984"/>
            <a:ext cx="3286148" cy="2143140"/>
          </a:xfrm>
          <a:prstGeom prst="rect">
            <a:avLst/>
          </a:prstGeom>
        </p:spPr>
      </p:pic>
      <p:pic>
        <p:nvPicPr>
          <p:cNvPr descr="kareliya.jpg" id="7" name="Рисунок 6"/>
          <p:cNvPicPr>
            <a:picLocks noChangeAspect="1"/>
          </p:cNvPicPr>
          <p:nvPr/>
        </p:nvPicPr>
        <p:blipFill>
          <a:blip cstate="print" r:embed="rId4"/>
          <a:stretch>
            <a:fillRect/>
          </a:stretch>
        </p:blipFill>
        <p:spPr>
          <a:xfrm>
            <a:off x="5786446" y="3357562"/>
            <a:ext cx="2680600" cy="1785950"/>
          </a:xfrm>
          <a:prstGeom prst="rect">
            <a:avLst/>
          </a:prstGeom>
        </p:spPr>
      </p:pic>
    </p:spTree>
  </p:cSld>
  <p:clrMapOvr>
    <a:masterClrMapping/>
  </p:clrMapOvr>
  <p:transition advTm="30000" spd="slow">
    <p:dissolve/>
  </p:transition>
  <p:timing>
    <p:tnLst>
      <p:par>
        <p:cTn dur="indefinite" id="1" nodeType="tmRoot" restart="never"/>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86808" cy="566738"/>
          </a:xfrm>
        </p:spPr>
        <p:txBody>
          <a:bodyPr>
            <a:noAutofit/>
          </a:bodyPr>
          <a:lstStyle/>
          <a:p>
            <a:pPr algn="ctr"/>
            <a:r>
              <a:rPr lang="ru-RU" sz="3200" dirty="0" smtClean="0"/>
              <a:t>Эльбрус (Северный Кавказ)</a:t>
            </a:r>
            <a:endParaRPr lang="ru-RU" sz="3200" dirty="0"/>
          </a:p>
        </p:txBody>
      </p:sp>
      <p:pic>
        <p:nvPicPr>
          <p:cNvPr id="5" name="Рисунок 4" descr="75dbc5e9ca1e8e3839618392a156bcba.jpg"/>
          <p:cNvPicPr>
            <a:picLocks noGrp="1" noChangeAspect="1"/>
          </p:cNvPicPr>
          <p:nvPr>
            <p:ph type="pic" idx="1"/>
          </p:nvPr>
        </p:nvPicPr>
        <p:blipFill>
          <a:blip r:embed="rId2"/>
          <a:stretch>
            <a:fillRect/>
          </a:stretch>
        </p:blipFill>
        <p:spPr>
          <a:xfrm>
            <a:off x="1142976" y="1071563"/>
            <a:ext cx="6786610" cy="4000500"/>
          </a:xfrm>
        </p:spPr>
      </p:pic>
      <p:sp>
        <p:nvSpPr>
          <p:cNvPr id="4" name="Текст 3"/>
          <p:cNvSpPr>
            <a:spLocks noGrp="1"/>
          </p:cNvSpPr>
          <p:nvPr>
            <p:ph type="body" sz="half" idx="2"/>
          </p:nvPr>
        </p:nvSpPr>
        <p:spPr>
          <a:xfrm>
            <a:off x="214282" y="5214950"/>
            <a:ext cx="8715436" cy="1428760"/>
          </a:xfrm>
        </p:spPr>
        <p:txBody>
          <a:bodyPr>
            <a:normAutofit fontScale="92500"/>
          </a:bodyPr>
          <a:lstStyle/>
          <a:p>
            <a:pPr algn="just"/>
            <a:r>
              <a:rPr lang="ru-RU" dirty="0" smtClean="0">
                <a:latin typeface="Times New Roman" pitchFamily="18" charset="0"/>
                <a:cs typeface="Times New Roman" pitchFamily="18" charset="0"/>
              </a:rPr>
              <a:t>5642 метра — такую высоту имеет гора Эльбрус — самая высокая гора России. Эльбрус считается потухшим вулканом, но согласно последним исследованиям вполне возможно, что в ближайшие несколько тысяч лет он вновь проснется и явит свою мощь миру. Пока же посещение этой горной вершины вполне безопасно, а развитая инфраструктура в этом районе позволила сделать Эльбрус популярной рекреационной зоной. На горе имеется несколько маршрутов разной степени сложности, поэтому не обязательно быть матерым скалолазом, чтобы взобраться на вершину Эльбруса. Речь идет, конечно же, не о самом пике, ведь попасть туда без опыта и специального оборудования вряд ли получится.</a:t>
            </a:r>
            <a:endParaRPr lang="ru-RU" dirty="0">
              <a:latin typeface="Times New Roman" pitchFamily="18" charset="0"/>
              <a:cs typeface="Times New Roman" pitchFamily="18" charset="0"/>
            </a:endParaRPr>
          </a:p>
        </p:txBody>
      </p:sp>
    </p:spTree>
  </p:cSld>
  <p:clrMapOvr>
    <a:masterClrMapping/>
  </p:clrMapOvr>
  <p:transition spd="slow" advTm="30000">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642466342_18-abrakadabra-fun-p-chto-takoe-rodina-prezentatsiya-30.jpg"/>
          <p:cNvPicPr>
            <a:picLocks noGrp="1" noChangeAspect="1"/>
          </p:cNvPicPr>
          <p:nvPr>
            <p:ph type="pic" idx="1"/>
          </p:nvPr>
        </p:nvPicPr>
        <p:blipFill>
          <a:blip r:embed="rId2"/>
          <a:srcRect/>
          <a:stretch>
            <a:fillRect/>
          </a:stretch>
        </p:blipFill>
        <p:spPr>
          <a:xfrm>
            <a:off x="1000100" y="357166"/>
            <a:ext cx="7143800" cy="4370409"/>
          </a:xfrm>
        </p:spPr>
      </p:pic>
      <p:sp>
        <p:nvSpPr>
          <p:cNvPr id="4" name="Текст 3"/>
          <p:cNvSpPr>
            <a:spLocks noGrp="1"/>
          </p:cNvSpPr>
          <p:nvPr>
            <p:ph type="body" sz="half" idx="2"/>
          </p:nvPr>
        </p:nvSpPr>
        <p:spPr>
          <a:xfrm>
            <a:off x="2857488" y="5715016"/>
            <a:ext cx="5929354" cy="928694"/>
          </a:xfrm>
        </p:spPr>
        <p:txBody>
          <a:bodyPr>
            <a:normAutofit/>
          </a:bodyPr>
          <a:lstStyle/>
          <a:p>
            <a:pPr algn="r"/>
            <a:r>
              <a:rPr lang="ru-RU" dirty="0" smtClean="0">
                <a:latin typeface="Times New Roman" pitchFamily="18" charset="0"/>
                <a:cs typeface="Times New Roman" pitchFamily="18" charset="0"/>
              </a:rPr>
              <a:t>Все материалы взяты из сети Интернет,</a:t>
            </a:r>
          </a:p>
          <a:p>
            <a:pPr algn="r"/>
            <a:r>
              <a:rPr lang="en-US" dirty="0" smtClean="0">
                <a:latin typeface="Times New Roman" pitchFamily="18" charset="0"/>
                <a:cs typeface="Times New Roman" pitchFamily="18" charset="0"/>
              </a:rPr>
              <a:t>https://</a:t>
            </a:r>
            <a:r>
              <a:rPr lang="en-US" dirty="0" smtClean="0">
                <a:latin typeface="Times New Roman" pitchFamily="18" charset="0"/>
                <a:cs typeface="Times New Roman" pitchFamily="18" charset="0"/>
              </a:rPr>
              <a:t>dzen.ru/top65-glavnye-dostoprimechatelnosti-rossii-kotorye-stoit-posetit</a:t>
            </a:r>
            <a:r>
              <a:rPr lang="ru-RU" dirty="0" smtClean="0">
                <a:latin typeface="Times New Roman" pitchFamily="18" charset="0"/>
                <a:cs typeface="Times New Roman" pitchFamily="18" charset="0"/>
              </a:rPr>
              <a:t> </a:t>
            </a:r>
          </a:p>
          <a:p>
            <a:pPr algn="r"/>
            <a:r>
              <a:rPr lang="ru-RU" dirty="0" smtClean="0">
                <a:latin typeface="Times New Roman" pitchFamily="18" charset="0"/>
                <a:cs typeface="Times New Roman" pitchFamily="18" charset="0"/>
              </a:rPr>
              <a:t>Музыка: </a:t>
            </a:r>
            <a:r>
              <a:rPr lang="ru-RU" dirty="0" smtClean="0">
                <a:latin typeface="Times New Roman" pitchFamily="18" charset="0"/>
                <a:cs typeface="Times New Roman" pitchFamily="18" charset="0"/>
              </a:rPr>
              <a:t>А. П. Бородин - Минус - Улетай на крыльях ветра</a:t>
            </a:r>
            <a:endParaRPr lang="ru-RU" dirty="0">
              <a:latin typeface="Times New Roman" pitchFamily="18" charset="0"/>
              <a:cs typeface="Times New Roman" pitchFamily="18" charset="0"/>
            </a:endParaRPr>
          </a:p>
        </p:txBody>
      </p:sp>
    </p:spTree>
  </p:cSld>
  <p:clrMapOvr>
    <a:masterClrMapping/>
  </p:clrMapOvr>
  <p:transition spd="slow" advTm="30000">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500042"/>
            <a:ext cx="7000924" cy="566738"/>
          </a:xfrm>
        </p:spPr>
        <p:txBody>
          <a:bodyPr>
            <a:noAutofit/>
          </a:bodyPr>
          <a:lstStyle/>
          <a:p>
            <a:pPr algn="ctr"/>
            <a:r>
              <a:rPr lang="ru-RU" sz="4000" dirty="0" smtClean="0"/>
              <a:t>Красная площадь (г.Москва)</a:t>
            </a:r>
            <a:endParaRPr lang="ru-RU" sz="4000" dirty="0"/>
          </a:p>
        </p:txBody>
      </p:sp>
      <p:pic>
        <p:nvPicPr>
          <p:cNvPr id="5" name="Рисунок 4" descr="02vnkrasnayaploshadMaksimov.jpg"/>
          <p:cNvPicPr>
            <a:picLocks noGrp="1" noChangeAspect="1"/>
          </p:cNvPicPr>
          <p:nvPr>
            <p:ph type="pic" idx="1"/>
          </p:nvPr>
        </p:nvPicPr>
        <p:blipFill>
          <a:blip r:embed="rId2"/>
          <a:stretch>
            <a:fillRect/>
          </a:stretch>
        </p:blipFill>
        <p:spPr>
          <a:xfrm>
            <a:off x="857224" y="1142984"/>
            <a:ext cx="7643866" cy="3429024"/>
          </a:xfrm>
        </p:spPr>
      </p:pic>
      <p:sp>
        <p:nvSpPr>
          <p:cNvPr id="4" name="Текст 3"/>
          <p:cNvSpPr>
            <a:spLocks noGrp="1"/>
          </p:cNvSpPr>
          <p:nvPr>
            <p:ph type="body" sz="half" idx="2"/>
          </p:nvPr>
        </p:nvSpPr>
        <p:spPr>
          <a:xfrm>
            <a:off x="214282" y="4643446"/>
            <a:ext cx="6000792" cy="2000264"/>
          </a:xfrm>
        </p:spPr>
        <p:txBody>
          <a:bodyPr>
            <a:normAutofit lnSpcReduction="10000"/>
          </a:bodyPr>
          <a:lstStyle/>
          <a:p>
            <a:pPr algn="just"/>
            <a:r>
              <a:rPr lang="ru-RU" dirty="0"/>
              <a:t>Красная площадь — сердце Москвы, и одна из самых известных площадей мира. </a:t>
            </a:r>
            <a:r>
              <a:rPr lang="ru-RU" dirty="0" smtClean="0"/>
              <a:t>На </a:t>
            </a:r>
            <a:r>
              <a:rPr lang="ru-RU" dirty="0"/>
              <a:t>Красной площади </a:t>
            </a:r>
            <a:r>
              <a:rPr lang="ru-RU" dirty="0" smtClean="0"/>
              <a:t>расположен Кремль </a:t>
            </a:r>
            <a:r>
              <a:rPr lang="ru-RU" dirty="0"/>
              <a:t>— крепость, построенная в конце XV века при князе Иване III Васильевиче. Рядом стоит храм Василия Блаженного, возведенный в честь победы над Казанским ханством, а перед ним установлен памятник Минину и Пожарскому — предводителям народного ополчения, изгнавшим из столицы польских интервентов</a:t>
            </a:r>
            <a:r>
              <a:rPr lang="ru-RU" dirty="0" smtClean="0"/>
              <a:t>.</a:t>
            </a:r>
            <a:r>
              <a:rPr lang="ru-RU" dirty="0"/>
              <a:t> Далее идут ГУМ, Исторический музей, Казанский собор, Некрополь у Кремлевской стены, где похоронены выдающиеся революционеры, полководцы и партийные деятели, и, конечно же, мавзолей В. И. Ленина.</a:t>
            </a:r>
          </a:p>
        </p:txBody>
      </p:sp>
      <p:pic>
        <p:nvPicPr>
          <p:cNvPr id="7" name="Рисунок 6" descr="02vnkrasnayaploshadMaksimov.jpg"/>
          <p:cNvPicPr>
            <a:picLocks noChangeAspect="1"/>
          </p:cNvPicPr>
          <p:nvPr/>
        </p:nvPicPr>
        <p:blipFill>
          <a:blip r:embed="rId3"/>
          <a:stretch>
            <a:fillRect/>
          </a:stretch>
        </p:blipFill>
        <p:spPr>
          <a:xfrm>
            <a:off x="6357950" y="4643446"/>
            <a:ext cx="2531584" cy="1857388"/>
          </a:xfrm>
          <a:prstGeom prst="rect">
            <a:avLst/>
          </a:prstGeom>
        </p:spPr>
      </p:pic>
    </p:spTree>
  </p:cSld>
  <p:clrMapOvr>
    <a:masterClrMapping/>
  </p:clrMapOvr>
  <p:transition spd="slow" advTm="30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14290"/>
            <a:ext cx="6786610" cy="714380"/>
          </a:xfrm>
        </p:spPr>
        <p:txBody>
          <a:bodyPr>
            <a:noAutofit/>
          </a:bodyPr>
          <a:lstStyle/>
          <a:p>
            <a:pPr algn="ctr"/>
            <a:r>
              <a:rPr lang="ru-RU" sz="3600" dirty="0" smtClean="0"/>
              <a:t>Эрмитаж (г. Санкт-Петербург)</a:t>
            </a:r>
            <a:endParaRPr lang="ru-RU" sz="3600" dirty="0"/>
          </a:p>
        </p:txBody>
      </p:sp>
      <p:pic>
        <p:nvPicPr>
          <p:cNvPr id="5" name="Рисунок 4" descr="Hermitage.jpg"/>
          <p:cNvPicPr>
            <a:picLocks noGrp="1" noChangeAspect="1"/>
          </p:cNvPicPr>
          <p:nvPr>
            <p:ph type="pic" idx="1"/>
          </p:nvPr>
        </p:nvPicPr>
        <p:blipFill>
          <a:blip r:embed="rId2"/>
          <a:stretch>
            <a:fillRect/>
          </a:stretch>
        </p:blipFill>
        <p:spPr>
          <a:xfrm>
            <a:off x="214282" y="1142984"/>
            <a:ext cx="4929222" cy="3566405"/>
          </a:xfrm>
        </p:spPr>
      </p:pic>
      <p:sp>
        <p:nvSpPr>
          <p:cNvPr id="4" name="Текст 3"/>
          <p:cNvSpPr>
            <a:spLocks noGrp="1"/>
          </p:cNvSpPr>
          <p:nvPr>
            <p:ph type="body" sz="half" idx="2"/>
          </p:nvPr>
        </p:nvSpPr>
        <p:spPr>
          <a:xfrm>
            <a:off x="214282" y="4857760"/>
            <a:ext cx="8715436" cy="1857388"/>
          </a:xfrm>
        </p:spPr>
        <p:txBody>
          <a:bodyPr>
            <a:normAutofit lnSpcReduction="10000"/>
          </a:bodyPr>
          <a:lstStyle/>
          <a:p>
            <a:pPr algn="just"/>
            <a:r>
              <a:rPr lang="ru-RU" dirty="0" smtClean="0">
                <a:latin typeface="Times New Roman" pitchFamily="18" charset="0"/>
                <a:cs typeface="Times New Roman" pitchFamily="18" charset="0"/>
              </a:rPr>
              <a:t>     Эрмитаж является одним из крупнейших художественных музеев мира. В 1763 году, когда русская армия отходила из Берлина после окончания Семилетней войны, прусский коммерсант И. Э. </a:t>
            </a:r>
            <a:r>
              <a:rPr lang="ru-RU" dirty="0" err="1" smtClean="0">
                <a:latin typeface="Times New Roman" pitchFamily="18" charset="0"/>
                <a:cs typeface="Times New Roman" pitchFamily="18" charset="0"/>
              </a:rPr>
              <a:t>Гоцковский</a:t>
            </a:r>
            <a:r>
              <a:rPr lang="ru-RU" dirty="0" smtClean="0">
                <a:latin typeface="Times New Roman" pitchFamily="18" charset="0"/>
                <a:cs typeface="Times New Roman" pitchFamily="18" charset="0"/>
              </a:rPr>
              <a:t> заключил с ними сделку на поставку зерна. Будучи подставленным партнерами, он попал в серьезные долги и в качестве оплаты передал в Россию своё собрание картин, насчитывавшее более трехсот полотен. Коллекция попала к Екатерине II и долгое время хранилась в её дворце, пополняясь новыми приобретениями. Вскоре места для картин стало не хватать, поэтому в 1771 году началось строительство здания Эрмитажа по проекту архитектора </a:t>
            </a:r>
            <a:r>
              <a:rPr lang="ru-RU" dirty="0" err="1" smtClean="0">
                <a:latin typeface="Times New Roman" pitchFamily="18" charset="0"/>
                <a:cs typeface="Times New Roman" pitchFamily="18" charset="0"/>
              </a:rPr>
              <a:t>Фельтена</a:t>
            </a:r>
            <a:r>
              <a:rPr lang="ru-RU" dirty="0" smtClean="0">
                <a:latin typeface="Times New Roman" pitchFamily="18" charset="0"/>
                <a:cs typeface="Times New Roman" pitchFamily="18" charset="0"/>
              </a:rPr>
              <a:t>. Заимев в своё распоряжение громадный дворец, императорский двор стал заниматься скупкой частных коллекций и отдельных произведений выдающихся европейских художников. Ныне Эрмитаж является одним из крупнейших художественных музеев мира.</a:t>
            </a:r>
            <a:endParaRPr lang="ru-RU" dirty="0">
              <a:latin typeface="Times New Roman" pitchFamily="18" charset="0"/>
              <a:cs typeface="Times New Roman" pitchFamily="18" charset="0"/>
            </a:endParaRPr>
          </a:p>
        </p:txBody>
      </p:sp>
      <p:pic>
        <p:nvPicPr>
          <p:cNvPr id="6" name="Рисунок 5" descr="Hermitage.jpg"/>
          <p:cNvPicPr>
            <a:picLocks noChangeAspect="1"/>
          </p:cNvPicPr>
          <p:nvPr/>
        </p:nvPicPr>
        <p:blipFill>
          <a:blip r:embed="rId3" cstate="print"/>
          <a:stretch>
            <a:fillRect/>
          </a:stretch>
        </p:blipFill>
        <p:spPr>
          <a:xfrm>
            <a:off x="5357818" y="1142984"/>
            <a:ext cx="3500462" cy="1768706"/>
          </a:xfrm>
          <a:prstGeom prst="rect">
            <a:avLst/>
          </a:prstGeom>
        </p:spPr>
      </p:pic>
      <p:pic>
        <p:nvPicPr>
          <p:cNvPr id="8" name="Рисунок 7" descr="Hermitage.jpg"/>
          <p:cNvPicPr>
            <a:picLocks noChangeAspect="1"/>
          </p:cNvPicPr>
          <p:nvPr/>
        </p:nvPicPr>
        <p:blipFill>
          <a:blip r:embed="rId4" cstate="print"/>
          <a:stretch>
            <a:fillRect/>
          </a:stretch>
        </p:blipFill>
        <p:spPr>
          <a:xfrm>
            <a:off x="5643570" y="3000372"/>
            <a:ext cx="3001490" cy="1688338"/>
          </a:xfrm>
          <a:prstGeom prst="rect">
            <a:avLst/>
          </a:prstGeom>
        </p:spPr>
      </p:pic>
    </p:spTree>
  </p:cSld>
  <p:clrMapOvr>
    <a:masterClrMapping/>
  </p:clrMapOvr>
  <p:transition spd="slow" advTm="30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429552" cy="566738"/>
          </a:xfrm>
        </p:spPr>
        <p:txBody>
          <a:bodyPr>
            <a:noAutofit/>
          </a:bodyPr>
          <a:lstStyle/>
          <a:p>
            <a:pPr algn="ctr"/>
            <a:r>
              <a:rPr lang="ru-RU" sz="3200" dirty="0" smtClean="0"/>
              <a:t>Петергоф (Ленинградская область)</a:t>
            </a:r>
            <a:endParaRPr lang="ru-RU" sz="3200" dirty="0"/>
          </a:p>
        </p:txBody>
      </p:sp>
      <p:pic>
        <p:nvPicPr>
          <p:cNvPr id="5" name="Рисунок 4" descr="6a368448-c967-5710-84c2-75a847b46e35.jpg"/>
          <p:cNvPicPr>
            <a:picLocks noGrp="1" noChangeAspect="1"/>
          </p:cNvPicPr>
          <p:nvPr>
            <p:ph type="pic" idx="1"/>
          </p:nvPr>
        </p:nvPicPr>
        <p:blipFill>
          <a:blip r:embed="rId2" cstate="print"/>
          <a:stretch>
            <a:fillRect/>
          </a:stretch>
        </p:blipFill>
        <p:spPr>
          <a:xfrm>
            <a:off x="214282" y="714356"/>
            <a:ext cx="4898221" cy="3714776"/>
          </a:xfrm>
        </p:spPr>
      </p:pic>
      <p:sp>
        <p:nvSpPr>
          <p:cNvPr id="4" name="Текст 3"/>
          <p:cNvSpPr>
            <a:spLocks noGrp="1"/>
          </p:cNvSpPr>
          <p:nvPr>
            <p:ph type="body" sz="half" idx="2"/>
          </p:nvPr>
        </p:nvSpPr>
        <p:spPr>
          <a:xfrm>
            <a:off x="285720" y="4572008"/>
            <a:ext cx="8643998" cy="2143140"/>
          </a:xfrm>
        </p:spPr>
        <p:txBody>
          <a:bodyPr>
            <a:normAutofit/>
          </a:bodyPr>
          <a:lstStyle/>
          <a:p>
            <a:pPr algn="just"/>
            <a:r>
              <a:rPr lang="ru-RU" dirty="0" smtClean="0">
                <a:latin typeface="Times New Roman" pitchFamily="18" charset="0"/>
                <a:cs typeface="Times New Roman" pitchFamily="18" charset="0"/>
              </a:rPr>
              <a:t>Петергоф впервые упоминается в 1705 году как один из путевых дворов, где останавливался император Петр I во время своих поездок. Местная природа и великолепные виды на Финский залив пришлись по вкусу Петру, поэтому в 1710 году началось активное строительство дворцово-паркового ансамбля. В пользу выбора Петергофа для парадной резиденции послужил и тот факт, что здешний ландшафт идеально подходил для круглосуточного поступления воды в фонтаны, составляющие добрую часть архитектурного ансамбля императорской резиденции. Петр I представлял себе Петергоф резиденцией равной французскому Версалю. </a:t>
            </a:r>
          </a:p>
          <a:p>
            <a:pPr algn="just"/>
            <a:r>
              <a:rPr lang="ru-RU" dirty="0" smtClean="0">
                <a:latin typeface="Times New Roman" pitchFamily="18" charset="0"/>
                <a:cs typeface="Times New Roman" pitchFamily="18" charset="0"/>
              </a:rPr>
              <a:t>В годы Великой Отечественной войны Петергоф сильно пострадал от бомбардировок и долгое время лежал в руинах, но спустя многие годы удалось восстановить парк, главный дворец, фонтаны и павильоны в первозданном виде, используя оригинальные чертежи и эскизы.</a:t>
            </a:r>
            <a:endParaRPr lang="ru-RU" dirty="0">
              <a:latin typeface="Times New Roman" pitchFamily="18" charset="0"/>
              <a:cs typeface="Times New Roman" pitchFamily="18" charset="0"/>
            </a:endParaRPr>
          </a:p>
        </p:txBody>
      </p:sp>
      <p:pic>
        <p:nvPicPr>
          <p:cNvPr id="7" name="Рисунок 6" descr="6a368448-c967-5710-84c2-75a847b46e35.jpg"/>
          <p:cNvPicPr>
            <a:picLocks noChangeAspect="1"/>
          </p:cNvPicPr>
          <p:nvPr/>
        </p:nvPicPr>
        <p:blipFill>
          <a:blip r:embed="rId3" cstate="print"/>
          <a:stretch>
            <a:fillRect/>
          </a:stretch>
        </p:blipFill>
        <p:spPr>
          <a:xfrm>
            <a:off x="5286380" y="1214422"/>
            <a:ext cx="3673666" cy="2857520"/>
          </a:xfrm>
          <a:prstGeom prst="rect">
            <a:avLst/>
          </a:prstGeom>
        </p:spPr>
      </p:pic>
    </p:spTree>
  </p:cSld>
  <p:clrMapOvr>
    <a:masterClrMapping/>
  </p:clrMapOvr>
  <p:transition spd="slow" advTm="30000">
    <p:dissolve/>
  </p:transition>
  <p:timing>
    <p:tnLst>
      <p:par>
        <p:cTn id="1" dur="indefinite" restart="never" nodeType="tmRoot"/>
      </p:par>
    </p:tnLst>
  </p:timing>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214290"/>
            <a:ext cx="5486400" cy="566738"/>
          </a:xfrm>
        </p:spPr>
        <p:txBody>
          <a:bodyPr>
            <a:noAutofit/>
          </a:bodyPr>
          <a:lstStyle/>
          <a:p>
            <a:pPr algn="ctr"/>
            <a:r>
              <a:rPr dirty="0" lang="ru-RU" smtClean="0" sz="3600"/>
              <a:t>Царское село (г. Пушкин)</a:t>
            </a:r>
            <a:endParaRPr dirty="0" lang="ru-RU" sz="3600"/>
          </a:p>
        </p:txBody>
      </p:sp>
      <p:pic>
        <p:nvPicPr>
          <p:cNvPr descr="carskoe-selo.jpg" id="6" name="Рисунок 5"/>
          <p:cNvPicPr>
            <a:picLocks noChangeAspect="1" noGrp="1"/>
          </p:cNvPicPr>
          <p:nvPr>
            <p:ph idx="1" type="pic"/>
          </p:nvPr>
        </p:nvPicPr>
        <p:blipFill>
          <a:blip r:embed="rId2"/>
          <a:stretch>
            <a:fillRect/>
          </a:stretch>
        </p:blipFill>
        <p:spPr>
          <a:xfrm>
            <a:off x="214313" y="1143000"/>
            <a:ext cx="4500563" cy="3571875"/>
          </a:xfrm>
        </p:spPr>
      </p:pic>
      <p:sp>
        <p:nvSpPr>
          <p:cNvPr id="4" name="Текст 3"/>
          <p:cNvSpPr>
            <a:spLocks noGrp="1"/>
          </p:cNvSpPr>
          <p:nvPr>
            <p:ph idx="2" sz="half" type="body"/>
          </p:nvPr>
        </p:nvSpPr>
        <p:spPr>
          <a:xfrm>
            <a:off x="214282" y="4786322"/>
            <a:ext cx="8715436" cy="1928826"/>
          </a:xfrm>
        </p:spPr>
        <p:txBody>
          <a:bodyPr>
            <a:normAutofit fontScale="92500" lnSpcReduction="20000"/>
          </a:bodyPr>
          <a:lstStyle/>
          <a:p>
            <a:pPr algn="just"/>
            <a:r>
              <a:rPr dirty="0" lang="ru-RU" smtClean="0">
                <a:latin charset="0" pitchFamily="18" typeface="Times New Roman"/>
                <a:cs charset="0" pitchFamily="18" typeface="Times New Roman"/>
              </a:rPr>
              <a:t>Царское Село до марта 1918 года было загородной резиденцией династии Романовых. В своё время главный дворец в стиле барокко стал одним из самых грандиозных не только в России, но и во всей Европе. В Царском Селе жило несколько поколений августейшей семьи, а после революции 1917 года усадьбу национализировали. Общежития и заводы в бывших дворцах открывать не стали, а решили сохранить наследие и превратили дворцово-парковый ансамбль в музей-заповедник. Территория Царского Села разделена тремя парками — Екатерининским, </a:t>
            </a:r>
            <a:r>
              <a:rPr dirty="0" err="1" lang="ru-RU" smtClean="0">
                <a:latin charset="0" pitchFamily="18" typeface="Times New Roman"/>
                <a:cs charset="0" pitchFamily="18" typeface="Times New Roman"/>
              </a:rPr>
              <a:t>Баболовским</a:t>
            </a:r>
            <a:r>
              <a:rPr dirty="0" lang="ru-RU" smtClean="0">
                <a:latin charset="0" pitchFamily="18" typeface="Times New Roman"/>
                <a:cs charset="0" pitchFamily="18" typeface="Times New Roman"/>
              </a:rPr>
              <a:t> и Александровским, каждый из которых имеет уникальный ландшафт и архитектурную композицию. В начале Великой Отечественной войны большую часть музейных ценностей вывезли, тогда же исчезла и легендарная Янтарная комната — шедевр искусства XVIII, являющий собой комнату практическую полностью облицованную янтарными панелями, панно и различными декоративными элементами. Её местонахождение до сих пор остается загадкой, но гости императорской резиденции могут посмотреть на Янтарную комнату, воссозданную максимально приближенно к оригиналу.</a:t>
            </a:r>
            <a:endParaRPr dirty="0" lang="ru-RU">
              <a:latin charset="0" pitchFamily="18" typeface="Times New Roman"/>
              <a:cs charset="0" pitchFamily="18" typeface="Times New Roman"/>
            </a:endParaRPr>
          </a:p>
        </p:txBody>
      </p:sp>
      <p:pic>
        <p:nvPicPr>
          <p:cNvPr descr="carskoe-selo.jpg" id="7" name="Рисунок 6"/>
          <p:cNvPicPr>
            <a:picLocks noChangeAspect="1"/>
          </p:cNvPicPr>
          <p:nvPr/>
        </p:nvPicPr>
        <p:blipFill>
          <a:blip r:embed="rId3"/>
          <a:stretch>
            <a:fillRect/>
          </a:stretch>
        </p:blipFill>
        <p:spPr>
          <a:xfrm>
            <a:off x="5072066" y="1142984"/>
            <a:ext cx="3714776" cy="1785950"/>
          </a:xfrm>
          <a:prstGeom prst="rect">
            <a:avLst/>
          </a:prstGeom>
        </p:spPr>
      </p:pic>
      <p:pic>
        <p:nvPicPr>
          <p:cNvPr descr="carskoe-selo.jpg" id="8" name="Рисунок 7"/>
          <p:cNvPicPr>
            <a:picLocks noChangeAspect="1"/>
          </p:cNvPicPr>
          <p:nvPr/>
        </p:nvPicPr>
        <p:blipFill>
          <a:blip cstate="print" r:embed="rId4"/>
          <a:stretch>
            <a:fillRect/>
          </a:stretch>
        </p:blipFill>
        <p:spPr>
          <a:xfrm>
            <a:off x="5572132" y="3000372"/>
            <a:ext cx="2714644" cy="1714512"/>
          </a:xfrm>
          <a:prstGeom prst="rect">
            <a:avLst/>
          </a:prstGeom>
        </p:spPr>
      </p:pic>
    </p:spTree>
  </p:cSld>
  <p:clrMapOvr>
    <a:masterClrMapping/>
  </p:clrMapOvr>
  <p:transition advTm="30000" spd="slow">
    <p:dissolve/>
  </p:transition>
  <p:timing>
    <p:tnLst>
      <p:par>
        <p:cTn dur="indefinite" id="1" nodeType="tmRoot" restart="never"/>
      </p:par>
    </p:tnLst>
  </p:timing>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357166"/>
            <a:ext cx="7429552" cy="566738"/>
          </a:xfrm>
        </p:spPr>
        <p:txBody>
          <a:bodyPr>
            <a:noAutofit/>
          </a:bodyPr>
          <a:lstStyle/>
          <a:p>
            <a:pPr algn="ctr"/>
            <a:r>
              <a:rPr dirty="0" lang="ru-RU" smtClean="0" sz="3200"/>
              <a:t>Озеро Байкал (Иркутская область)</a:t>
            </a:r>
            <a:endParaRPr dirty="0" lang="ru-RU" sz="3200"/>
          </a:p>
        </p:txBody>
      </p:sp>
      <p:pic>
        <p:nvPicPr>
          <p:cNvPr descr="1648622429_1-vsegda-pomnim-com-p-ostrova-baikala-foto-1.jpg" id="6" name="Рисунок 5"/>
          <p:cNvPicPr>
            <a:picLocks noChangeAspect="1" noGrp="1"/>
          </p:cNvPicPr>
          <p:nvPr>
            <p:ph idx="1" type="pic"/>
          </p:nvPr>
        </p:nvPicPr>
        <p:blipFill>
          <a:blip r:embed="rId2"/>
          <a:srcRect b="7" t="7"/>
          <a:stretch>
            <a:fillRect/>
          </a:stretch>
        </p:blipFill>
        <p:spPr>
          <a:xfrm>
            <a:off x="214282" y="1142984"/>
            <a:ext cx="4786346" cy="3357563"/>
          </a:xfrm>
        </p:spPr>
      </p:pic>
      <p:sp>
        <p:nvSpPr>
          <p:cNvPr id="4" name="Текст 3"/>
          <p:cNvSpPr>
            <a:spLocks noGrp="1"/>
          </p:cNvSpPr>
          <p:nvPr>
            <p:ph idx="2" sz="half" type="body"/>
          </p:nvPr>
        </p:nvSpPr>
        <p:spPr>
          <a:xfrm>
            <a:off x="357158" y="5072074"/>
            <a:ext cx="8501122" cy="1571636"/>
          </a:xfrm>
        </p:spPr>
        <p:txBody>
          <a:bodyPr>
            <a:normAutofit lnSpcReduction="10000"/>
          </a:bodyPr>
          <a:lstStyle/>
          <a:p>
            <a:pPr algn="just"/>
            <a:r>
              <a:rPr dirty="0" lang="ru-RU" smtClean="0">
                <a:latin charset="0" pitchFamily="18" typeface="Times New Roman"/>
                <a:cs charset="0" pitchFamily="18" typeface="Times New Roman"/>
              </a:rPr>
              <a:t>Байкал — самое большое и самое глубокое озеро на планете, заполненное пресной водой. Его средняя глубина составляет 744 метра, а самая глубокая точка находится на отметке в 1642 метра. Ежегодно сотни тысяч туристов со всего мира стремятся к Байкалу, чтобы своими глазами увидеть озеро, являющееся объектом Всемирного природного наследия. Не менее прекрасна флора и фауна в окрестностях озера, которая по большей части является </a:t>
            </a:r>
            <a:r>
              <a:rPr dirty="0" err="1" lang="ru-RU" smtClean="0">
                <a:latin charset="0" pitchFamily="18" typeface="Times New Roman"/>
                <a:cs charset="0" pitchFamily="18" typeface="Times New Roman"/>
              </a:rPr>
              <a:t>эндемичной</a:t>
            </a:r>
            <a:r>
              <a:rPr dirty="0" lang="ru-RU" smtClean="0">
                <a:latin charset="0" pitchFamily="18" typeface="Times New Roman"/>
                <a:cs charset="0" pitchFamily="18" typeface="Times New Roman"/>
              </a:rPr>
              <a:t>, то есть свойственной конкретно этому региону. Попасть на Байкал можно разными способами, но зачастую туристы приезжают в близлежащие города, а уже оттуда отправляются к озеру. </a:t>
            </a:r>
            <a:endParaRPr dirty="0" lang="ru-RU">
              <a:latin charset="0" pitchFamily="18" typeface="Times New Roman"/>
              <a:cs charset="0" pitchFamily="18" typeface="Times New Roman"/>
            </a:endParaRPr>
          </a:p>
        </p:txBody>
      </p:sp>
      <p:pic>
        <p:nvPicPr>
          <p:cNvPr descr="1648622429_1-vsegda-pomnim-com-p-ostrova-baikala-foto-1.jpg" id="7" name="Рисунок 6"/>
          <p:cNvPicPr>
            <a:picLocks noChangeAspect="1"/>
          </p:cNvPicPr>
          <p:nvPr/>
        </p:nvPicPr>
        <p:blipFill>
          <a:blip cstate="print" r:embed="rId3"/>
          <a:stretch>
            <a:fillRect/>
          </a:stretch>
        </p:blipFill>
        <p:spPr>
          <a:xfrm>
            <a:off x="5143504" y="1341905"/>
            <a:ext cx="2928958" cy="1959612"/>
          </a:xfrm>
          <a:prstGeom prst="rect">
            <a:avLst/>
          </a:prstGeom>
        </p:spPr>
      </p:pic>
      <p:pic>
        <p:nvPicPr>
          <p:cNvPr descr="1648622429_1-vsegda-pomnim-com-p-ostrova-baikala-foto-1.jpg" id="8" name="Рисунок 7"/>
          <p:cNvPicPr>
            <a:picLocks noChangeAspect="1"/>
          </p:cNvPicPr>
          <p:nvPr/>
        </p:nvPicPr>
        <p:blipFill>
          <a:blip cstate="print" r:embed="rId4"/>
          <a:stretch>
            <a:fillRect/>
          </a:stretch>
        </p:blipFill>
        <p:spPr>
          <a:xfrm>
            <a:off x="6215074" y="3183855"/>
            <a:ext cx="2645371" cy="1816781"/>
          </a:xfrm>
          <a:prstGeom prst="rect">
            <a:avLst/>
          </a:prstGeom>
        </p:spPr>
      </p:pic>
    </p:spTree>
  </p:cSld>
  <p:clrMapOvr>
    <a:masterClrMapping/>
  </p:clrMapOvr>
  <p:transition advTm="30000" spd="slow">
    <p:dissolve/>
  </p:transition>
  <p:timing>
    <p:tnLst>
      <p:par>
        <p:cTn dur="indefinite" id="1" nodeType="tmRoot" restart="never"/>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501122" cy="566738"/>
          </a:xfrm>
        </p:spPr>
        <p:txBody>
          <a:bodyPr>
            <a:noAutofit/>
          </a:bodyPr>
          <a:lstStyle/>
          <a:p>
            <a:pPr algn="ctr"/>
            <a:r>
              <a:rPr lang="ru-RU" sz="3200" dirty="0" smtClean="0"/>
              <a:t>Мамаев курган (г. Волгоград)</a:t>
            </a:r>
            <a:endParaRPr lang="ru-RU" sz="3200" dirty="0"/>
          </a:p>
        </p:txBody>
      </p:sp>
      <p:pic>
        <p:nvPicPr>
          <p:cNvPr id="5" name="Рисунок 4" descr="1620869538_19-phonoteka_org-p-mamaev-kurgan-fon-dlya-prezentatsii-22.jpg"/>
          <p:cNvPicPr>
            <a:picLocks noGrp="1" noChangeAspect="1"/>
          </p:cNvPicPr>
          <p:nvPr>
            <p:ph type="pic" idx="1"/>
          </p:nvPr>
        </p:nvPicPr>
        <p:blipFill>
          <a:blip r:embed="rId2"/>
          <a:stretch>
            <a:fillRect/>
          </a:stretch>
        </p:blipFill>
        <p:spPr>
          <a:xfrm>
            <a:off x="285720" y="1071546"/>
            <a:ext cx="4071966" cy="3995136"/>
          </a:xfrm>
        </p:spPr>
      </p:pic>
      <p:sp>
        <p:nvSpPr>
          <p:cNvPr id="4" name="Текст 3"/>
          <p:cNvSpPr>
            <a:spLocks noGrp="1"/>
          </p:cNvSpPr>
          <p:nvPr>
            <p:ph type="body" sz="half" idx="2"/>
          </p:nvPr>
        </p:nvSpPr>
        <p:spPr>
          <a:xfrm>
            <a:off x="357158" y="5367338"/>
            <a:ext cx="8501122" cy="1276372"/>
          </a:xfrm>
        </p:spPr>
        <p:txBody>
          <a:bodyPr>
            <a:normAutofit fontScale="85000" lnSpcReduction="10000"/>
          </a:bodyPr>
          <a:lstStyle/>
          <a:p>
            <a:r>
              <a:rPr lang="ru-RU" dirty="0" smtClean="0"/>
              <a:t>В период с сентября 1942 года по январь 1943 на Мамаевом кургане шли ожесточенные бои за Сталинград, в ходе которых погибли тысячи красноармейцев. В послевоенное время, а именно с 1959 по 1967 год, здесь возводился мемориальный комплекс «Героям Сталинградской битвы», ныне являющийся главной достопримечательностью Волгограда. Комплекс включает в себя Зал Воинской славы, площадь Героев, Воинское мемориальное кладбище и ряд других объектов, но главенствующим в композиции является знаменитый памятник «Родина-мать зовёт!». 85-метровая скульптура установлена на холме, где ныне покоятся 34 505 защитников Сталинграда. Памятник считается одним из символов Победы в Великой Отечественной войне и входит в десятку самых узнаваемых памятников России.</a:t>
            </a:r>
            <a:endParaRPr lang="ru-RU" dirty="0"/>
          </a:p>
        </p:txBody>
      </p:sp>
      <p:pic>
        <p:nvPicPr>
          <p:cNvPr id="7" name="Рисунок 6" descr="1620869538_19-phonoteka_org-p-mamaev-kurgan-fon-dlya-prezentatsii-22.jpg"/>
          <p:cNvPicPr>
            <a:picLocks noChangeAspect="1"/>
          </p:cNvPicPr>
          <p:nvPr/>
        </p:nvPicPr>
        <p:blipFill>
          <a:blip r:embed="rId3"/>
          <a:stretch>
            <a:fillRect/>
          </a:stretch>
        </p:blipFill>
        <p:spPr>
          <a:xfrm>
            <a:off x="4500562" y="1000108"/>
            <a:ext cx="3786214" cy="2143139"/>
          </a:xfrm>
          <a:prstGeom prst="rect">
            <a:avLst/>
          </a:prstGeom>
        </p:spPr>
      </p:pic>
      <p:pic>
        <p:nvPicPr>
          <p:cNvPr id="8" name="Рисунок 7" descr="1620869538_19-phonoteka_org-p-mamaev-kurgan-fon-dlya-prezentatsii-22.jpg"/>
          <p:cNvPicPr>
            <a:picLocks noChangeAspect="1"/>
          </p:cNvPicPr>
          <p:nvPr/>
        </p:nvPicPr>
        <p:blipFill>
          <a:blip r:embed="rId4" cstate="print"/>
          <a:stretch>
            <a:fillRect/>
          </a:stretch>
        </p:blipFill>
        <p:spPr>
          <a:xfrm>
            <a:off x="5072066" y="3214686"/>
            <a:ext cx="2857520" cy="1945676"/>
          </a:xfrm>
          <a:prstGeom prst="rect">
            <a:avLst/>
          </a:prstGeom>
        </p:spPr>
      </p:pic>
    </p:spTree>
  </p:cSld>
  <p:clrMapOvr>
    <a:masterClrMapping/>
  </p:clrMapOvr>
  <p:transition spd="slow" advTm="30000">
    <p:dissolve/>
  </p:transition>
  <p:timing>
    <p:tnLst>
      <p:par>
        <p:cTn id="1" dur="indefinite" restart="never" nodeType="tmRoot"/>
      </p:par>
    </p:tnLst>
  </p:timing>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143932" cy="566738"/>
          </a:xfrm>
        </p:spPr>
        <p:txBody>
          <a:bodyPr>
            <a:noAutofit/>
          </a:bodyPr>
          <a:lstStyle/>
          <a:p>
            <a:pPr algn="ctr"/>
            <a:r>
              <a:rPr dirty="0" lang="ru-RU" smtClean="0" sz="3200"/>
              <a:t>Озеро Эльтон (Волгоградская область)</a:t>
            </a:r>
            <a:endParaRPr dirty="0" lang="ru-RU" sz="3200"/>
          </a:p>
        </p:txBody>
      </p:sp>
      <p:pic>
        <p:nvPicPr>
          <p:cNvPr descr="1647460411_25-vsegda-pomnim-com-p-ozero-elton-foto-25.jpg" id="5" name="Рисунок 4"/>
          <p:cNvPicPr>
            <a:picLocks noChangeAspect="1" noGrp="1"/>
          </p:cNvPicPr>
          <p:nvPr>
            <p:ph idx="1" type="pic"/>
          </p:nvPr>
        </p:nvPicPr>
        <p:blipFill>
          <a:blip r:embed="rId2"/>
          <a:srcRect b="18" t="18"/>
          <a:stretch>
            <a:fillRect/>
          </a:stretch>
        </p:blipFill>
        <p:spPr>
          <a:xfrm>
            <a:off x="642910" y="1071563"/>
            <a:ext cx="7643866" cy="3857635"/>
          </a:xfrm>
        </p:spPr>
      </p:pic>
      <p:sp>
        <p:nvSpPr>
          <p:cNvPr id="4" name="Текст 3"/>
          <p:cNvSpPr>
            <a:spLocks noGrp="1"/>
          </p:cNvSpPr>
          <p:nvPr>
            <p:ph idx="2" sz="half" type="body"/>
          </p:nvPr>
        </p:nvSpPr>
        <p:spPr>
          <a:xfrm>
            <a:off x="500034" y="5072074"/>
            <a:ext cx="8143932" cy="1571636"/>
          </a:xfrm>
        </p:spPr>
        <p:txBody>
          <a:bodyPr>
            <a:noAutofit/>
          </a:bodyPr>
          <a:lstStyle/>
          <a:p>
            <a:pPr algn="just"/>
            <a:r>
              <a:rPr dirty="0" lang="ru-RU" smtClean="0">
                <a:latin charset="0" pitchFamily="18" typeface="Times New Roman"/>
                <a:cs charset="0" pitchFamily="18" typeface="Times New Roman"/>
              </a:rPr>
              <a:t>Солёное озеро Эльтон занимает первое по размерам место среди минеральных озер в Европе. Вода в озере представляет собой насыщенный соляной раствор, а благодаря водорослям Эльтон имеет красноватый оттенок. Под залежами соли спрятан слой минеральной сероводородной грязи, которую используют в лечебных целях. Бальнеологический курорт на Эльтоне существовал ещё с начала прошлого века, а в 1945 рядом был построен одноименный санаторий, работающий по сей день. Ежегодно тысячи людей приезжают полюбоваться на красоты Эльтона и заодно поправить своё здоровье. </a:t>
            </a:r>
            <a:endParaRPr dirty="0" lang="ru-RU">
              <a:latin charset="0" pitchFamily="18" typeface="Times New Roman"/>
              <a:cs charset="0" pitchFamily="18" typeface="Times New Roman"/>
            </a:endParaRPr>
          </a:p>
        </p:txBody>
      </p:sp>
    </p:spTree>
  </p:cSld>
  <p:clrMapOvr>
    <a:masterClrMapping/>
  </p:clrMapOvr>
  <p:transition advTm="30000" spd="slow">
    <p:dissolve/>
  </p:transition>
  <p:timing>
    <p:tnLst>
      <p:par>
        <p:cTn dur="indefinite" id="1" nodeType="tmRoot" restart="never"/>
      </p:par>
    </p:tnLst>
  </p:timing>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357166"/>
            <a:ext cx="5486400" cy="566738"/>
          </a:xfrm>
        </p:spPr>
        <p:txBody>
          <a:bodyPr>
            <a:noAutofit/>
          </a:bodyPr>
          <a:lstStyle/>
          <a:p>
            <a:pPr algn="ctr"/>
            <a:r>
              <a:rPr dirty="0" lang="ru-RU" smtClean="0" sz="3200"/>
              <a:t>Казанский кремль (г. Казань)</a:t>
            </a:r>
            <a:endParaRPr dirty="0" lang="ru-RU" sz="3200"/>
          </a:p>
        </p:txBody>
      </p:sp>
      <p:pic>
        <p:nvPicPr>
          <p:cNvPr descr="Казанский-Кремль3.jpg" id="5" name="Рисунок 4"/>
          <p:cNvPicPr>
            <a:picLocks noChangeAspect="1" noGrp="1"/>
          </p:cNvPicPr>
          <p:nvPr>
            <p:ph idx="1" type="pic"/>
          </p:nvPr>
        </p:nvPicPr>
        <p:blipFill>
          <a:blip r:embed="rId2"/>
          <a:srcRect b="25" t="25"/>
          <a:stretch>
            <a:fillRect/>
          </a:stretch>
        </p:blipFill>
        <p:spPr>
          <a:xfrm>
            <a:off x="1000100" y="928670"/>
            <a:ext cx="7429525" cy="4186255"/>
          </a:xfrm>
        </p:spPr>
      </p:pic>
      <p:sp>
        <p:nvSpPr>
          <p:cNvPr id="4" name="Текст 3"/>
          <p:cNvSpPr>
            <a:spLocks noGrp="1"/>
          </p:cNvSpPr>
          <p:nvPr>
            <p:ph idx="2" sz="half" type="body"/>
          </p:nvPr>
        </p:nvSpPr>
        <p:spPr>
          <a:xfrm>
            <a:off x="214282" y="5214950"/>
            <a:ext cx="8715436" cy="1500198"/>
          </a:xfrm>
        </p:spPr>
        <p:txBody>
          <a:bodyPr>
            <a:normAutofit/>
          </a:bodyPr>
          <a:lstStyle/>
          <a:p>
            <a:pPr algn="just"/>
            <a:r>
              <a:rPr dirty="0" lang="ru-RU" smtClean="0" sz="1300">
                <a:latin charset="0" pitchFamily="18" typeface="Times New Roman"/>
                <a:cs charset="0" pitchFamily="18" typeface="Times New Roman"/>
              </a:rPr>
              <a:t>Казанский кремль, основанный одновременно с городом в XI столетии, считается древнейшей его частью. Письменных свидетельств об этом сохранилось крайне мало, поэтому трудно что-либо сказать о первой крепости Казани. О деревянной ханской цитадели XV века известно гораздо больше, но нас интересует современный кремль, возведенный при Иване Грозном после захвата Казани. Новый кремль был построен из белого камня, и в таком виде сохранился по сей день. Прекрасно сохранились стены, башни, старинные храмы, административные и прочие здания. В 2005 году архитектурный ансамбль Казанского кремля пополнился мечетью </a:t>
            </a:r>
            <a:r>
              <a:rPr dirty="0" err="1" lang="ru-RU" smtClean="0" sz="1300">
                <a:latin charset="0" pitchFamily="18" typeface="Times New Roman"/>
                <a:cs charset="0" pitchFamily="18" typeface="Times New Roman"/>
              </a:rPr>
              <a:t>Кул-Шариф</a:t>
            </a:r>
            <a:r>
              <a:rPr dirty="0" lang="ru-RU" smtClean="0" sz="1300">
                <a:latin charset="0" pitchFamily="18" typeface="Times New Roman"/>
                <a:cs charset="0" pitchFamily="18" typeface="Times New Roman"/>
              </a:rPr>
              <a:t> — ныне главной </a:t>
            </a:r>
            <a:r>
              <a:rPr dirty="0" err="1" lang="ru-RU" smtClean="0" sz="1300">
                <a:latin charset="0" pitchFamily="18" typeface="Times New Roman"/>
                <a:cs charset="0" pitchFamily="18" typeface="Times New Roman"/>
              </a:rPr>
              <a:t>джума-мечетью</a:t>
            </a:r>
            <a:r>
              <a:rPr dirty="0" lang="ru-RU" smtClean="0" sz="1300">
                <a:latin charset="0" pitchFamily="18" typeface="Times New Roman"/>
                <a:cs charset="0" pitchFamily="18" typeface="Times New Roman"/>
              </a:rPr>
              <a:t> Казани и всей Республики Татарстан.</a:t>
            </a:r>
            <a:endParaRPr dirty="0" lang="ru-RU" sz="1300">
              <a:latin charset="0" pitchFamily="18" typeface="Times New Roman"/>
              <a:cs charset="0" pitchFamily="18" typeface="Times New Roman"/>
            </a:endParaRPr>
          </a:p>
        </p:txBody>
      </p:sp>
    </p:spTree>
  </p:cSld>
  <p:clrMapOvr>
    <a:masterClrMapping/>
  </p:clrMapOvr>
  <p:transition advTm="30000" spd="slow">
    <p:dissolve/>
  </p:transition>
  <p:timing>
    <p:tnLst>
      <p:par>
        <p:cTn dur="indefinite" id="1" nodeType="tmRoot" restart="never"/>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1286</Words>
  <Application>Microsoft Office PowerPoint</Application>
  <PresentationFormat>Экран (4:3)</PresentationFormat>
  <Paragraphs>30</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«Экскурсия по России» (путеводитель для младшего школьника по РФ. Достопримечательности.)</vt:lpstr>
      <vt:lpstr>Красная площадь (г.Москва)</vt:lpstr>
      <vt:lpstr>Эрмитаж (г. Санкт-Петербург)</vt:lpstr>
      <vt:lpstr>Петергоф (Ленинградская область)</vt:lpstr>
      <vt:lpstr>Царское село (г. Пушкин)</vt:lpstr>
      <vt:lpstr>Озеро Байкал (Иркутская область)</vt:lpstr>
      <vt:lpstr>Мамаев курган (г. Волгоград)</vt:lpstr>
      <vt:lpstr>Озеро Эльтон (Волгоградская область)</vt:lpstr>
      <vt:lpstr>Казанский кремль (г. Казань)</vt:lpstr>
      <vt:lpstr>Остров-град Свияжск (республика Татарстан)</vt:lpstr>
      <vt:lpstr>Горный парк «Рускеала» (Республика Карелия)</vt:lpstr>
      <vt:lpstr>Эльбрус (Северный Кавказ)</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Уувофка</dc:creator>
  <cp:lastModifiedBy>Уувофка</cp:lastModifiedBy>
  <cp:revision>33</cp:revision>
  <dcterms:created xsi:type="dcterms:W3CDTF">2022-11-14T18:31:25Z</dcterms:created>
  <dcterms:modified xsi:type="dcterms:W3CDTF">2022-11-22T05:13:15Z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986183</vt:lpwstr>
  </property>
  <property fmtid="{D5CDD505-2E9C-101B-9397-08002B2CF9AE}" name="NXPowerLiteSettings" pid="3">
    <vt:lpwstr>F7000400038000</vt:lpwstr>
  </property>
  <property fmtid="{D5CDD505-2E9C-101B-9397-08002B2CF9AE}" name="NXPowerLiteVersion" pid="4">
    <vt:lpwstr>S10.0.0</vt:lpwstr>
  </property>
</Properties>
</file>