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7" r:id="rId6"/>
    <p:sldId id="276" r:id="rId7"/>
    <p:sldId id="259" r:id="rId8"/>
    <p:sldId id="278" r:id="rId9"/>
    <p:sldId id="267" r:id="rId10"/>
    <p:sldId id="265" r:id="rId11"/>
    <p:sldId id="262" r:id="rId12"/>
    <p:sldId id="266" r:id="rId13"/>
    <p:sldId id="273" r:id="rId14"/>
    <p:sldId id="264" r:id="rId15"/>
    <p:sldId id="263" r:id="rId16"/>
    <p:sldId id="260" r:id="rId17"/>
    <p:sldId id="26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46" autoAdjust="0"/>
  </p:normalViewPr>
  <p:slideViewPr>
    <p:cSldViewPr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712F4-1CA3-41ED-90F8-59FC3EFD6B5F}" type="datetimeFigureOut">
              <a:rPr lang="ru-RU"/>
              <a:pPr>
                <a:defRPr/>
              </a:pPr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F3C64-65D1-4271-AA0E-128BCF862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59F6B-16CD-4C31-B126-F35B59FF636F}" type="datetimeFigureOut">
              <a:rPr lang="ru-RU"/>
              <a:pPr>
                <a:defRPr/>
              </a:pPr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91D0C-9C62-4B3D-A8B0-A34E1FC34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FBA53-AF73-4076-BD78-3ED4F42276A3}" type="datetimeFigureOut">
              <a:rPr lang="ru-RU"/>
              <a:pPr>
                <a:defRPr/>
              </a:pPr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92924-5474-4701-87F1-0435D1710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D9534-DD17-4501-A366-D0408DF5149D}" type="datetimeFigureOut">
              <a:rPr lang="ru-RU"/>
              <a:pPr>
                <a:defRPr/>
              </a:pPr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1CA7B-697D-4744-B375-6F4845A2A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E0021-1671-4D74-942C-752F712375E4}" type="datetimeFigureOut">
              <a:rPr lang="ru-RU"/>
              <a:pPr>
                <a:defRPr/>
              </a:pPr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305A2-27D9-49B9-9A62-0B5D7AC76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6FA13-33D3-41EF-B9A7-C56952421AA4}" type="datetimeFigureOut">
              <a:rPr lang="ru-RU"/>
              <a:pPr>
                <a:defRPr/>
              </a:pPr>
              <a:t>20.05.2023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57DA3-DB78-4ED8-8AF7-8E316CDA0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A9AFD-1FB6-46BB-8525-232F5E58ABA1}" type="datetimeFigureOut">
              <a:rPr lang="ru-RU"/>
              <a:pPr>
                <a:defRPr/>
              </a:pPr>
              <a:t>20.05.2023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5F6B6-74E1-44D6-8BE2-EE3F62F7B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0CCA4-760B-4FE9-B520-B89659285B98}" type="datetimeFigureOut">
              <a:rPr lang="ru-RU"/>
              <a:pPr>
                <a:defRPr/>
              </a:pPr>
              <a:t>20.05.2023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E61F9-5D9C-4A6B-A289-2056B06B2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1373A-F77D-4381-AC32-B40C60508A6A}" type="datetimeFigureOut">
              <a:rPr lang="ru-RU"/>
              <a:pPr>
                <a:defRPr/>
              </a:pPr>
              <a:t>20.05.2023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268B9-636F-4597-9A4D-E7A1FA9CB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11EBD-4306-4739-978B-8F50F20C05F8}" type="datetimeFigureOut">
              <a:rPr lang="ru-RU"/>
              <a:pPr>
                <a:defRPr/>
              </a:pPr>
              <a:t>20.05.2023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7A02E-301B-4EB3-BA48-80A594634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6EB47-340E-435E-BB24-4A39D49B3721}" type="datetimeFigureOut">
              <a:rPr lang="ru-RU"/>
              <a:pPr>
                <a:defRPr/>
              </a:pPr>
              <a:t>20.05.2023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73FDB-A02A-48AF-A5C8-C52EBC8F6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7AE98F-A2D7-4FEA-AE2C-96C254135268}" type="datetimeFigureOut">
              <a:rPr lang="ru-RU"/>
              <a:pPr>
                <a:defRPr/>
              </a:pPr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FDA35A-7FB6-4BC0-A677-36947BD23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png"/><Relationship Id="rId4" Type="http://schemas.openxmlformats.org/officeDocument/2006/relationships/image" Target="../media/image7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image" Target="../media/image75.png"/><Relationship Id="rId7" Type="http://schemas.openxmlformats.org/officeDocument/2006/relationships/image" Target="../media/image7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image" Target="../media/image75.png"/><Relationship Id="rId7" Type="http://schemas.openxmlformats.org/officeDocument/2006/relationships/image" Target="../media/image7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jpeg"/><Relationship Id="rId7" Type="http://schemas.openxmlformats.org/officeDocument/2006/relationships/image" Target="../media/image87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5" Type="http://schemas.openxmlformats.org/officeDocument/2006/relationships/image" Target="../media/image85.png"/><Relationship Id="rId10" Type="http://schemas.openxmlformats.org/officeDocument/2006/relationships/image" Target="../media/image90.wmf"/><Relationship Id="rId4" Type="http://schemas.openxmlformats.org/officeDocument/2006/relationships/image" Target="../media/image84.wmf"/><Relationship Id="rId9" Type="http://schemas.openxmlformats.org/officeDocument/2006/relationships/image" Target="../media/image8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png"/><Relationship Id="rId9" Type="http://schemas.openxmlformats.org/officeDocument/2006/relationships/image" Target="../media/image1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6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Relationship Id="rId14" Type="http://schemas.openxmlformats.org/officeDocument/2006/relationships/image" Target="../media/image4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jpeg"/><Relationship Id="rId7" Type="http://schemas.openxmlformats.org/officeDocument/2006/relationships/image" Target="../media/image52.png"/><Relationship Id="rId12" Type="http://schemas.openxmlformats.org/officeDocument/2006/relationships/image" Target="../media/image57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wmf"/><Relationship Id="rId11" Type="http://schemas.openxmlformats.org/officeDocument/2006/relationships/image" Target="../media/image56.wmf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wmf"/><Relationship Id="rId9" Type="http://schemas.openxmlformats.org/officeDocument/2006/relationships/image" Target="../media/image54.wmf"/><Relationship Id="rId14" Type="http://schemas.openxmlformats.org/officeDocument/2006/relationships/image" Target="../media/image5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jpeg"/><Relationship Id="rId7" Type="http://schemas.openxmlformats.org/officeDocument/2006/relationships/image" Target="../media/image64.png"/><Relationship Id="rId12" Type="http://schemas.openxmlformats.org/officeDocument/2006/relationships/image" Target="../media/image6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11" Type="http://schemas.openxmlformats.org/officeDocument/2006/relationships/image" Target="../media/image68.jpeg"/><Relationship Id="rId5" Type="http://schemas.openxmlformats.org/officeDocument/2006/relationships/image" Target="../media/image62.pn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024BA9-3171-44CD-AF61-1C314B562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D6F025D-5269-4396-9ADD-A8433650A776}"/>
              </a:ext>
            </a:extLst>
          </p:cNvPr>
          <p:cNvSpPr/>
          <p:nvPr/>
        </p:nvSpPr>
        <p:spPr>
          <a:xfrm>
            <a:off x="1007604" y="598079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образовательное учреждение лицей №3  (дошкольное отделение)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467C196-BDA1-4862-A0ED-A6CEFF7C881A}"/>
              </a:ext>
            </a:extLst>
          </p:cNvPr>
          <p:cNvSpPr/>
          <p:nvPr/>
        </p:nvSpPr>
        <p:spPr>
          <a:xfrm>
            <a:off x="863588" y="1971731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Подборка игр на формирование фонематического слуха у старших дошкольников</a:t>
            </a: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A3748B39-E80D-4943-90C0-25CC0FD5A3E8}"/>
              </a:ext>
            </a:extLst>
          </p:cNvPr>
          <p:cNvSpPr txBox="1">
            <a:spLocks/>
          </p:cNvSpPr>
          <p:nvPr/>
        </p:nvSpPr>
        <p:spPr>
          <a:xfrm>
            <a:off x="1522107" y="5021966"/>
            <a:ext cx="7344816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  <a:spcBef>
                <a:spcPts val="0"/>
              </a:spcBef>
            </a:pPr>
            <a:r>
              <a:rPr lang="ru-RU" sz="16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учитель-логопед:</a:t>
            </a:r>
          </a:p>
          <a:p>
            <a:pPr algn="r">
              <a:lnSpc>
                <a:spcPct val="80000"/>
              </a:lnSpc>
              <a:spcBef>
                <a:spcPts val="0"/>
              </a:spcBef>
            </a:pPr>
            <a:endParaRPr lang="ru-RU" sz="16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80000"/>
              </a:lnSpc>
              <a:spcBef>
                <a:spcPts val="0"/>
              </a:spcBef>
            </a:pPr>
            <a:r>
              <a:rPr lang="ru-RU" sz="16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Трухина А.А.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2CA9D43-1E94-4EA1-9CAA-81B2815EDB3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624098"/>
            <a:ext cx="3097734" cy="2073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Закончи слово</a:t>
            </a:r>
            <a:b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4208" y="1988840"/>
            <a:ext cx="2086356" cy="1800200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437112"/>
            <a:ext cx="2160240" cy="180020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365104"/>
            <a:ext cx="2088232" cy="194421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509120"/>
            <a:ext cx="2376264" cy="184333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2160240" cy="180020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11274" name="Содержимое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None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None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  <p:sp>
        <p:nvSpPr>
          <p:cNvPr id="11275" name="Содержимое 2"/>
          <p:cNvSpPr txBox="1">
            <a:spLocks/>
          </p:cNvSpPr>
          <p:nvPr/>
        </p:nvSpPr>
        <p:spPr bwMode="auto">
          <a:xfrm>
            <a:off x="609600" y="1752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None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None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 b="1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 fontAlgn="t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  <p:sp>
        <p:nvSpPr>
          <p:cNvPr id="11276" name="Прямоугольник 14"/>
          <p:cNvSpPr>
            <a:spLocks noChangeArrowheads="1"/>
          </p:cNvSpPr>
          <p:nvPr/>
        </p:nvSpPr>
        <p:spPr bwMode="auto">
          <a:xfrm>
            <a:off x="2916238" y="1989138"/>
            <a:ext cx="348456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КО…</a:t>
            </a:r>
          </a:p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РА…</a:t>
            </a:r>
          </a:p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ЛУ…</a:t>
            </a:r>
          </a:p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КАБАЧО…</a:t>
            </a:r>
          </a:p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КОЛОБО…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 слова.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Взрослый дает ребенку набор картинок и предлагает их разложить парами.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Чем они похожи и чем отличаются. </a:t>
            </a:r>
          </a:p>
        </p:txBody>
      </p:sp>
      <p:pic>
        <p:nvPicPr>
          <p:cNvPr id="4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4088" y="2348880"/>
            <a:ext cx="1733287" cy="1691722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1789113" cy="172819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653136"/>
            <a:ext cx="1746250" cy="169284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628800"/>
            <a:ext cx="1657350" cy="1719263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4365104"/>
            <a:ext cx="1719263" cy="166687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149080"/>
            <a:ext cx="1736725" cy="169284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797152"/>
            <a:ext cx="1755775" cy="165618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556792"/>
            <a:ext cx="1755775" cy="161607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Проверь   себя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(какой звук изменился?)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1700808"/>
            <a:ext cx="1733287" cy="1691722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700808"/>
            <a:ext cx="1789113" cy="172819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6" name="Стрелка вправо 5"/>
          <p:cNvSpPr/>
          <p:nvPr/>
        </p:nvSpPr>
        <p:spPr>
          <a:xfrm>
            <a:off x="2124075" y="2420938"/>
            <a:ext cx="503238" cy="48577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1746250" cy="169284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700808"/>
            <a:ext cx="1657350" cy="1719263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9" name="Стрелка вправо 8"/>
          <p:cNvSpPr/>
          <p:nvPr/>
        </p:nvSpPr>
        <p:spPr>
          <a:xfrm>
            <a:off x="6732588" y="2349500"/>
            <a:ext cx="504825" cy="48418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81128"/>
            <a:ext cx="1719263" cy="166687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581128"/>
            <a:ext cx="1736725" cy="169284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581128"/>
            <a:ext cx="1755775" cy="165618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4581128"/>
            <a:ext cx="1755775" cy="161607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14" name="Стрелка вправо 13"/>
          <p:cNvSpPr/>
          <p:nvPr/>
        </p:nvSpPr>
        <p:spPr>
          <a:xfrm>
            <a:off x="2124075" y="5229225"/>
            <a:ext cx="576263" cy="48418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6659563" y="5300663"/>
            <a:ext cx="504825" cy="48418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Делим  слова  на  слоги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640" y="1628800"/>
            <a:ext cx="6080772" cy="1975108"/>
          </a:xfrm>
          <a:ln>
            <a:solidFill>
              <a:srgbClr val="C0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5" name="Picture 10" descr="MCj04358110000[1]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1440160" cy="136815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6" name="Picture 13" descr="MCj0436902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3717032"/>
            <a:ext cx="2016223" cy="136815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7" name="Picture 7" descr="MCj04380480000[1]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1584176" cy="136815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8" name="Picture 6" descr="MCj0441407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3717032"/>
            <a:ext cx="1800200" cy="143237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9" name="Picture 3" descr="MCj0436895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5301208"/>
            <a:ext cx="1728192" cy="136815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" name="Picture 5" descr="MCj04414190000[1]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5301208"/>
            <a:ext cx="1800200" cy="129614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1" name="Picture 11" descr="MCj02508230000[1]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5301208"/>
            <a:ext cx="1800200" cy="133114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2" name="Picture 8" descr="MCj04403350000[1]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5301208"/>
            <a:ext cx="1584176" cy="144016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t" hangingPunct="1"/>
            <a:endParaRPr lang="ru-RU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hangingPunct="1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4213" y="1557338"/>
          <a:ext cx="2736849" cy="57626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912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2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2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26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8" marR="91458" marT="45736" marB="45736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8" marR="91458" marT="45736" marB="45736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8" marR="91458" marT="45736" marB="45736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435600" y="1557338"/>
          <a:ext cx="2760664" cy="57626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90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01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01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26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3" marR="91463" marT="45736" marB="45736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3" marR="91463" marT="45736" marB="45736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3" marR="91463" marT="45736" marB="45736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3" marR="91463" marT="45736" marB="45736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60413" y="5589588"/>
          <a:ext cx="2760664" cy="57626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90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01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01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26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3" marR="91463" marT="45736" marB="45736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3" marR="91463" marT="45736" marB="45736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3" marR="91463" marT="45736" marB="45736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3" marR="91463" marT="45736" marB="45736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508625" y="5589588"/>
          <a:ext cx="2736849" cy="57626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912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2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2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26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8" marR="91458" marT="45736" marB="45736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0" dirty="0"/>
                    </a:p>
                  </a:txBody>
                  <a:tcPr marL="91458" marR="91458" marT="45736" marB="45736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8" marR="91458" marT="45736" marB="45736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Звуковой анализ слов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789040"/>
            <a:ext cx="2232248" cy="1492821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005064"/>
            <a:ext cx="2088232" cy="146367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348880"/>
            <a:ext cx="2043807" cy="137477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1892424" cy="158417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 b="1"/>
          </a:p>
          <a:p>
            <a:pPr eaLnBrk="1" fontAlgn="t" hangingPunct="1">
              <a:buFont typeface="Arial" charset="0"/>
              <a:buNone/>
            </a:pPr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>
              <a:buFont typeface="Arial" charset="0"/>
              <a:buNone/>
            </a:pPr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hangingPunct="1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4213" y="1916113"/>
            <a:ext cx="7704137" cy="10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буду  произносить слова, а ты хлопни в ладоши один раз, когда услышишь слово со звуком [Ш],и два раза, когда услышишь со звуком [С].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3808" y="142117"/>
            <a:ext cx="8280400" cy="136842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br>
              <a:rPr lang="ru-RU" sz="27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7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7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7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   НА   СА  ТА   ПА  ША   МА   ТА   ША   </a:t>
            </a:r>
            <a:br>
              <a:rPr lang="ru-RU" sz="27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буду произносить слоги, а ты хлопни в ладоши , когда услышишь слог [ША]</a:t>
            </a:r>
            <a:br>
              <a:rPr lang="ru-RU" sz="4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1809750" cy="1613917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941168"/>
            <a:ext cx="1780036" cy="1700787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140968"/>
            <a:ext cx="1792287" cy="158750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5013176"/>
            <a:ext cx="1746250" cy="1639887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310" y="3093909"/>
            <a:ext cx="1825625" cy="1630363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5085184"/>
            <a:ext cx="1798637" cy="1630363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941168"/>
            <a:ext cx="1649413" cy="1719263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068960"/>
            <a:ext cx="1895475" cy="1630363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Какой звук слышен во всех словах?</a:t>
            </a:r>
          </a:p>
        </p:txBody>
      </p:sp>
      <p:sp>
        <p:nvSpPr>
          <p:cNvPr id="410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>
              <a:buFont typeface="Arial" charset="0"/>
              <a:buNone/>
            </a:pPr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 b="1"/>
          </a:p>
          <a:p>
            <a:pPr eaLnBrk="1" fontAlgn="t" hangingPunct="1">
              <a:buFont typeface="Arial" charset="0"/>
              <a:buNone/>
            </a:pPr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>
              <a:buFont typeface="Arial" charset="0"/>
              <a:buNone/>
            </a:pPr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hangingPunct="1"/>
            <a:endParaRPr lang="ru-RU"/>
          </a:p>
        </p:txBody>
      </p:sp>
      <p:pic>
        <p:nvPicPr>
          <p:cNvPr id="3074" name="Picture 2" descr="MCj043689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16832"/>
            <a:ext cx="1872208" cy="180020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3075" name="Picture 3" descr="MCj0436899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700808"/>
            <a:ext cx="2016224" cy="165618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3077" name="Picture 5" descr="MCj0441392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33056"/>
            <a:ext cx="2016224" cy="1786583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3078" name="Picture 6" descr="MCj00840640000[1]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844824"/>
            <a:ext cx="1800200" cy="165618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3079" name="Picture 7" descr="MCj04403350000[1]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797152"/>
            <a:ext cx="1879104" cy="187910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3080" name="Picture 8" descr="MCj0436903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4509120"/>
            <a:ext cx="1872208" cy="180020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3081" name="Picture 9" descr="MCj01133780000[1]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221088"/>
            <a:ext cx="1728192" cy="164574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1"/>
            <a:ext cx="7848872" cy="14157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Четвертый лишний (в названиях  трёх картинок слышится один и тот же звук, а в одной – он отсутствует. Какой?)</a:t>
            </a:r>
          </a:p>
        </p:txBody>
      </p:sp>
      <p:pic>
        <p:nvPicPr>
          <p:cNvPr id="2050" name="Picture 2" descr="M6_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1800200" cy="1944216"/>
          </a:xfrm>
          <a:prstGeom prst="rect">
            <a:avLst/>
          </a:prstGeom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051" name="Picture 3" descr="M5_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1928802"/>
            <a:ext cx="1785950" cy="1944216"/>
          </a:xfrm>
          <a:prstGeom prst="rect">
            <a:avLst/>
          </a:prstGeom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365104"/>
            <a:ext cx="1816100" cy="223224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365104"/>
            <a:ext cx="1816100" cy="223224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365104"/>
            <a:ext cx="1765300" cy="223224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365104"/>
            <a:ext cx="1736725" cy="223224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1" name="Picture 8" descr="MCj04403350000[1]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2117" y="1952126"/>
            <a:ext cx="1826098" cy="1908921"/>
          </a:xfrm>
          <a:prstGeom prst="rect">
            <a:avLst/>
          </a:prstGeom>
          <a:ln w="28575">
            <a:solidFill>
              <a:srgbClr val="00206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2" name="Picture 10" descr="MCj04412970000[1]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928802"/>
            <a:ext cx="1928826" cy="19288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 b="1"/>
          </a:p>
          <a:p>
            <a:pPr eaLnBrk="1" fontAlgn="t" hangingPunct="1">
              <a:buFont typeface="Arial" charset="0"/>
              <a:buNone/>
            </a:pPr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>
              <a:buFont typeface="Arial" charset="0"/>
              <a:buNone/>
            </a:pPr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hangingPunct="1"/>
            <a:endParaRPr lang="ru-RU"/>
          </a:p>
        </p:txBody>
      </p:sp>
      <p:pic>
        <p:nvPicPr>
          <p:cNvPr id="1026" name="Picture 2" descr="SWScan00_0"/>
          <p:cNvPicPr>
            <a:picLocks noChangeAspect="1" noChangeArrowheads="1"/>
          </p:cNvPicPr>
          <p:nvPr/>
        </p:nvPicPr>
        <p:blipFill>
          <a:blip r:embed="rId3" cstate="print">
            <a:lum bright="-12000" contrast="60000"/>
          </a:blip>
          <a:srcRect/>
          <a:stretch>
            <a:fillRect/>
          </a:stretch>
        </p:blipFill>
        <p:spPr bwMode="auto">
          <a:xfrm>
            <a:off x="2411760" y="5013176"/>
            <a:ext cx="1944216" cy="17281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348880"/>
            <a:ext cx="1872208" cy="187220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1944216" cy="179831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2053332" cy="165618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2636912"/>
            <a:ext cx="1872208" cy="1677541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077072"/>
            <a:ext cx="2016224" cy="1679699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31" name="Picture 7" descr="K4_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1944216" cy="17281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32" name="Picture 8" descr="K5_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5085184"/>
            <a:ext cx="1944216" cy="16882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Покажи, где коса, а где коза, кот-кит, лак-рак, крыса-крыша)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t" hangingPunct="1"/>
            <a:endParaRPr lang="ru-RU" b="1" dirty="0"/>
          </a:p>
          <a:p>
            <a:pPr eaLnBrk="1" fontAlgn="t" hangingPunct="1"/>
            <a:endParaRPr lang="ru-RU" b="1" dirty="0"/>
          </a:p>
          <a:p>
            <a:pPr eaLnBrk="1" fontAlgn="t" hangingPunct="1"/>
            <a:endParaRPr lang="ru-RU" b="1" dirty="0"/>
          </a:p>
          <a:p>
            <a:pPr eaLnBrk="1" fontAlgn="t" hangingPunct="1"/>
            <a:endParaRPr lang="ru-RU" b="1" dirty="0"/>
          </a:p>
          <a:p>
            <a:pPr eaLnBrk="1" fontAlgn="t" hangingPunct="1"/>
            <a:endParaRPr lang="ru-RU" b="1" dirty="0"/>
          </a:p>
          <a:p>
            <a:pPr eaLnBrk="1" fontAlgn="t" hangingPunct="1"/>
            <a:endParaRPr lang="ru-RU" b="1" dirty="0"/>
          </a:p>
          <a:p>
            <a:pPr eaLnBrk="1" fontAlgn="t" hangingPunct="1"/>
            <a:endParaRPr lang="ru-RU" dirty="0"/>
          </a:p>
          <a:p>
            <a:pPr eaLnBrk="1" fontAlgn="t" hangingPunct="1"/>
            <a:endParaRPr lang="ru-RU" dirty="0"/>
          </a:p>
          <a:p>
            <a:pPr eaLnBrk="1" fontAlgn="t" hangingPunct="1"/>
            <a:endParaRPr lang="ru-RU" dirty="0"/>
          </a:p>
          <a:p>
            <a:pPr eaLnBrk="1" fontAlgn="t" hangingPunct="1"/>
            <a:endParaRPr lang="ru-RU" dirty="0"/>
          </a:p>
          <a:p>
            <a:pPr eaLnBrk="1" fontAlgn="t" hangingPunct="1"/>
            <a:endParaRPr lang="ru-RU" b="1" dirty="0"/>
          </a:p>
          <a:p>
            <a:pPr eaLnBrk="1" fontAlgn="t" hangingPunct="1">
              <a:buFont typeface="Arial" charset="0"/>
              <a:buNone/>
            </a:pPr>
            <a:endParaRPr lang="ru-RU" b="1" dirty="0"/>
          </a:p>
          <a:p>
            <a:pPr eaLnBrk="1" fontAlgn="t" hangingPunct="1"/>
            <a:endParaRPr lang="ru-RU" dirty="0"/>
          </a:p>
          <a:p>
            <a:pPr eaLnBrk="1" fontAlgn="t" hangingPunct="1"/>
            <a:endParaRPr lang="ru-RU" dirty="0"/>
          </a:p>
          <a:p>
            <a:pPr eaLnBrk="1" fontAlgn="t" hangingPunct="1"/>
            <a:endParaRPr lang="ru-RU" b="1" dirty="0"/>
          </a:p>
          <a:p>
            <a:pPr eaLnBrk="1" fontAlgn="t" hangingPunct="1"/>
            <a:endParaRPr lang="ru-RU" dirty="0"/>
          </a:p>
          <a:p>
            <a:pPr eaLnBrk="1" fontAlgn="t" hangingPunct="1"/>
            <a:endParaRPr lang="ru-RU" dirty="0"/>
          </a:p>
          <a:p>
            <a:pPr eaLnBrk="1" fontAlgn="t" hangingPunct="1">
              <a:buFont typeface="Arial" charset="0"/>
              <a:buNone/>
            </a:pPr>
            <a:endParaRPr lang="ru-RU" b="1" dirty="0"/>
          </a:p>
          <a:p>
            <a:pPr eaLnBrk="1" fontAlgn="t" hangingPunct="1"/>
            <a:endParaRPr lang="ru-RU" dirty="0"/>
          </a:p>
          <a:p>
            <a:pPr eaLnBrk="1" fontAlgn="t" hangingPunct="1"/>
            <a:endParaRPr lang="ru-RU" b="1" dirty="0"/>
          </a:p>
          <a:p>
            <a:pPr eaLnBrk="1" fontAlgn="t" hangingPunct="1"/>
            <a:endParaRPr lang="ru-RU" b="1" dirty="0"/>
          </a:p>
          <a:p>
            <a:pPr eaLnBrk="1" fontAlgn="t" hangingPunct="1"/>
            <a:endParaRPr lang="ru-RU" dirty="0"/>
          </a:p>
          <a:p>
            <a:pPr eaLnBrk="1" fontAlgn="t" hangingPunct="1"/>
            <a:endParaRPr lang="ru-RU" dirty="0"/>
          </a:p>
          <a:p>
            <a:pPr eaLnBrk="1" fontAlgn="t" hangingPunct="1"/>
            <a:endParaRPr lang="ru-RU" dirty="0"/>
          </a:p>
          <a:p>
            <a:pPr eaLnBrk="1" hangingPunct="1"/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333375"/>
            <a:ext cx="8229600" cy="34528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Узнай звук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Послушать текст и назвать, какой звук чаще всего встречается в нем.</a:t>
            </a: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latin typeface="+mn-lt"/>
              <a:cs typeface="+mn-cs"/>
            </a:endParaRP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	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Тут мышка. У мышки мышата. Мышата шумят.</a:t>
            </a: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latin typeface="+mn-lt"/>
              <a:cs typeface="+mn-cs"/>
            </a:endParaRP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latin typeface="+mn-lt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1480" y="162474"/>
            <a:ext cx="8229600" cy="1440160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Узнай звук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(Послушать текст и назвать, какой звук чаще всего встречается в нем)</a:t>
            </a:r>
            <a:b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87B7063-209C-4273-8C35-35C54EB301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869459"/>
            <a:ext cx="3683868" cy="3635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98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 наличие-отсутствие звука в слове</a:t>
            </a:r>
            <a:b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ru-RU" sz="4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ru-RU" sz="4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</a:p>
        </p:txBody>
      </p:sp>
      <p:pic>
        <p:nvPicPr>
          <p:cNvPr id="5" name="Picture 2" descr="C:\Documents and Settings\Admin\Рабочий стол\НАТАША раб\всё вместе\картинки Л\булавка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2844" y="1428736"/>
            <a:ext cx="1224136" cy="1224136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" name="Picture 9" descr="C:\Documents and Settings\Admin\Рабочий стол\НАТАША раб\всё вместе\картинки С\носок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3296" y="1988840"/>
            <a:ext cx="1144844" cy="11448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7" name="Picture 12" descr="C:\Documents and Settings\Admin\Рабочий стол\НАТАША раб\всё вместе\картинки Ш\ромашка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4071942"/>
            <a:ext cx="1057275" cy="1247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8" name="Picture 8" descr="C:\Documents and Settings\Admin\Рабочий стол\НАТАША раб\всё вместе\картинки Л\флаг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00438"/>
            <a:ext cx="1152128" cy="9906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9" name="Picture 7" descr="C:\Documents and Settings\Admin\Рабочий стол\НАТАША раб\всё вместе\картинки Л\стол2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52" y="4839642"/>
            <a:ext cx="1296144" cy="10763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" name="Picture 11" descr="C:\Documents and Settings\Admin\Рабочий стол\НАТАША раб\всё вместе\картинки С\свитер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68741" y="5661248"/>
            <a:ext cx="1428750" cy="9620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1" name="Picture 6" descr="C:\Documents and Settings\Admin\Рабочий стол\НАТАША раб\всё вместе\картинки Л\лодка.jpe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733256"/>
            <a:ext cx="1224136" cy="9334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2" name="Picture 5" descr="C:\Documents and Settings\Admin\Рабочий стол\НАТАША раб\всё вместе\картинки Л\клубок.jpe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196704"/>
            <a:ext cx="1368152" cy="11334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3" name="Picture 13" descr="C:\Documents and Settings\Admin\Рабочий стол\НАТАША раб\всё вместе\картинки Р\комар.jpe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5661248"/>
            <a:ext cx="1296144" cy="10081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4" name="Picture 4" descr="C:\Documents and Settings\Admin\Рабочий стол\НАТАША раб\всё вместе\картинки Л\дятел.jpe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29586" y="4143380"/>
            <a:ext cx="1081658" cy="12287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5" name="Picture 10" descr="C:\Documents and Settings\Admin\Рабочий стол\НАТАША раб\всё вместе\картинки С\самока.jpe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9992" y="2561262"/>
            <a:ext cx="1190625" cy="128473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6" name="Picture 3" descr="C:\Documents and Settings\Admin\Рабочий стол\НАТАША раб\всё вместе\картинки Л\волк.jpe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12360" y="1484784"/>
            <a:ext cx="1190625" cy="14287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cxnSp>
        <p:nvCxnSpPr>
          <p:cNvPr id="17" name="Прямая соединительная линия 16"/>
          <p:cNvCxnSpPr/>
          <p:nvPr/>
        </p:nvCxnSpPr>
        <p:spPr>
          <a:xfrm>
            <a:off x="4716463" y="1700213"/>
            <a:ext cx="0" cy="4824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6227763" y="476250"/>
            <a:ext cx="865187" cy="11525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300788" y="692150"/>
            <a:ext cx="863600" cy="9366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Различаем твёрдый и мягкий звуки</a:t>
            </a:r>
            <a:br>
              <a:rPr lang="ru-RU" sz="4800" i="1" dirty="0">
                <a:solidFill>
                  <a:schemeClr val="bg1"/>
                </a:solidFill>
              </a:rPr>
            </a:b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lum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2771800" y="1124744"/>
            <a:ext cx="2952328" cy="3816424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5" name="Picture 5" descr="MCj04414130000[1]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1512168" cy="118963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7" name="Picture 3" descr="MCj0436907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1296144" cy="100811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8" name="Picture 6" descr="MCj01133000000[1]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581128"/>
            <a:ext cx="1368152" cy="93610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9" name="Picture 10" descr="MCj04412970000[1]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517232"/>
            <a:ext cx="1439838" cy="936104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0" name="Picture 13" descr="MCj04368920000[1]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581128"/>
            <a:ext cx="1222970" cy="1091803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1" name="Picture 12" descr="MCHH00939_0000[1]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5589240"/>
            <a:ext cx="1296144" cy="115212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2" name="Picture 8" descr="MCj04362550000[1]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149080"/>
            <a:ext cx="1296144" cy="108012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3" name="Picture 4" descr="MCj04413980000[1]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700808"/>
            <a:ext cx="1440160" cy="100811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4" name="Picture 14" descr="MCj04133360000[1]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2852936"/>
            <a:ext cx="1440161" cy="107401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5" name="Picture 9" descr="MCj04413020000[1]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5517232"/>
            <a:ext cx="1368152" cy="108012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6" name="Picture 11" descr="MCj04380360000[1]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4941168"/>
            <a:ext cx="1224136" cy="100811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t" hangingPunct="1">
              <a:buFont typeface="Arial" charset="0"/>
              <a:buNone/>
            </a:pPr>
            <a:endParaRPr lang="ru-RU" b="1"/>
          </a:p>
          <a:p>
            <a:pPr eaLnBrk="1" fontAlgn="t" hangingPunct="1">
              <a:buFont typeface="Arial" charset="0"/>
              <a:buNone/>
            </a:pPr>
            <a:endParaRPr lang="ru-RU"/>
          </a:p>
          <a:p>
            <a:pPr eaLnBrk="1" fontAlgn="t" hangingPunct="1">
              <a:buFont typeface="Arial" charset="0"/>
              <a:buNone/>
            </a:pPr>
            <a:endParaRPr lang="ru-RU" b="1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>
              <a:buFont typeface="Arial" charset="0"/>
              <a:buNone/>
            </a:pPr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fontAlgn="t" hangingPunct="1"/>
            <a:endParaRPr lang="ru-RU"/>
          </a:p>
          <a:p>
            <a:pPr eaLnBrk="1" hangingPunct="1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92275" y="1628775"/>
          <a:ext cx="5545137" cy="3575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8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83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83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46">
                <a:tc>
                  <a:txBody>
                    <a:bodyPr/>
                    <a:lstStyle/>
                    <a:p>
                      <a:pPr algn="ctr"/>
                      <a:r>
                        <a:rPr lang="ru-RU" sz="3600" u="sng" dirty="0"/>
                        <a:t>С_____</a:t>
                      </a:r>
                      <a:endParaRPr lang="ru-RU" sz="3600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u="sng" dirty="0"/>
                        <a:t>___С__</a:t>
                      </a:r>
                      <a:endParaRPr lang="ru-RU" sz="3600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u="sng" dirty="0"/>
                        <a:t>_____С</a:t>
                      </a:r>
                      <a:endParaRPr lang="ru-RU" sz="3600" dirty="0"/>
                    </a:p>
                  </a:txBody>
                  <a:tcPr marL="91449" marR="91449" marT="45711" marB="457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7917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1" marB="4571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861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1" marB="457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847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1" marB="4571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Определить позицию звука в слове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1547664" cy="1427163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700808"/>
            <a:ext cx="1508125" cy="146367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140968"/>
            <a:ext cx="1512168" cy="136525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5301208"/>
            <a:ext cx="1440160" cy="139065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3356992"/>
            <a:ext cx="1521717" cy="143510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5340350"/>
            <a:ext cx="1512169" cy="140101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5013176"/>
            <a:ext cx="1404665" cy="1500187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53136"/>
            <a:ext cx="1619672" cy="1436117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5301208"/>
            <a:ext cx="1368151" cy="135768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5301208"/>
            <a:ext cx="1368153" cy="144462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ED05FD4A4D75949B31AD9FA2C5F2FAE" ma:contentTypeVersion="45" ma:contentTypeDescription="Создание документа." ma:contentTypeScope="" ma:versionID="4920fb28f2420f14cfa739a9468031a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2f955febea7e716b4e91cddba17110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1F9D13-5CC6-4DE9-9A89-80F7BB27096B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5AF3005-914A-4A1F-A04E-FC0CDCCC5C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EF5AF3-BB5B-4E35-BDC3-9DA95A224C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270</Words>
  <Application>Microsoft Office PowerPoint</Application>
  <PresentationFormat>Экран (4:3)</PresentationFormat>
  <Paragraphs>204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    ША   НА   СА  ТА   ПА  ША   МА   ТА   ША    Я буду произносить слоги, а ты хлопни в ладоши , когда услышишь слог [ША]  </vt:lpstr>
      <vt:lpstr>Какой звук слышен во всех словах?</vt:lpstr>
      <vt:lpstr>Презентация PowerPoint</vt:lpstr>
      <vt:lpstr>Покажи, где коса, а где коза, кот-кит, лак-рак, крыса-крыша)</vt:lpstr>
      <vt:lpstr>Узнай звук (Послушать текст и назвать, какой звук чаще всего встречается в нем) </vt:lpstr>
      <vt:lpstr>Определить  наличие-отсутствие звука в слове ___Л___                  ___Л___</vt:lpstr>
      <vt:lpstr>Различаем твёрдый и мягкий звуки </vt:lpstr>
      <vt:lpstr>Определить позицию звука в слове</vt:lpstr>
      <vt:lpstr>Закончи слово </vt:lpstr>
      <vt:lpstr>Сравни слова.  Взрослый дает ребенку набор картинок и предлагает их разложить парами.  Чем они похожи и чем отличаются. </vt:lpstr>
      <vt:lpstr>Проверь   себя (какой звук изменился?)</vt:lpstr>
      <vt:lpstr>Делим  слова  на  слоги</vt:lpstr>
      <vt:lpstr>Звуковой анализ слов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Мозг</cp:lastModifiedBy>
  <cp:revision>94</cp:revision>
  <dcterms:created xsi:type="dcterms:W3CDTF">2012-01-07T13:26:36Z</dcterms:created>
  <dcterms:modified xsi:type="dcterms:W3CDTF">2023-05-20T16:54:44Z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0x0101001ED05FD4A4D75949B31AD9FA2C5F2FAE</vt:lpwstr>
  </property>
</Properties>
</file>