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5" r:id="rId8"/>
    <p:sldId id="266" r:id="rId9"/>
    <p:sldId id="261" r:id="rId10"/>
    <p:sldId id="263" r:id="rId11"/>
    <p:sldId id="264" r:id="rId12"/>
    <p:sldId id="267" r:id="rId13"/>
    <p:sldId id="268" r:id="rId14"/>
    <p:sldId id="269" r:id="rId15"/>
    <p:sldId id="270" r:id="rId16"/>
    <p:sldId id="271" r:id="rId17"/>
    <p:sldId id="280" r:id="rId18"/>
    <p:sldId id="281" r:id="rId19"/>
    <p:sldId id="272" r:id="rId20"/>
    <p:sldId id="273" r:id="rId21"/>
    <p:sldId id="274" r:id="rId22"/>
    <p:sldId id="275" r:id="rId23"/>
    <p:sldId id="278" r:id="rId24"/>
    <p:sldId id="279" r:id="rId25"/>
    <p:sldId id="276" r:id="rId26"/>
    <p:sldId id="277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00F2CD-3BB4-48FD-893A-659B4AA3FB74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2FB4B36-FD93-4A8C-8B30-9795713DEC2F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9260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F2CD-3BB4-48FD-893A-659B4AA3FB74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4B36-FD93-4A8C-8B30-9795713DEC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925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F2CD-3BB4-48FD-893A-659B4AA3FB74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4B36-FD93-4A8C-8B30-9795713DEC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575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F2CD-3BB4-48FD-893A-659B4AA3FB74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4B36-FD93-4A8C-8B30-9795713DEC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181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F2CD-3BB4-48FD-893A-659B4AA3FB74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4B36-FD93-4A8C-8B30-9795713DEC2F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9019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F2CD-3BB4-48FD-893A-659B4AA3FB74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4B36-FD93-4A8C-8B30-9795713DEC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079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F2CD-3BB4-48FD-893A-659B4AA3FB74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4B36-FD93-4A8C-8B30-9795713DEC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462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F2CD-3BB4-48FD-893A-659B4AA3FB74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4B36-FD93-4A8C-8B30-9795713DEC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04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F2CD-3BB4-48FD-893A-659B4AA3FB74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4B36-FD93-4A8C-8B30-9795713DEC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825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F2CD-3BB4-48FD-893A-659B4AA3FB74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4B36-FD93-4A8C-8B30-9795713DEC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623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F2CD-3BB4-48FD-893A-659B4AA3FB74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4B36-FD93-4A8C-8B30-9795713DEC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43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1200F2CD-3BB4-48FD-893A-659B4AA3FB74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2FB4B36-FD93-4A8C-8B30-9795713DEC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968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Relationship Id="rId9" Type="http://schemas.openxmlformats.org/officeDocument/2006/relationships/image" Target="../media/image6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769"/>
            <a:ext cx="12191999" cy="68283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2371" y="1854681"/>
            <a:ext cx="9480430" cy="1682150"/>
          </a:xfrm>
          <a:prstGeom prst="rect">
            <a:avLst/>
          </a:prstGeom>
          <a:noFill/>
        </p:spPr>
        <p:txBody>
          <a:bodyPr wrap="square" rtlCol="0">
            <a:prstTxWarp prst="textChevronInverted">
              <a:avLst>
                <a:gd name="adj" fmla="val 78226"/>
              </a:avLst>
            </a:prstTxWarp>
            <a:spAutoFit/>
          </a:bodyPr>
          <a:lstStyle/>
          <a:p>
            <a:pPr algn="ctr"/>
            <a:r>
              <a:rPr lang="ru-RU" sz="5400" dirty="0" smtClean="0"/>
              <a:t> Что мы узнали об овощах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6788989" y="4719190"/>
            <a:ext cx="35282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i="1" dirty="0" smtClean="0"/>
              <a:t>Выполнили работу  воспитатели ГБОУ школы 998 детский сад 858 средняя группа</a:t>
            </a:r>
          </a:p>
          <a:p>
            <a:pPr algn="ctr"/>
            <a:r>
              <a:rPr lang="ru-RU" sz="1600" i="1" dirty="0" err="1" smtClean="0"/>
              <a:t>Зигангирова</a:t>
            </a:r>
            <a:r>
              <a:rPr lang="ru-RU" sz="1600" i="1" dirty="0" smtClean="0"/>
              <a:t> О.Н. Герасименко О.П.</a:t>
            </a:r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val="1126092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91855" y="178771"/>
            <a:ext cx="84425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Игра: «Угадай на вкус»</a:t>
            </a:r>
            <a:endParaRPr lang="ru-RU" sz="4000" b="1" i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3734" y="4025004"/>
            <a:ext cx="3129801" cy="23473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937" y="801663"/>
            <a:ext cx="2838090" cy="26323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0789" y="943585"/>
            <a:ext cx="3216634" cy="24124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9703" y="4025004"/>
            <a:ext cx="3118324" cy="23387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0036" y="1386273"/>
            <a:ext cx="3321169" cy="25128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1282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6136" y="3100037"/>
            <a:ext cx="3456561" cy="31362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9251" y="2274110"/>
            <a:ext cx="10593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-655941" y="0"/>
            <a:ext cx="52586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    Капуста</a:t>
            </a:r>
            <a:endParaRPr lang="ru-RU" sz="8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6421" y="1631344"/>
            <a:ext cx="598223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С королевой овощей,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Подружитесь поскорей!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На столе не будет пусто,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Если вырастет капуста</a:t>
            </a:r>
          </a:p>
          <a:p>
            <a:endParaRPr lang="ru-RU" sz="2400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Пословицы и поговорки:</a:t>
            </a:r>
          </a:p>
          <a:p>
            <a:endParaRPr lang="ru-RU" sz="2400" b="1" dirty="0" smtClean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i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</a:rPr>
              <a:t>Капуста любит воду, да хорошую погоду</a:t>
            </a:r>
            <a:r>
              <a:rPr lang="ru-RU" sz="2400" i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7030A0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i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92D050"/>
                </a:solidFill>
              </a:rPr>
              <a:t>Без капусты щи не густы.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i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B0F0"/>
                </a:solidFill>
              </a:rPr>
              <a:t>В одном кармане пусто, в другом капуста.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i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</a:rPr>
              <a:t>Хлеб да капуста, лихого не попустят.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i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7030A0"/>
                </a:solidFill>
              </a:rPr>
              <a:t>Капуста не пуста, сама летит в уста.</a:t>
            </a:r>
          </a:p>
          <a:p>
            <a:endParaRPr lang="ru-RU" sz="2000" i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</a:endParaRPr>
          </a:p>
          <a:p>
            <a:endParaRPr lang="ru-RU" sz="2400" dirty="0">
              <a:solidFill>
                <a:srgbClr val="7030A0"/>
              </a:solidFill>
            </a:endParaRPr>
          </a:p>
          <a:p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6175" y="652992"/>
            <a:ext cx="70063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богата витаминами и минеральными солями. Капуста на нашем столе считается самым простым и привычным овощем. Врачи рекомендуют есть капусту детям для лучшего их роста.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47358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288" y="222130"/>
            <a:ext cx="11731924" cy="6398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094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42536" y="224287"/>
            <a:ext cx="8893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Огородная разминка</a:t>
            </a:r>
            <a:endParaRPr lang="ru-RU" sz="5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87"/>
          <a:stretch/>
        </p:blipFill>
        <p:spPr>
          <a:xfrm>
            <a:off x="1039823" y="4161987"/>
            <a:ext cx="4015255" cy="23808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6285" y="1463771"/>
            <a:ext cx="3257909" cy="21631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96354" y="4159058"/>
            <a:ext cx="3552645" cy="24113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4837" y="1535501"/>
            <a:ext cx="3460209" cy="20197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29282" y="1147617"/>
            <a:ext cx="49192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C00000"/>
                </a:solidFill>
              </a:rPr>
              <a:t>Мы капусту рубим, рубим</a:t>
            </a:r>
          </a:p>
          <a:p>
            <a:pPr algn="ctr"/>
            <a:r>
              <a:rPr lang="ru-RU" sz="3200" i="1" dirty="0" smtClean="0">
                <a:solidFill>
                  <a:srgbClr val="C00000"/>
                </a:solidFill>
              </a:rPr>
              <a:t>    Мы капусту режем , режем</a:t>
            </a:r>
          </a:p>
          <a:p>
            <a:pPr algn="ctr"/>
            <a:r>
              <a:rPr lang="ru-RU" sz="3200" i="1" dirty="0" smtClean="0">
                <a:solidFill>
                  <a:srgbClr val="C00000"/>
                </a:solidFill>
              </a:rPr>
              <a:t>Мы капусту солим, солим</a:t>
            </a:r>
          </a:p>
          <a:p>
            <a:pPr algn="ctr"/>
            <a:r>
              <a:rPr lang="ru-RU" sz="3200" i="1" dirty="0" smtClean="0">
                <a:solidFill>
                  <a:srgbClr val="C00000"/>
                </a:solidFill>
              </a:rPr>
              <a:t>Мы капусту жмём, жмём</a:t>
            </a:r>
          </a:p>
          <a:p>
            <a:pPr algn="ctr"/>
            <a:r>
              <a:rPr lang="ru-RU" sz="3200" i="1" dirty="0" smtClean="0">
                <a:solidFill>
                  <a:srgbClr val="C00000"/>
                </a:solidFill>
              </a:rPr>
              <a:t>Мы морковку трём, трём</a:t>
            </a:r>
            <a:endParaRPr lang="ru-RU" sz="32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283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529" y="215660"/>
            <a:ext cx="11783682" cy="6443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4587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826" y="370935"/>
            <a:ext cx="66509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Фокус 1 :</a:t>
            </a:r>
          </a:p>
          <a:p>
            <a:r>
              <a:rPr lang="ru-RU" sz="2000" i="1" dirty="0" smtClean="0"/>
              <a:t>Порезали краснокочанную капусту на кусочки и сварили её. Когда отвар остыл, мы налили его  в стаканчик . Отвар был </a:t>
            </a:r>
            <a:r>
              <a:rPr lang="ru-RU" sz="2000" i="1" dirty="0" err="1" smtClean="0"/>
              <a:t>тёмно</a:t>
            </a:r>
            <a:r>
              <a:rPr lang="ru-RU" sz="2000" i="1" dirty="0" smtClean="0"/>
              <a:t>  фиолетового цвета. Потом мы взяли лимон и выдавили в него лимонный сок . И  увидели как стал меняться цвет: из фиолетового он стал ярко- розовым. А ещё у капустного  отвара изменился запах , он стал пахнуть лимончиком.</a:t>
            </a:r>
            <a:endParaRPr lang="ru-RU" sz="20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26273" y="3490335"/>
            <a:ext cx="3694160" cy="254120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2799" y="3490335"/>
            <a:ext cx="3701236" cy="25412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6746" y="3388729"/>
            <a:ext cx="1980046" cy="26428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487" r="-8614"/>
          <a:stretch/>
        </p:blipFill>
        <p:spPr>
          <a:xfrm>
            <a:off x="8466040" y="508959"/>
            <a:ext cx="3154393" cy="219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6953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4899" y="250166"/>
            <a:ext cx="2113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Фокус 2:</a:t>
            </a:r>
            <a:endParaRPr lang="ru-RU" sz="4000" b="1" i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1925" y="810882"/>
            <a:ext cx="56330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Для следующего фокуса мы взяли 5 стаканов с водой и положили в каждый пищевой краситель разных цветов, а затем предложили ребятам взять капустные листы и опустить их в стаканчики с красителями. Через некоторое время мы с ребятами  посмотрели на капустные листы и увидели, что они окрасились разными цветами. Мы сделали вывод: Капустные листочки пьют воду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4589" y="569342"/>
            <a:ext cx="2941607" cy="22062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4859" y="569342"/>
            <a:ext cx="2932983" cy="21997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738" y="3549769"/>
            <a:ext cx="3490823" cy="261811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66340" y="3644658"/>
            <a:ext cx="3657600" cy="24973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8962" y="3584274"/>
            <a:ext cx="3490822" cy="261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414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07766" y="421392"/>
            <a:ext cx="6599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«Кабачок – толстячок»</a:t>
            </a:r>
            <a:endParaRPr lang="ru-RU" sz="4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26611" y="1414733"/>
            <a:ext cx="646118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00B0F0"/>
                </a:solidFill>
              </a:rPr>
              <a:t>Один из самых лучших овощей. Укрепляет организм, когда организм сильно ослаблен. Хорошо подходит для детского питания.</a:t>
            </a:r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Он похож на огурец,</a:t>
            </a:r>
          </a:p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Он тяжёлый как свинец,</a:t>
            </a:r>
          </a:p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Завалился на бочок,</a:t>
            </a:r>
          </a:p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Толстокожий…..</a:t>
            </a:r>
          </a:p>
          <a:p>
            <a:pPr algn="ctr"/>
            <a:endParaRPr lang="ru-RU" sz="2400" i="1" dirty="0">
              <a:solidFill>
                <a:srgbClr val="FF0000"/>
              </a:solidFill>
            </a:endParaRPr>
          </a:p>
          <a:p>
            <a:pPr algn="ctr"/>
            <a:endParaRPr lang="ru-RU" sz="24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i="1" dirty="0" smtClean="0">
                <a:solidFill>
                  <a:srgbClr val="00B050"/>
                </a:solidFill>
              </a:rPr>
              <a:t>Хвостик есть … А пятачок?! Да ведь это – кабачок!</a:t>
            </a:r>
            <a:endParaRPr lang="ru-RU" sz="2400" i="1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275" y="421392"/>
            <a:ext cx="3019245" cy="343498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TextBox 4"/>
          <p:cNvSpPr txBox="1"/>
          <p:nvPr/>
        </p:nvSpPr>
        <p:spPr>
          <a:xfrm>
            <a:off x="375248" y="3640719"/>
            <a:ext cx="241108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Relaxed"/>
              <a:lightRig rig="threePt" dir="t"/>
            </a:scene3d>
          </a:bodyPr>
          <a:lstStyle/>
          <a:p>
            <a:r>
              <a:rPr lang="ru-RU" i="1" dirty="0" smtClean="0"/>
              <a:t>Вот такой кабачок, принесли нам наши ребята и их родители на занятие.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1380533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541" y="250166"/>
            <a:ext cx="266556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Исследование кабачка.</a:t>
            </a:r>
          </a:p>
          <a:p>
            <a:r>
              <a:rPr lang="ru-RU" i="1" dirty="0" smtClean="0"/>
              <a:t>Ребятам захотелось узнать , что находится внутри кабачка. Большим ножом мы разрезали кабачок, а там внутри оказалась мякоть и семена. Мы потрогали мякоть и семена. Дети рассмотрели семена, потом мы их промыли и положили сушиться . И тогда все ребята решили их сохранить, а весной самим вырастить кабачок. (но это уже будет другая история)</a:t>
            </a:r>
            <a:endParaRPr lang="ru-RU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24503" y="425852"/>
            <a:ext cx="2509594" cy="19726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51827" y="2828440"/>
            <a:ext cx="2567410" cy="20541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48818" y="2828440"/>
            <a:ext cx="2663530" cy="20541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7012" y="425852"/>
            <a:ext cx="3142640" cy="19726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68388" y="2828440"/>
            <a:ext cx="3006559" cy="20541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48818" y="4994694"/>
            <a:ext cx="2663529" cy="16268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23836" y="425853"/>
            <a:ext cx="2356181" cy="197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4278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6543" y="182864"/>
            <a:ext cx="9031856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Картошка</a:t>
            </a:r>
          </a:p>
          <a:p>
            <a:r>
              <a:rPr lang="ru-RU" sz="20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Неказиста, мелковата</a:t>
            </a:r>
          </a:p>
          <a:p>
            <a:r>
              <a:rPr lang="ru-RU" sz="20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Только любят все ребята</a:t>
            </a:r>
          </a:p>
          <a:p>
            <a:r>
              <a:rPr lang="ru-RU" sz="20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Запечённую в костре,</a:t>
            </a:r>
          </a:p>
          <a:p>
            <a:r>
              <a:rPr lang="ru-RU" sz="20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В ароматной кожуре,</a:t>
            </a:r>
          </a:p>
          <a:p>
            <a:r>
              <a:rPr lang="ru-RU" sz="20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«Русский хлеб», зовём мы крошку</a:t>
            </a:r>
          </a:p>
          <a:p>
            <a:r>
              <a:rPr lang="ru-RU" sz="20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Нашу добрую….</a:t>
            </a:r>
          </a:p>
          <a:p>
            <a:endParaRPr lang="ru-RU" sz="2000" i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r>
              <a:rPr lang="ru-RU" sz="20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Картофель-культура уникальная. Главное его достоинство в высокой калорийности. Недаром он получил в народе звание: «Второй хлеб». Картошку используют в отварном, тушеном, жареном, запечённом виде.</a:t>
            </a:r>
          </a:p>
          <a:p>
            <a:endParaRPr lang="ru-RU" sz="2800" i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r>
              <a:rPr lang="ru-RU" sz="28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Пословицы о картошке.</a:t>
            </a:r>
          </a:p>
          <a:p>
            <a:r>
              <a:rPr lang="ru-RU" sz="20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* Картошка хлеб бережёт.</a:t>
            </a:r>
          </a:p>
          <a:p>
            <a:r>
              <a:rPr lang="ru-RU" sz="20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* Без труда картошка не родится никогда.</a:t>
            </a:r>
          </a:p>
          <a:p>
            <a:r>
              <a:rPr lang="ru-RU" sz="20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* У того картошка не родится, кто пахать ленится.</a:t>
            </a:r>
          </a:p>
          <a:p>
            <a:endParaRPr lang="ru-RU" sz="2000" b="1" i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8379" y="496022"/>
            <a:ext cx="2766856" cy="28107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80154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958497" y="1169701"/>
            <a:ext cx="801374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Проект для детей 4-5 лет</a:t>
            </a:r>
          </a:p>
          <a:p>
            <a:pPr algn="ctr"/>
            <a:r>
              <a:rPr lang="ru-RU" sz="3200" b="1" dirty="0" smtClean="0"/>
              <a:t>(средняя группа)</a:t>
            </a:r>
          </a:p>
          <a:p>
            <a:r>
              <a:rPr lang="ru-RU" sz="2000" dirty="0" smtClean="0"/>
              <a:t>Этот проект позволяет расширить знания ребят о огородных растениях:</a:t>
            </a:r>
          </a:p>
          <a:p>
            <a:r>
              <a:rPr lang="ru-RU" sz="2000" dirty="0" smtClean="0"/>
              <a:t>О том где они растут, как за ними ухаживать и чем они полезны.</a:t>
            </a:r>
          </a:p>
          <a:p>
            <a:r>
              <a:rPr lang="ru-RU" sz="2000" b="1" i="1" dirty="0" smtClean="0"/>
              <a:t>          </a:t>
            </a:r>
            <a:r>
              <a:rPr lang="ru-RU" sz="2400" b="1" i="1" dirty="0" smtClean="0"/>
              <a:t>Вид проекта: </a:t>
            </a:r>
            <a:r>
              <a:rPr lang="ru-RU" sz="2000" dirty="0" smtClean="0"/>
              <a:t>познавательно-исследовательский, творческий.</a:t>
            </a:r>
          </a:p>
          <a:p>
            <a:r>
              <a:rPr lang="ru-RU" sz="2000" b="1" i="1" dirty="0" smtClean="0"/>
              <a:t>          </a:t>
            </a:r>
            <a:r>
              <a:rPr lang="ru-RU" sz="2400" b="1" i="1" dirty="0" smtClean="0"/>
              <a:t>Участники: </a:t>
            </a:r>
            <a:r>
              <a:rPr lang="ru-RU" sz="2000" dirty="0" smtClean="0"/>
              <a:t>вся группа, воспитатели, родители.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</a:t>
            </a:r>
            <a:r>
              <a:rPr lang="ru-RU" sz="2400" b="1" i="1" dirty="0" smtClean="0"/>
              <a:t>Срок реализации</a:t>
            </a:r>
            <a:r>
              <a:rPr lang="ru-RU" sz="2000" b="1" i="1" dirty="0" smtClean="0"/>
              <a:t>: </a:t>
            </a:r>
            <a:r>
              <a:rPr lang="ru-RU" sz="2000" dirty="0" smtClean="0"/>
              <a:t>октябрь 2018г.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</a:t>
            </a:r>
            <a:r>
              <a:rPr lang="ru-RU" sz="2400" b="1" i="1" dirty="0" smtClean="0"/>
              <a:t>Цель проекта: </a:t>
            </a:r>
            <a:r>
              <a:rPr lang="ru-RU" sz="2000" dirty="0" smtClean="0"/>
              <a:t>создание условий для развития познавательного интереса и творческих способностей детей младшего дошкольного возраста.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13714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0889" y="299337"/>
            <a:ext cx="7582620" cy="1141274"/>
          </a:xfrm>
          <a:prstGeom prst="rect">
            <a:avLst/>
          </a:prstGeom>
          <a:noFill/>
        </p:spPr>
        <p:txBody>
          <a:bodyPr wrap="square" rtlCol="0">
            <a:prstTxWarp prst="textInflateTop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Как мы картошку превратили  в поросёнка.</a:t>
            </a:r>
            <a:endParaRPr lang="ru-RU" sz="28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7263" y="1586140"/>
            <a:ext cx="3274349" cy="2247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189" y="1586140"/>
            <a:ext cx="1992700" cy="18631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99" t="-761"/>
          <a:stretch/>
        </p:blipFill>
        <p:spPr>
          <a:xfrm>
            <a:off x="9497683" y="1586140"/>
            <a:ext cx="2015706" cy="21261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189" y="4287328"/>
            <a:ext cx="2380891" cy="18212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99"/>
          <a:stretch/>
        </p:blipFill>
        <p:spPr>
          <a:xfrm>
            <a:off x="6014051" y="4287328"/>
            <a:ext cx="2160027" cy="19613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5316" y="4519886"/>
            <a:ext cx="2403895" cy="13607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32917" y="4287328"/>
            <a:ext cx="2686132" cy="189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1962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5502" y="290711"/>
            <a:ext cx="8936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Сюжетно-ролевая игра: «Магазин овощей»</a:t>
            </a:r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0167" y="1078302"/>
            <a:ext cx="37007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Хозяйка однажды с базара пришла,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Хозяйка с базара домой принесла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Картошку,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Капусту,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Морковку,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Горох,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Петрушку и свёклу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Ох……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0899" y="1078302"/>
            <a:ext cx="3352800" cy="22687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8957" y="3864938"/>
            <a:ext cx="3210448" cy="21821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0397" y="1078302"/>
            <a:ext cx="3359199" cy="22687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5537" y="3943533"/>
            <a:ext cx="3148162" cy="21994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823"/>
          <a:stretch/>
        </p:blipFill>
        <p:spPr>
          <a:xfrm>
            <a:off x="7977431" y="3943534"/>
            <a:ext cx="3142165" cy="219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9387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660" y="317855"/>
            <a:ext cx="11731925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3"/>
                </a:solidFill>
              </a:rPr>
              <a:t>Дидактические настольные игры: « Репка», «Магазин», «Лото»</a:t>
            </a:r>
            <a:endParaRPr lang="ru-RU" sz="32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7653" y="1040386"/>
            <a:ext cx="2648309" cy="200375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1040386"/>
            <a:ext cx="2311880" cy="20037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932" y="3930235"/>
            <a:ext cx="2355012" cy="21328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8443" y="3930235"/>
            <a:ext cx="2697972" cy="18452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65411" y="3100386"/>
            <a:ext cx="2477094" cy="205308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2990" y="3923306"/>
            <a:ext cx="2036406" cy="21467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9566" y="1040386"/>
            <a:ext cx="2815845" cy="201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1972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1494" y="258792"/>
            <a:ext cx="7763774" cy="1043796"/>
          </a:xfrm>
          <a:prstGeom prst="rect">
            <a:avLst/>
          </a:prstGeom>
          <a:noFill/>
        </p:spPr>
        <p:txBody>
          <a:bodyPr wrap="square" rtlCol="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3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Мы ребята молодцы, мы рисуем огурцы.</a:t>
            </a:r>
            <a:endParaRPr lang="ru-RU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533" y="1243321"/>
            <a:ext cx="3216214" cy="22083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5660" y="4442605"/>
            <a:ext cx="3216214" cy="21718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18" t="-156"/>
          <a:stretch/>
        </p:blipFill>
        <p:spPr>
          <a:xfrm>
            <a:off x="8663983" y="1302588"/>
            <a:ext cx="3246246" cy="22083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47170" y="4442605"/>
            <a:ext cx="3157925" cy="21718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3180" y="3079629"/>
            <a:ext cx="2611397" cy="15847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7155" y="4827952"/>
            <a:ext cx="2506226" cy="16726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5595" y="1453550"/>
            <a:ext cx="3071952" cy="147511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9858" y="3451682"/>
            <a:ext cx="2229461" cy="2247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0639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947" y="1586656"/>
            <a:ext cx="3818626" cy="21744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34378" y="1675943"/>
            <a:ext cx="3982528" cy="20851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0167" y="4056735"/>
            <a:ext cx="4194725" cy="25382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9947" y="353684"/>
            <a:ext cx="109641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Мы, ребята малыши и споём вам от души!</a:t>
            </a:r>
          </a:p>
          <a:p>
            <a:pPr algn="ctr"/>
            <a:r>
              <a:rPr lang="ru-RU" sz="3200" b="1" i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Песня хороводная  «Урожай»</a:t>
            </a:r>
            <a:endParaRPr lang="ru-RU" sz="3200" b="1" i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84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3683" y="707366"/>
            <a:ext cx="550365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Дидактические игры: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«Что лишнее?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«Узнай на вкус»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«Волшебный мешочек»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«На какую геометрическую фигуру похож овощ?»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«Какой овощ бывает такого цвета?»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Лото «Овощи»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Сказка «Репка»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14868" y="707366"/>
            <a:ext cx="48221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Чтение детских произведений: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Русская народная сказка «Репка»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Русская народная сказка «Вершки и корешки»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Чтение стихотворения С. Михалкова «Овощи»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Заучивание четверостиший об овощах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Отгадывание загадок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94030" y="3683479"/>
            <a:ext cx="47272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Сюжетно- ролевые игры</a:t>
            </a:r>
            <a:r>
              <a:rPr lang="ru-RU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«Моя семья»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«Магазин овощей»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76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287" y="224287"/>
            <a:ext cx="11740551" cy="64439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10619" y="1613140"/>
            <a:ext cx="602123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Вывод</a:t>
            </a:r>
          </a:p>
          <a:p>
            <a:r>
              <a:rPr lang="ru-RU" i="1" dirty="0" smtClean="0"/>
              <a:t>В процессе проекта у детей повысился интерес к познавательной и исследовательской деятельности. Дети научились различать овощи, как их выращивать. Стали активнее участвовать в разных видах деятельности, учатся делать свои первые выводы, больше стали работать в коллективе. В данном проекте родители проявили своё активное участие  и помощь.</a:t>
            </a:r>
          </a:p>
          <a:p>
            <a:r>
              <a:rPr lang="ru-RU" i="1" dirty="0" smtClean="0"/>
              <a:t>Данный проект подтвердил , что надо продолжать повышать интерес у детей и их родителей к исследовательской деятельности.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087681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-конечная звезда 4"/>
          <p:cNvSpPr/>
          <p:nvPr/>
        </p:nvSpPr>
        <p:spPr>
          <a:xfrm>
            <a:off x="-1175656" y="2311121"/>
            <a:ext cx="271305" cy="15072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29767" y="1758462"/>
            <a:ext cx="8490857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Задачи: </a:t>
            </a:r>
            <a:r>
              <a:rPr lang="ru-RU" sz="2000" dirty="0" smtClean="0"/>
              <a:t>формировать интерес к познавательно- исследовательской и экспериментальной деятельности.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Учить узнавать овощи по цвету, величине и вкусу –называть их.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Развивать речевую активность детей, активизировать словарь по теме «овощи».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Развивать творческие способности детей ,любознательность, поисковую деятельностью.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Формировать навыки сотрудничества в различных видах деятельности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7705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13317" y="1595887"/>
            <a:ext cx="756536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Предполагаемые результаты</a:t>
            </a:r>
          </a:p>
          <a:p>
            <a:r>
              <a:rPr lang="ru-RU" sz="2000" dirty="0" smtClean="0"/>
              <a:t>      У детей расширятся знания об  огородных растениях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Дети научатся различать овощи, узнают их условия роста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Появится интерес к экспериментам , они научатся делать свои первые выводы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Повысится уровень коммуникативных навыков, обогатиться словарь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Повысится компетентность родителей, их заинтересованность в познаниях своего ребёнка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56721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36498" y="1656272"/>
            <a:ext cx="653019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Этапы реализации проекта</a:t>
            </a:r>
          </a:p>
          <a:p>
            <a:r>
              <a:rPr lang="ru-RU" sz="2400" b="1" i="1" dirty="0" smtClean="0"/>
              <a:t>1 этап: Подготовительный</a:t>
            </a:r>
          </a:p>
          <a:p>
            <a:r>
              <a:rPr lang="ru-RU" sz="2000" dirty="0"/>
              <a:t>а</a:t>
            </a:r>
            <a:r>
              <a:rPr lang="ru-RU" sz="2000" dirty="0" smtClean="0"/>
              <a:t>) подбор художественной литературы, пособий, иллюстраций</a:t>
            </a:r>
          </a:p>
          <a:p>
            <a:r>
              <a:rPr lang="ru-RU" sz="2000" dirty="0"/>
              <a:t>б</a:t>
            </a:r>
            <a:r>
              <a:rPr lang="ru-RU" sz="2000" dirty="0" smtClean="0"/>
              <a:t>) подбор материала для продуктивной деятельности</a:t>
            </a:r>
          </a:p>
          <a:p>
            <a:r>
              <a:rPr lang="ru-RU" sz="2000" dirty="0"/>
              <a:t>в</a:t>
            </a:r>
            <a:r>
              <a:rPr lang="ru-RU" sz="2000" dirty="0" smtClean="0"/>
              <a:t>) составление тематического планирования мероприятий</a:t>
            </a:r>
          </a:p>
          <a:p>
            <a:r>
              <a:rPr lang="ru-RU" sz="2400" b="1" i="1" dirty="0" smtClean="0"/>
              <a:t>2 этап: Исследовательский</a:t>
            </a:r>
          </a:p>
          <a:p>
            <a:r>
              <a:rPr lang="ru-RU" sz="2400" b="1" i="1" dirty="0" smtClean="0"/>
              <a:t>3 этап: Заключительный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352827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58" y="223156"/>
            <a:ext cx="11843656" cy="6460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0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3026" y="741872"/>
            <a:ext cx="10274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Загадки о овощах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87" y="220630"/>
            <a:ext cx="11783683" cy="6420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611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409" y="992038"/>
            <a:ext cx="3477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7030A0"/>
                </a:solidFill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</a:rPr>
              <a:t> 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09" y="690114"/>
            <a:ext cx="3503504" cy="560717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TextBox 3"/>
          <p:cNvSpPr txBox="1"/>
          <p:nvPr/>
        </p:nvSpPr>
        <p:spPr>
          <a:xfrm>
            <a:off x="3701913" y="845389"/>
            <a:ext cx="8237045" cy="4801314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ru-RU" i="1" dirty="0" smtClean="0">
                <a:solidFill>
                  <a:schemeClr val="accent2"/>
                </a:solidFill>
              </a:rPr>
              <a:t>Красна девица                                                                        </a:t>
            </a:r>
          </a:p>
          <a:p>
            <a:r>
              <a:rPr lang="ru-RU" i="1" dirty="0" smtClean="0">
                <a:solidFill>
                  <a:schemeClr val="accent2"/>
                </a:solidFill>
              </a:rPr>
              <a:t>Сидит в темнице,</a:t>
            </a:r>
          </a:p>
          <a:p>
            <a:r>
              <a:rPr lang="ru-RU" i="1" dirty="0" smtClean="0">
                <a:solidFill>
                  <a:schemeClr val="accent2"/>
                </a:solidFill>
              </a:rPr>
              <a:t> А коса на улице.</a:t>
            </a:r>
          </a:p>
          <a:p>
            <a:endParaRPr lang="ru-RU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Летом в огороде,</a:t>
            </a:r>
          </a:p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Свежие, зелёные,</a:t>
            </a:r>
          </a:p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А зимою - в бочке</a:t>
            </a:r>
          </a:p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Крепкие, солёные</a:t>
            </a:r>
          </a:p>
          <a:p>
            <a:endParaRPr lang="ru-RU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rgbClr val="00B0F0"/>
                </a:solidFill>
              </a:rPr>
              <a:t>Наши овощи на грядке</a:t>
            </a:r>
          </a:p>
          <a:p>
            <a:r>
              <a:rPr lang="ru-RU" i="1" dirty="0" smtClean="0">
                <a:solidFill>
                  <a:srgbClr val="00B0F0"/>
                </a:solidFill>
              </a:rPr>
              <a:t>Иногда играют в прятки</a:t>
            </a:r>
          </a:p>
          <a:p>
            <a:r>
              <a:rPr lang="ru-RU" i="1" dirty="0" smtClean="0">
                <a:solidFill>
                  <a:srgbClr val="00B0F0"/>
                </a:solidFill>
              </a:rPr>
              <a:t>Кто там выставил бочок?</a:t>
            </a:r>
          </a:p>
          <a:p>
            <a:r>
              <a:rPr lang="ru-RU" i="1" dirty="0" smtClean="0">
                <a:solidFill>
                  <a:srgbClr val="00B0F0"/>
                </a:solidFill>
              </a:rPr>
              <a:t>Вкусный овощ …….</a:t>
            </a:r>
          </a:p>
          <a:p>
            <a:endParaRPr lang="ru-RU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Этот овощ-генерал,</a:t>
            </a:r>
          </a:p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Овощам всем командир.</a:t>
            </a:r>
          </a:p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Если вы его сварили,</a:t>
            </a:r>
          </a:p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Не забудьте снять мундир.</a:t>
            </a:r>
          </a:p>
          <a:p>
            <a:endParaRPr lang="ru-RU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i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rgbClr val="FF0000"/>
                </a:solidFill>
              </a:rPr>
              <a:t>Он на солнце греет бок,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Дарит нам томатный сок,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Любят люди с давних пор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Красный, спелый…..</a:t>
            </a:r>
          </a:p>
          <a:p>
            <a:endParaRPr lang="ru-RU" i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rgbClr val="7030A0"/>
                </a:solidFill>
              </a:rPr>
              <a:t>Что за скрип? Что за хруст?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Это ,что ещё за куст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Как же быть без хруста,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Если я …….</a:t>
            </a:r>
          </a:p>
        </p:txBody>
      </p:sp>
    </p:spTree>
    <p:extLst>
      <p:ext uri="{BB962C8B-B14F-4D97-AF65-F5344CB8AC3E}">
        <p14:creationId xmlns:p14="http://schemas.microsoft.com/office/powerpoint/2010/main" val="1540868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4029" y="4048585"/>
            <a:ext cx="3157267" cy="198127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86159" y="4048585"/>
            <a:ext cx="3182425" cy="2119302"/>
          </a:xfrm>
          <a:prstGeom prst="rect">
            <a:avLst/>
          </a:prstGeom>
          <a:scene3d>
            <a:camera prst="isometricOffAxis2Left"/>
            <a:lightRig rig="threePt" dir="t"/>
          </a:scene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5094" y="1314190"/>
            <a:ext cx="4265762" cy="2734395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74452" y="370934"/>
            <a:ext cx="11179834" cy="897147"/>
          </a:xfrm>
          <a:prstGeom prst="rect">
            <a:avLst/>
          </a:prstGeom>
          <a:noFill/>
        </p:spPr>
        <p:txBody>
          <a:bodyPr wrap="square" rtlCol="0">
            <a:prstTxWarp prst="textChevronInverted">
              <a:avLst>
                <a:gd name="adj" fmla="val 50000"/>
              </a:avLst>
            </a:prstTxWarp>
            <a:spAutoFit/>
          </a:bodyPr>
          <a:lstStyle/>
          <a:p>
            <a:pPr algn="ctr"/>
            <a:r>
              <a:rPr lang="ru-RU" sz="2400" i="1" dirty="0" smtClean="0">
                <a:ln w="0"/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«Чтобы вырасти красивым, надо скушать овощей корзину!»</a:t>
            </a:r>
            <a:endParaRPr lang="ru-RU" sz="2400" i="1" dirty="0">
              <a:ln w="0"/>
              <a:solidFill>
                <a:srgbClr val="7030A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619" y="1094117"/>
            <a:ext cx="2373700" cy="23737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0547" y="1268080"/>
            <a:ext cx="3301044" cy="22083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6761" y="4352026"/>
            <a:ext cx="2835215" cy="1928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7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708</TotalTime>
  <Words>1061</Words>
  <Application>Microsoft Office PowerPoint</Application>
  <PresentationFormat>Широкоэкранный</PresentationFormat>
  <Paragraphs>154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Arial</vt:lpstr>
      <vt:lpstr>Corbel</vt:lpstr>
      <vt:lpstr>Базис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78</cp:revision>
  <dcterms:created xsi:type="dcterms:W3CDTF">2018-10-09T05:40:44Z</dcterms:created>
  <dcterms:modified xsi:type="dcterms:W3CDTF">2018-10-27T04:08:08Z</dcterms:modified>
</cp:coreProperties>
</file>