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70" r:id="rId12"/>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9" d="100"/>
          <a:sy n="89" d="100"/>
        </p:scale>
        <p:origin x="46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B92B743-8684-439E-B36E-68384F801519}" type="datetimeFigureOut">
              <a:rPr lang="ru-RU" smtClean="0"/>
              <a:t>20.05.2023</a:t>
            </a:fld>
            <a:endParaRPr lang="ru-RU"/>
          </a:p>
        </p:txBody>
      </p:sp>
      <p:sp>
        <p:nvSpPr>
          <p:cNvPr id="5" name="Footer Placeholder 4"/>
          <p:cNvSpPr>
            <a:spLocks noGrp="1"/>
          </p:cNvSpPr>
          <p:nvPr>
            <p:ph type="ftr" sz="quarter" idx="11"/>
          </p:nvPr>
        </p:nvSpPr>
        <p:spPr/>
        <p:txBody>
          <a:bodyPr/>
          <a:lstStyle/>
          <a:p>
            <a:endParaRPr lang="ru-RU"/>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F5CCD4D7-9EE2-4D3A-BA9C-90427F10E0AF}" type="slidenum">
              <a:rPr lang="ru-RU" smtClean="0"/>
              <a:t>‹#›</a:t>
            </a:fld>
            <a:endParaRPr lang="ru-RU"/>
          </a:p>
        </p:txBody>
      </p:sp>
    </p:spTree>
    <p:extLst>
      <p:ext uri="{BB962C8B-B14F-4D97-AF65-F5344CB8AC3E}">
        <p14:creationId xmlns:p14="http://schemas.microsoft.com/office/powerpoint/2010/main" val="25714702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B92B743-8684-439E-B36E-68384F801519}" type="datetimeFigureOut">
              <a:rPr lang="ru-RU" smtClean="0"/>
              <a:t>20.05.2023</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5CCD4D7-9EE2-4D3A-BA9C-90427F10E0AF}" type="slidenum">
              <a:rPr lang="ru-RU" smtClean="0"/>
              <a:t>‹#›</a:t>
            </a:fld>
            <a:endParaRPr lang="ru-RU"/>
          </a:p>
        </p:txBody>
      </p:sp>
    </p:spTree>
    <p:extLst>
      <p:ext uri="{BB962C8B-B14F-4D97-AF65-F5344CB8AC3E}">
        <p14:creationId xmlns:p14="http://schemas.microsoft.com/office/powerpoint/2010/main" val="32469382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B92B743-8684-439E-B36E-68384F801519}" type="datetimeFigureOut">
              <a:rPr lang="ru-RU" smtClean="0"/>
              <a:t>20.05.2023</a:t>
            </a:fld>
            <a:endParaRPr lang="ru-RU"/>
          </a:p>
        </p:txBody>
      </p:sp>
      <p:sp>
        <p:nvSpPr>
          <p:cNvPr id="5" name="Footer Placeholder 4"/>
          <p:cNvSpPr>
            <a:spLocks noGrp="1"/>
          </p:cNvSpPr>
          <p:nvPr>
            <p:ph type="ftr" sz="quarter" idx="11"/>
          </p:nvPr>
        </p:nvSpPr>
        <p:spPr/>
        <p:txBody>
          <a:bodyPr/>
          <a:lstStyle/>
          <a:p>
            <a:endParaRPr lang="ru-RU"/>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5CCD4D7-9EE2-4D3A-BA9C-90427F10E0AF}" type="slidenum">
              <a:rPr lang="ru-RU" smtClean="0"/>
              <a:t>‹#›</a:t>
            </a:fld>
            <a:endParaRPr lang="ru-RU"/>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3677361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4B92B743-8684-439E-B36E-68384F801519}" type="datetimeFigureOut">
              <a:rPr lang="ru-RU" smtClean="0"/>
              <a:t>20.05.2023</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5CCD4D7-9EE2-4D3A-BA9C-90427F10E0AF}" type="slidenum">
              <a:rPr lang="ru-RU" smtClean="0"/>
              <a:t>‹#›</a:t>
            </a:fld>
            <a:endParaRPr lang="ru-RU"/>
          </a:p>
        </p:txBody>
      </p:sp>
    </p:spTree>
    <p:extLst>
      <p:ext uri="{BB962C8B-B14F-4D97-AF65-F5344CB8AC3E}">
        <p14:creationId xmlns:p14="http://schemas.microsoft.com/office/powerpoint/2010/main" val="26619834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4B92B743-8684-439E-B36E-68384F801519}" type="datetimeFigureOut">
              <a:rPr lang="ru-RU" smtClean="0"/>
              <a:t>20.05.2023</a:t>
            </a:fld>
            <a:endParaRPr lang="ru-RU"/>
          </a:p>
        </p:txBody>
      </p:sp>
      <p:sp>
        <p:nvSpPr>
          <p:cNvPr id="6" name="Footer Placeholder 5"/>
          <p:cNvSpPr>
            <a:spLocks noGrp="1"/>
          </p:cNvSpPr>
          <p:nvPr>
            <p:ph type="ftr" sz="quarter" idx="11"/>
          </p:nvPr>
        </p:nvSpPr>
        <p:spPr/>
        <p:txBody>
          <a:bodyPr/>
          <a:lstStyle/>
          <a:p>
            <a:endParaRPr lang="ru-RU"/>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5CCD4D7-9EE2-4D3A-BA9C-90427F10E0AF}" type="slidenum">
              <a:rPr lang="ru-RU" smtClean="0"/>
              <a:t>‹#›</a:t>
            </a:fld>
            <a:endParaRPr lang="ru-RU"/>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5580522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4B92B743-8684-439E-B36E-68384F801519}" type="datetimeFigureOut">
              <a:rPr lang="ru-RU" smtClean="0"/>
              <a:t>20.05.2023</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5CCD4D7-9EE2-4D3A-BA9C-90427F10E0AF}" type="slidenum">
              <a:rPr lang="ru-RU" smtClean="0"/>
              <a:t>‹#›</a:t>
            </a:fld>
            <a:endParaRPr lang="ru-RU"/>
          </a:p>
        </p:txBody>
      </p:sp>
    </p:spTree>
    <p:extLst>
      <p:ext uri="{BB962C8B-B14F-4D97-AF65-F5344CB8AC3E}">
        <p14:creationId xmlns:p14="http://schemas.microsoft.com/office/powerpoint/2010/main" val="42305225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B92B743-8684-439E-B36E-68384F801519}" type="datetimeFigureOut">
              <a:rPr lang="ru-RU" smtClean="0"/>
              <a:t>20.05.2023</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5CCD4D7-9EE2-4D3A-BA9C-90427F10E0AF}" type="slidenum">
              <a:rPr lang="ru-RU" smtClean="0"/>
              <a:t>‹#›</a:t>
            </a:fld>
            <a:endParaRPr lang="ru-RU"/>
          </a:p>
        </p:txBody>
      </p:sp>
    </p:spTree>
    <p:extLst>
      <p:ext uri="{BB962C8B-B14F-4D97-AF65-F5344CB8AC3E}">
        <p14:creationId xmlns:p14="http://schemas.microsoft.com/office/powerpoint/2010/main" val="5061308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B92B743-8684-439E-B36E-68384F801519}" type="datetimeFigureOut">
              <a:rPr lang="ru-RU" smtClean="0"/>
              <a:t>20.05.2023</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5CCD4D7-9EE2-4D3A-BA9C-90427F10E0AF}" type="slidenum">
              <a:rPr lang="ru-RU" smtClean="0"/>
              <a:t>‹#›</a:t>
            </a:fld>
            <a:endParaRPr lang="ru-RU"/>
          </a:p>
        </p:txBody>
      </p:sp>
    </p:spTree>
    <p:extLst>
      <p:ext uri="{BB962C8B-B14F-4D97-AF65-F5344CB8AC3E}">
        <p14:creationId xmlns:p14="http://schemas.microsoft.com/office/powerpoint/2010/main" val="7162371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B92B743-8684-439E-B36E-68384F801519}" type="datetimeFigureOut">
              <a:rPr lang="ru-RU" smtClean="0"/>
              <a:t>20.05.2023</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5CCD4D7-9EE2-4D3A-BA9C-90427F10E0AF}" type="slidenum">
              <a:rPr lang="ru-RU" smtClean="0"/>
              <a:t>‹#›</a:t>
            </a:fld>
            <a:endParaRPr lang="ru-RU"/>
          </a:p>
        </p:txBody>
      </p:sp>
    </p:spTree>
    <p:extLst>
      <p:ext uri="{BB962C8B-B14F-4D97-AF65-F5344CB8AC3E}">
        <p14:creationId xmlns:p14="http://schemas.microsoft.com/office/powerpoint/2010/main" val="20390728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B92B743-8684-439E-B36E-68384F801519}" type="datetimeFigureOut">
              <a:rPr lang="ru-RU" smtClean="0"/>
              <a:t>20.05.2023</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5CCD4D7-9EE2-4D3A-BA9C-90427F10E0AF}" type="slidenum">
              <a:rPr lang="ru-RU" smtClean="0"/>
              <a:t>‹#›</a:t>
            </a:fld>
            <a:endParaRPr lang="ru-RU"/>
          </a:p>
        </p:txBody>
      </p:sp>
    </p:spTree>
    <p:extLst>
      <p:ext uri="{BB962C8B-B14F-4D97-AF65-F5344CB8AC3E}">
        <p14:creationId xmlns:p14="http://schemas.microsoft.com/office/powerpoint/2010/main" val="15212703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B92B743-8684-439E-B36E-68384F801519}" type="datetimeFigureOut">
              <a:rPr lang="ru-RU" smtClean="0"/>
              <a:t>20.05.2023</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F5CCD4D7-9EE2-4D3A-BA9C-90427F10E0AF}" type="slidenum">
              <a:rPr lang="ru-RU" smtClean="0"/>
              <a:t>‹#›</a:t>
            </a:fld>
            <a:endParaRPr lang="ru-RU"/>
          </a:p>
        </p:txBody>
      </p:sp>
    </p:spTree>
    <p:extLst>
      <p:ext uri="{BB962C8B-B14F-4D97-AF65-F5344CB8AC3E}">
        <p14:creationId xmlns:p14="http://schemas.microsoft.com/office/powerpoint/2010/main" val="381604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4B92B743-8684-439E-B36E-68384F801519}" type="datetimeFigureOut">
              <a:rPr lang="ru-RU" smtClean="0"/>
              <a:t>20.05.2023</a:t>
            </a:fld>
            <a:endParaRPr lang="ru-RU"/>
          </a:p>
        </p:txBody>
      </p:sp>
      <p:sp>
        <p:nvSpPr>
          <p:cNvPr id="8" name="Footer Placeholder 7"/>
          <p:cNvSpPr>
            <a:spLocks noGrp="1"/>
          </p:cNvSpPr>
          <p:nvPr>
            <p:ph type="ftr" sz="quarter" idx="11"/>
          </p:nvPr>
        </p:nvSpPr>
        <p:spPr/>
        <p:txBody>
          <a:bodyPr/>
          <a:lstStyle/>
          <a:p>
            <a:endParaRPr lang="ru-RU"/>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F5CCD4D7-9EE2-4D3A-BA9C-90427F10E0AF}" type="slidenum">
              <a:rPr lang="ru-RU" smtClean="0"/>
              <a:t>‹#›</a:t>
            </a:fld>
            <a:endParaRPr lang="ru-RU"/>
          </a:p>
        </p:txBody>
      </p:sp>
    </p:spTree>
    <p:extLst>
      <p:ext uri="{BB962C8B-B14F-4D97-AF65-F5344CB8AC3E}">
        <p14:creationId xmlns:p14="http://schemas.microsoft.com/office/powerpoint/2010/main" val="11252871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B92B743-8684-439E-B36E-68384F801519}" type="datetimeFigureOut">
              <a:rPr lang="ru-RU" smtClean="0"/>
              <a:t>20.05.2023</a:t>
            </a:fld>
            <a:endParaRPr lang="ru-RU"/>
          </a:p>
        </p:txBody>
      </p:sp>
      <p:sp>
        <p:nvSpPr>
          <p:cNvPr id="4" name="Footer Placeholder 3"/>
          <p:cNvSpPr>
            <a:spLocks noGrp="1"/>
          </p:cNvSpPr>
          <p:nvPr>
            <p:ph type="ftr" sz="quarter" idx="11"/>
          </p:nvPr>
        </p:nvSpPr>
        <p:spPr/>
        <p:txBody>
          <a:bodyPr/>
          <a:lstStyle/>
          <a:p>
            <a:endParaRPr lang="ru-RU"/>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F5CCD4D7-9EE2-4D3A-BA9C-90427F10E0AF}" type="slidenum">
              <a:rPr lang="ru-RU" smtClean="0"/>
              <a:t>‹#›</a:t>
            </a:fld>
            <a:endParaRPr lang="ru-RU"/>
          </a:p>
        </p:txBody>
      </p:sp>
    </p:spTree>
    <p:extLst>
      <p:ext uri="{BB962C8B-B14F-4D97-AF65-F5344CB8AC3E}">
        <p14:creationId xmlns:p14="http://schemas.microsoft.com/office/powerpoint/2010/main" val="39142501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92B743-8684-439E-B36E-68384F801519}" type="datetimeFigureOut">
              <a:rPr lang="ru-RU" smtClean="0"/>
              <a:t>20.05.2023</a:t>
            </a:fld>
            <a:endParaRPr lang="ru-RU"/>
          </a:p>
        </p:txBody>
      </p:sp>
      <p:sp>
        <p:nvSpPr>
          <p:cNvPr id="3" name="Footer Placeholder 2"/>
          <p:cNvSpPr>
            <a:spLocks noGrp="1"/>
          </p:cNvSpPr>
          <p:nvPr>
            <p:ph type="ftr" sz="quarter" idx="11"/>
          </p:nvPr>
        </p:nvSpPr>
        <p:spPr/>
        <p:txBody>
          <a:bodyPr/>
          <a:lstStyle/>
          <a:p>
            <a:endParaRPr lang="ru-RU"/>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F5CCD4D7-9EE2-4D3A-BA9C-90427F10E0AF}" type="slidenum">
              <a:rPr lang="ru-RU" smtClean="0"/>
              <a:t>‹#›</a:t>
            </a:fld>
            <a:endParaRPr lang="ru-RU"/>
          </a:p>
        </p:txBody>
      </p:sp>
    </p:spTree>
    <p:extLst>
      <p:ext uri="{BB962C8B-B14F-4D97-AF65-F5344CB8AC3E}">
        <p14:creationId xmlns:p14="http://schemas.microsoft.com/office/powerpoint/2010/main" val="4076821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B92B743-8684-439E-B36E-68384F801519}" type="datetimeFigureOut">
              <a:rPr lang="ru-RU" smtClean="0"/>
              <a:t>20.05.2023</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F5CCD4D7-9EE2-4D3A-BA9C-90427F10E0AF}" type="slidenum">
              <a:rPr lang="ru-RU" smtClean="0"/>
              <a:t>‹#›</a:t>
            </a:fld>
            <a:endParaRPr lang="ru-RU"/>
          </a:p>
        </p:txBody>
      </p:sp>
    </p:spTree>
    <p:extLst>
      <p:ext uri="{BB962C8B-B14F-4D97-AF65-F5344CB8AC3E}">
        <p14:creationId xmlns:p14="http://schemas.microsoft.com/office/powerpoint/2010/main" val="7324599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B92B743-8684-439E-B36E-68384F801519}" type="datetimeFigureOut">
              <a:rPr lang="ru-RU" smtClean="0"/>
              <a:t>20.05.2023</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5CCD4D7-9EE2-4D3A-BA9C-90427F10E0AF}" type="slidenum">
              <a:rPr lang="ru-RU" smtClean="0"/>
              <a:t>‹#›</a:t>
            </a:fld>
            <a:endParaRPr lang="ru-RU"/>
          </a:p>
        </p:txBody>
      </p:sp>
    </p:spTree>
    <p:extLst>
      <p:ext uri="{BB962C8B-B14F-4D97-AF65-F5344CB8AC3E}">
        <p14:creationId xmlns:p14="http://schemas.microsoft.com/office/powerpoint/2010/main" val="41278798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4B92B743-8684-439E-B36E-68384F801519}" type="datetimeFigureOut">
              <a:rPr lang="ru-RU" smtClean="0"/>
              <a:t>20.05.2023</a:t>
            </a:fld>
            <a:endParaRPr lang="ru-RU"/>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F5CCD4D7-9EE2-4D3A-BA9C-90427F10E0AF}" type="slidenum">
              <a:rPr lang="ru-RU" smtClean="0"/>
              <a:t>‹#›</a:t>
            </a:fld>
            <a:endParaRPr lang="ru-RU"/>
          </a:p>
        </p:txBody>
      </p:sp>
    </p:spTree>
    <p:extLst>
      <p:ext uri="{BB962C8B-B14F-4D97-AF65-F5344CB8AC3E}">
        <p14:creationId xmlns:p14="http://schemas.microsoft.com/office/powerpoint/2010/main" val="16664942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22.jpeg"/><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408060" y="1889185"/>
            <a:ext cx="9602786" cy="1991049"/>
          </a:xfrm>
        </p:spPr>
        <p:txBody>
          <a:bodyPr anchor="ctr">
            <a:prstTxWarp prst="textChevronInverted">
              <a:avLst>
                <a:gd name="adj" fmla="val 83665"/>
              </a:avLst>
            </a:prstTxWarp>
          </a:bodyPr>
          <a:lstStyle/>
          <a:p>
            <a:pPr algn="ctr"/>
            <a:r>
              <a:rPr lang="ru-RU" dirty="0" smtClean="0">
                <a:ln w="0"/>
                <a:solidFill>
                  <a:schemeClr val="accent1"/>
                </a:solidFill>
                <a:effectLst>
                  <a:outerShdw blurRad="38100" dist="25400" dir="5400000" algn="ctr" rotWithShape="0">
                    <a:srgbClr val="6E747A">
                      <a:alpha val="43000"/>
                    </a:srgbClr>
                  </a:outerShdw>
                </a:effectLst>
              </a:rPr>
              <a:t> </a:t>
            </a:r>
            <a:r>
              <a:rPr lang="ru-RU" sz="4800" dirty="0" smtClean="0">
                <a:ln w="0"/>
                <a:solidFill>
                  <a:schemeClr val="accent1"/>
                </a:solidFill>
                <a:effectLst>
                  <a:outerShdw blurRad="38100" dist="25400" dir="5400000" algn="ctr" rotWithShape="0">
                    <a:srgbClr val="6E747A">
                      <a:alpha val="43000"/>
                    </a:srgbClr>
                  </a:outerShdw>
                </a:effectLst>
              </a:rPr>
              <a:t>Проект: Макет</a:t>
            </a:r>
            <a:r>
              <a:rPr lang="ru-RU" dirty="0" smtClean="0">
                <a:ln w="0"/>
                <a:solidFill>
                  <a:schemeClr val="accent1"/>
                </a:solidFill>
                <a:effectLst>
                  <a:outerShdw blurRad="38100" dist="25400" dir="5400000" algn="ctr" rotWithShape="0">
                    <a:srgbClr val="6E747A">
                      <a:alpha val="43000"/>
                    </a:srgbClr>
                  </a:outerShdw>
                </a:effectLst>
              </a:rPr>
              <a:t> - «Русская изба»</a:t>
            </a:r>
            <a:endParaRPr lang="ru-RU" dirty="0">
              <a:ln w="0"/>
              <a:solidFill>
                <a:schemeClr val="accent1"/>
              </a:solidFill>
              <a:effectLst>
                <a:outerShdw blurRad="38100" dist="25400" dir="5400000" algn="ctr" rotWithShape="0">
                  <a:srgbClr val="6E747A">
                    <a:alpha val="43000"/>
                  </a:srgbClr>
                </a:outerShdw>
              </a:effectLst>
            </a:endParaRPr>
          </a:p>
        </p:txBody>
      </p:sp>
      <p:sp>
        <p:nvSpPr>
          <p:cNvPr id="3" name="Подзаголовок 2"/>
          <p:cNvSpPr>
            <a:spLocks noGrp="1"/>
          </p:cNvSpPr>
          <p:nvPr>
            <p:ph type="subTitle" idx="1"/>
          </p:nvPr>
        </p:nvSpPr>
        <p:spPr>
          <a:xfrm>
            <a:off x="3095447" y="4423696"/>
            <a:ext cx="8915399" cy="1126283"/>
          </a:xfrm>
        </p:spPr>
        <p:txBody>
          <a:bodyPr>
            <a:normAutofit/>
          </a:bodyPr>
          <a:lstStyle/>
          <a:p>
            <a:r>
              <a:rPr lang="ru-RU" sz="1600" b="1" dirty="0">
                <a:solidFill>
                  <a:srgbClr val="111111"/>
                </a:solidFill>
                <a:latin typeface="Arial" panose="020B0604020202020204" pitchFamily="34" charset="0"/>
              </a:rPr>
              <a:t>Проект макет - </a:t>
            </a:r>
            <a:r>
              <a:rPr lang="ru-RU" sz="1600" i="1" dirty="0">
                <a:solidFill>
                  <a:srgbClr val="111111"/>
                </a:solidFill>
                <a:latin typeface="Arial" panose="020B0604020202020204" pitchFamily="34" charset="0"/>
              </a:rPr>
              <a:t>«</a:t>
            </a:r>
            <a:r>
              <a:rPr lang="ru-RU" sz="1600" b="1" i="1" dirty="0">
                <a:solidFill>
                  <a:srgbClr val="111111"/>
                </a:solidFill>
                <a:latin typeface="Arial" panose="020B0604020202020204" pitchFamily="34" charset="0"/>
              </a:rPr>
              <a:t>Русская изба</a:t>
            </a:r>
            <a:r>
              <a:rPr lang="ru-RU" sz="1600" i="1" dirty="0">
                <a:solidFill>
                  <a:srgbClr val="111111"/>
                </a:solidFill>
                <a:latin typeface="Arial" panose="020B0604020202020204" pitchFamily="34" charset="0"/>
              </a:rPr>
              <a:t>»</a:t>
            </a:r>
            <a:r>
              <a:rPr lang="ru-RU" sz="1600" dirty="0">
                <a:solidFill>
                  <a:srgbClr val="111111"/>
                </a:solidFill>
                <a:latin typeface="Arial" panose="020B0604020202020204" pitchFamily="34" charset="0"/>
              </a:rPr>
              <a:t> направлен на приобщения детей к духовной культуре, пробуждение у дошкольников основ национального самосознания, национальной принадлежности</a:t>
            </a:r>
            <a:r>
              <a:rPr lang="ru-RU" sz="1600" dirty="0" smtClean="0">
                <a:solidFill>
                  <a:srgbClr val="111111"/>
                </a:solidFill>
                <a:latin typeface="Arial" panose="020B0604020202020204" pitchFamily="34" charset="0"/>
              </a:rPr>
              <a:t>.</a:t>
            </a:r>
            <a:r>
              <a:rPr lang="ru-RU" sz="1600" dirty="0"/>
              <a:t> В </a:t>
            </a:r>
            <a:r>
              <a:rPr lang="ru-RU" sz="1600" b="1" dirty="0"/>
              <a:t>проекте </a:t>
            </a:r>
            <a:r>
              <a:rPr lang="ru-RU" sz="1600" b="1" dirty="0" smtClean="0"/>
              <a:t>представлены</a:t>
            </a:r>
            <a:r>
              <a:rPr lang="ru-RU" sz="1600" dirty="0" smtClean="0"/>
              <a:t>: этапы по созданию</a:t>
            </a:r>
            <a:r>
              <a:rPr lang="ru-RU" sz="1600" dirty="0"/>
              <a:t> </a:t>
            </a:r>
            <a:r>
              <a:rPr lang="ru-RU" sz="1600" b="1" dirty="0"/>
              <a:t>макета </a:t>
            </a:r>
            <a:r>
              <a:rPr lang="ru-RU" sz="1600" i="1" dirty="0"/>
              <a:t>«</a:t>
            </a:r>
            <a:r>
              <a:rPr lang="ru-RU" sz="1600" b="1" i="1" dirty="0"/>
              <a:t>Русская изба</a:t>
            </a:r>
            <a:r>
              <a:rPr lang="ru-RU" sz="1600" i="1" dirty="0"/>
              <a:t>»</a:t>
            </a:r>
            <a:r>
              <a:rPr lang="ru-RU" sz="1600" dirty="0"/>
              <a:t>;</a:t>
            </a:r>
          </a:p>
          <a:p>
            <a:endParaRPr lang="ru-RU" sz="1600" dirty="0"/>
          </a:p>
        </p:txBody>
      </p:sp>
      <p:pic>
        <p:nvPicPr>
          <p:cNvPr id="4" name="Рисунок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0"/>
            <a:ext cx="2582174" cy="6858000"/>
          </a:xfrm>
          <a:prstGeom prst="rect">
            <a:avLst/>
          </a:prstGeom>
        </p:spPr>
      </p:pic>
      <p:sp>
        <p:nvSpPr>
          <p:cNvPr id="5" name="TextBox 4"/>
          <p:cNvSpPr txBox="1"/>
          <p:nvPr/>
        </p:nvSpPr>
        <p:spPr>
          <a:xfrm>
            <a:off x="9178506" y="5769419"/>
            <a:ext cx="2941607" cy="984885"/>
          </a:xfrm>
          <a:prstGeom prst="rect">
            <a:avLst/>
          </a:prstGeom>
          <a:noFill/>
        </p:spPr>
        <p:txBody>
          <a:bodyPr wrap="square" rtlCol="0">
            <a:spAutoFit/>
          </a:bodyPr>
          <a:lstStyle/>
          <a:p>
            <a:pPr algn="ctr"/>
            <a:r>
              <a:rPr lang="ru-RU" sz="1100" dirty="0" smtClean="0"/>
              <a:t>Подготовили и провели воспитатели старшей группы школы №998 ДО 7</a:t>
            </a:r>
          </a:p>
          <a:p>
            <a:pPr algn="ctr"/>
            <a:r>
              <a:rPr lang="ru-RU" sz="1100" dirty="0" err="1" smtClean="0"/>
              <a:t>Зигангирова</a:t>
            </a:r>
            <a:r>
              <a:rPr lang="ru-RU" sz="1100" dirty="0" smtClean="0"/>
              <a:t> О.Н.</a:t>
            </a:r>
          </a:p>
          <a:p>
            <a:pPr algn="ctr"/>
            <a:r>
              <a:rPr lang="ru-RU" sz="1100" dirty="0" smtClean="0"/>
              <a:t>Герасименко О.П.</a:t>
            </a:r>
          </a:p>
          <a:p>
            <a:endParaRPr lang="ru-RU" sz="1400" dirty="0"/>
          </a:p>
        </p:txBody>
      </p:sp>
    </p:spTree>
    <p:extLst>
      <p:ext uri="{BB962C8B-B14F-4D97-AF65-F5344CB8AC3E}">
        <p14:creationId xmlns:p14="http://schemas.microsoft.com/office/powerpoint/2010/main" val="27312163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rotWithShape="1">
          <a:blip r:embed="rId2" cstate="email">
            <a:extLst>
              <a:ext uri="{28A0092B-C50C-407E-A947-70E740481C1C}">
                <a14:useLocalDpi xmlns:a14="http://schemas.microsoft.com/office/drawing/2010/main"/>
              </a:ext>
            </a:extLst>
          </a:blip>
          <a:srcRect r="-587" b="-126"/>
          <a:stretch/>
        </p:blipFill>
        <p:spPr>
          <a:xfrm>
            <a:off x="-86264" y="0"/>
            <a:ext cx="1958196" cy="6858000"/>
          </a:xfrm>
          <a:prstGeom prst="rect">
            <a:avLst/>
          </a:prstGeom>
        </p:spPr>
      </p:pic>
      <p:pic>
        <p:nvPicPr>
          <p:cNvPr id="6" name="Рисунок 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8065699" y="129591"/>
            <a:ext cx="3859361" cy="3414143"/>
          </a:xfrm>
          <a:prstGeom prst="rect">
            <a:avLst/>
          </a:prstGeom>
        </p:spPr>
      </p:pic>
      <p:pic>
        <p:nvPicPr>
          <p:cNvPr id="7" name="Рисунок 6"/>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871932" y="129591"/>
            <a:ext cx="2977318" cy="3416654"/>
          </a:xfrm>
          <a:prstGeom prst="rect">
            <a:avLst/>
          </a:prstGeom>
        </p:spPr>
      </p:pic>
      <p:pic>
        <p:nvPicPr>
          <p:cNvPr id="8" name="Рисунок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968815" y="3761116"/>
            <a:ext cx="3096884" cy="3019007"/>
          </a:xfrm>
          <a:prstGeom prst="rect">
            <a:avLst/>
          </a:prstGeom>
        </p:spPr>
      </p:pic>
      <p:sp>
        <p:nvSpPr>
          <p:cNvPr id="9" name="TextBox 8"/>
          <p:cNvSpPr txBox="1"/>
          <p:nvPr/>
        </p:nvSpPr>
        <p:spPr>
          <a:xfrm>
            <a:off x="4956478" y="301925"/>
            <a:ext cx="3001993" cy="2862322"/>
          </a:xfrm>
          <a:prstGeom prst="rect">
            <a:avLst/>
          </a:prstGeom>
          <a:noFill/>
        </p:spPr>
        <p:txBody>
          <a:bodyPr wrap="square" rtlCol="0">
            <a:spAutoFit/>
          </a:bodyPr>
          <a:lstStyle/>
          <a:p>
            <a:r>
              <a:rPr lang="ru-RU" dirty="0" smtClean="0"/>
              <a:t>Когда все части печи были готовы, пришло время собрать всё воедино. Много было споров у ребят, где должна располагаться печная труба (посередине или с боку), решили , что лучше так.</a:t>
            </a:r>
            <a:endParaRPr lang="ru-RU" dirty="0"/>
          </a:p>
        </p:txBody>
      </p:sp>
    </p:spTree>
    <p:extLst>
      <p:ext uri="{BB962C8B-B14F-4D97-AF65-F5344CB8AC3E}">
        <p14:creationId xmlns:p14="http://schemas.microsoft.com/office/powerpoint/2010/main" val="11389322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rotWithShape="1">
          <a:blip r:embed="rId2" cstate="email">
            <a:extLst>
              <a:ext uri="{28A0092B-C50C-407E-A947-70E740481C1C}">
                <a14:useLocalDpi xmlns:a14="http://schemas.microsoft.com/office/drawing/2010/main"/>
              </a:ext>
            </a:extLst>
          </a:blip>
          <a:srcRect r="-587" b="-126"/>
          <a:stretch/>
        </p:blipFill>
        <p:spPr>
          <a:xfrm>
            <a:off x="-86264" y="0"/>
            <a:ext cx="1958196" cy="6858000"/>
          </a:xfrm>
          <a:prstGeom prst="rect">
            <a:avLst/>
          </a:prstGeom>
        </p:spPr>
      </p:pic>
      <p:sp>
        <p:nvSpPr>
          <p:cNvPr id="3" name="Прямоугольник 2"/>
          <p:cNvSpPr/>
          <p:nvPr/>
        </p:nvSpPr>
        <p:spPr>
          <a:xfrm>
            <a:off x="2095979" y="152013"/>
            <a:ext cx="6096000" cy="1477328"/>
          </a:xfrm>
          <a:prstGeom prst="rect">
            <a:avLst/>
          </a:prstGeom>
        </p:spPr>
        <p:txBody>
          <a:bodyPr>
            <a:spAutoFit/>
          </a:bodyPr>
          <a:lstStyle/>
          <a:p>
            <a:r>
              <a:rPr lang="ru-RU" b="1" dirty="0">
                <a:solidFill>
                  <a:srgbClr val="111111"/>
                </a:solidFill>
                <a:latin typeface="Arial" panose="020B0604020202020204" pitchFamily="34" charset="0"/>
              </a:rPr>
              <a:t>Изба</a:t>
            </a:r>
            <a:r>
              <a:rPr lang="ru-RU" dirty="0">
                <a:solidFill>
                  <a:srgbClr val="111111"/>
                </a:solidFill>
                <a:latin typeface="Arial" panose="020B0604020202020204" pitchFamily="34" charset="0"/>
              </a:rPr>
              <a:t> получилась мобильной. Её можно переставлять с места на место. </a:t>
            </a:r>
            <a:r>
              <a:rPr lang="ru-RU" dirty="0" smtClean="0">
                <a:solidFill>
                  <a:srgbClr val="111111"/>
                </a:solidFill>
                <a:latin typeface="Arial" panose="020B0604020202020204" pitchFamily="34" charset="0"/>
              </a:rPr>
              <a:t> </a:t>
            </a:r>
            <a:r>
              <a:rPr lang="ru-RU" dirty="0">
                <a:solidFill>
                  <a:srgbClr val="111111"/>
                </a:solidFill>
                <a:latin typeface="Arial" panose="020B0604020202020204" pitchFamily="34" charset="0"/>
              </a:rPr>
              <a:t>В дальнейшем, разместили ее в одном из уголков группы, чтобы он был доступен детям</a:t>
            </a:r>
            <a:r>
              <a:rPr lang="ru-RU" dirty="0" smtClean="0">
                <a:solidFill>
                  <a:srgbClr val="111111"/>
                </a:solidFill>
                <a:latin typeface="Arial" panose="020B0604020202020204" pitchFamily="34" charset="0"/>
              </a:rPr>
              <a:t>. </a:t>
            </a:r>
            <a:r>
              <a:rPr lang="ru-RU" dirty="0"/>
              <a:t>По желанию макет можно поставить на стол, чтобы было удобно играть.</a:t>
            </a:r>
          </a:p>
        </p:txBody>
      </p:sp>
      <p:pic>
        <p:nvPicPr>
          <p:cNvPr id="4" name="Рисунок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237563" y="2020738"/>
            <a:ext cx="4828606" cy="4837262"/>
          </a:xfrm>
          <a:prstGeom prst="rect">
            <a:avLst/>
          </a:prstGeom>
        </p:spPr>
      </p:pic>
    </p:spTree>
    <p:extLst>
      <p:ext uri="{BB962C8B-B14F-4D97-AF65-F5344CB8AC3E}">
        <p14:creationId xmlns:p14="http://schemas.microsoft.com/office/powerpoint/2010/main" val="13034592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rotWithShape="1">
          <a:blip r:embed="rId2" cstate="email">
            <a:extLst>
              <a:ext uri="{28A0092B-C50C-407E-A947-70E740481C1C}">
                <a14:useLocalDpi xmlns:a14="http://schemas.microsoft.com/office/drawing/2010/main"/>
              </a:ext>
            </a:extLst>
          </a:blip>
          <a:srcRect r="-587" b="-126"/>
          <a:stretch/>
        </p:blipFill>
        <p:spPr>
          <a:xfrm>
            <a:off x="-86264" y="0"/>
            <a:ext cx="1958196" cy="6858000"/>
          </a:xfrm>
          <a:prstGeom prst="rect">
            <a:avLst/>
          </a:prstGeom>
        </p:spPr>
      </p:pic>
      <p:sp>
        <p:nvSpPr>
          <p:cNvPr id="3" name="Прямоугольник 2"/>
          <p:cNvSpPr/>
          <p:nvPr/>
        </p:nvSpPr>
        <p:spPr>
          <a:xfrm>
            <a:off x="1871932" y="0"/>
            <a:ext cx="10320068" cy="6463308"/>
          </a:xfrm>
          <a:prstGeom prst="rect">
            <a:avLst/>
          </a:prstGeom>
        </p:spPr>
        <p:txBody>
          <a:bodyPr wrap="square">
            <a:spAutoFit/>
          </a:bodyPr>
          <a:lstStyle/>
          <a:p>
            <a:r>
              <a:rPr lang="ru-RU" b="1" dirty="0">
                <a:solidFill>
                  <a:schemeClr val="accent1"/>
                </a:solidFill>
              </a:rPr>
              <a:t>Актуальность проекта</a:t>
            </a:r>
          </a:p>
          <a:p>
            <a:r>
              <a:rPr lang="ru-RU" dirty="0">
                <a:solidFill>
                  <a:srgbClr val="111111"/>
                </a:solidFill>
                <a:latin typeface="Arial" panose="020B0604020202020204" pitchFamily="34" charset="0"/>
              </a:rPr>
              <a:t>В настоящее время жители самых разных регионов нашей страны проявляют всё больший интерес к традициям, истории, культуре своей малой родины. В дошкольных образовательных учреждениях решаются задачи по раннему приобщению детей к национальной культуре, познанию её прошлого. В любых предметах быта и трудовой деятельности, костюмах и фольклорных произведениях ярко проявляются душа народа, его образ жизни.</a:t>
            </a:r>
          </a:p>
          <a:p>
            <a:r>
              <a:rPr lang="ru-RU" dirty="0">
                <a:solidFill>
                  <a:srgbClr val="111111"/>
                </a:solidFill>
                <a:latin typeface="Arial" panose="020B0604020202020204" pitchFamily="34" charset="0"/>
              </a:rPr>
              <a:t>У воспитанников нашего ДОУ нет возможности посещать выставки народного </a:t>
            </a:r>
            <a:r>
              <a:rPr lang="ru-RU" dirty="0" smtClean="0">
                <a:solidFill>
                  <a:srgbClr val="111111"/>
                </a:solidFill>
                <a:latin typeface="Arial" panose="020B0604020202020204" pitchFamily="34" charset="0"/>
              </a:rPr>
              <a:t>искусства.</a:t>
            </a:r>
            <a:r>
              <a:rPr lang="ru-RU" dirty="0" smtClean="0"/>
              <a:t> </a:t>
            </a:r>
            <a:r>
              <a:rPr lang="ru-RU" dirty="0">
                <a:latin typeface="Arial" panose="020B0604020202020204" pitchFamily="34" charset="0"/>
                <a:cs typeface="Arial" panose="020B0604020202020204" pitchFamily="34" charset="0"/>
              </a:rPr>
              <a:t>Читая </a:t>
            </a:r>
            <a:r>
              <a:rPr lang="ru-RU" b="1" dirty="0">
                <a:latin typeface="Arial" panose="020B0604020202020204" pitchFamily="34" charset="0"/>
                <a:cs typeface="Arial" panose="020B0604020202020204" pitchFamily="34" charset="0"/>
              </a:rPr>
              <a:t>русские народные сказки</a:t>
            </a:r>
            <a:r>
              <a:rPr lang="ru-RU" dirty="0">
                <a:latin typeface="Arial" panose="020B0604020202020204" pitchFamily="34" charset="0"/>
                <a:cs typeface="Arial" panose="020B0604020202020204" pitchFamily="34" charset="0"/>
              </a:rPr>
              <a:t>, мы часто сталкиваемся с терминами </a:t>
            </a:r>
            <a:r>
              <a:rPr lang="ru-RU" i="1" dirty="0">
                <a:latin typeface="Arial" panose="020B0604020202020204" pitchFamily="34" charset="0"/>
                <a:cs typeface="Arial" panose="020B0604020202020204" pitchFamily="34" charset="0"/>
              </a:rPr>
              <a:t>«</a:t>
            </a:r>
            <a:r>
              <a:rPr lang="ru-RU" b="1" i="1" dirty="0">
                <a:latin typeface="Arial" panose="020B0604020202020204" pitchFamily="34" charset="0"/>
                <a:cs typeface="Arial" panose="020B0604020202020204" pitchFamily="34" charset="0"/>
              </a:rPr>
              <a:t>изба</a:t>
            </a:r>
            <a:r>
              <a:rPr lang="ru-RU" i="1" dirty="0">
                <a:latin typeface="Arial" panose="020B0604020202020204" pitchFamily="34" charset="0"/>
                <a:cs typeface="Arial" panose="020B0604020202020204" pitchFamily="34" charset="0"/>
              </a:rPr>
              <a:t>»</a:t>
            </a:r>
            <a:r>
              <a:rPr lang="ru-RU" dirty="0">
                <a:latin typeface="Arial" panose="020B0604020202020204" pitchFamily="34" charset="0"/>
                <a:cs typeface="Arial" panose="020B0604020202020204" pitchFamily="34" charset="0"/>
              </a:rPr>
              <a:t>, </a:t>
            </a:r>
            <a:r>
              <a:rPr lang="ru-RU" i="1" dirty="0">
                <a:latin typeface="Arial" panose="020B0604020202020204" pitchFamily="34" charset="0"/>
                <a:cs typeface="Arial" panose="020B0604020202020204" pitchFamily="34" charset="0"/>
              </a:rPr>
              <a:t>«печка»</a:t>
            </a:r>
            <a:r>
              <a:rPr lang="ru-RU" dirty="0">
                <a:latin typeface="Arial" panose="020B0604020202020204" pitchFamily="34" charset="0"/>
                <a:cs typeface="Arial" panose="020B0604020202020204" pitchFamily="34" charset="0"/>
              </a:rPr>
              <a:t>, </a:t>
            </a:r>
            <a:r>
              <a:rPr lang="ru-RU" i="1" dirty="0">
                <a:latin typeface="Arial" panose="020B0604020202020204" pitchFamily="34" charset="0"/>
                <a:cs typeface="Arial" panose="020B0604020202020204" pitchFamily="34" charset="0"/>
              </a:rPr>
              <a:t>«лавка»</a:t>
            </a:r>
            <a:r>
              <a:rPr lang="ru-RU" dirty="0">
                <a:latin typeface="Arial" panose="020B0604020202020204" pitchFamily="34" charset="0"/>
                <a:cs typeface="Arial" panose="020B0604020202020204" pitchFamily="34" charset="0"/>
              </a:rPr>
              <a:t>, </a:t>
            </a:r>
            <a:r>
              <a:rPr lang="ru-RU" i="1" dirty="0">
                <a:latin typeface="Arial" panose="020B0604020202020204" pitchFamily="34" charset="0"/>
                <a:cs typeface="Arial" panose="020B0604020202020204" pitchFamily="34" charset="0"/>
              </a:rPr>
              <a:t>«сундук»</a:t>
            </a:r>
            <a:r>
              <a:rPr lang="ru-RU" dirty="0">
                <a:latin typeface="Arial" panose="020B0604020202020204" pitchFamily="34" charset="0"/>
                <a:cs typeface="Arial" panose="020B0604020202020204" pitchFamily="34" charset="0"/>
              </a:rPr>
              <a:t> и др</a:t>
            </a:r>
            <a:r>
              <a:rPr lang="ru-RU" dirty="0" smtClean="0">
                <a:latin typeface="Arial" panose="020B0604020202020204" pitchFamily="34" charset="0"/>
                <a:cs typeface="Arial" panose="020B0604020202020204" pitchFamily="34" charset="0"/>
              </a:rPr>
              <a:t>.</a:t>
            </a:r>
            <a:r>
              <a:rPr lang="ru-RU" dirty="0">
                <a:latin typeface="Arial" panose="020B0604020202020204" pitchFamily="34" charset="0"/>
                <a:cs typeface="Arial" panose="020B0604020202020204" pitchFamily="34" charset="0"/>
              </a:rPr>
              <a:t> Чтобы объяснить детям их значение, показываем картинки, фотографии, рисунки. Современным детям трудно представить, что такое </a:t>
            </a:r>
            <a:r>
              <a:rPr lang="ru-RU" i="1" dirty="0">
                <a:latin typeface="Arial" panose="020B0604020202020204" pitchFamily="34" charset="0"/>
                <a:cs typeface="Arial" panose="020B0604020202020204" pitchFamily="34" charset="0"/>
              </a:rPr>
              <a:t>«</a:t>
            </a:r>
            <a:r>
              <a:rPr lang="ru-RU" b="1" i="1" dirty="0">
                <a:latin typeface="Arial" panose="020B0604020202020204" pitchFamily="34" charset="0"/>
                <a:cs typeface="Arial" panose="020B0604020202020204" pitchFamily="34" charset="0"/>
              </a:rPr>
              <a:t>изба</a:t>
            </a:r>
            <a:r>
              <a:rPr lang="ru-RU" i="1" dirty="0">
                <a:latin typeface="Arial" panose="020B0604020202020204" pitchFamily="34" charset="0"/>
                <a:cs typeface="Arial" panose="020B0604020202020204" pitchFamily="34" charset="0"/>
              </a:rPr>
              <a:t>»</a:t>
            </a:r>
            <a:r>
              <a:rPr lang="ru-RU" dirty="0">
                <a:latin typeface="Arial" panose="020B0604020202020204" pitchFamily="34" charset="0"/>
                <a:cs typeface="Arial" panose="020B0604020202020204" pitchFamily="34" charset="0"/>
              </a:rPr>
              <a:t> и как жили люди раньше без компьютеров, телевизоров. Спали на печке, вещи хранили в сундуках. Вот мы и решили создать в группе макет </a:t>
            </a:r>
            <a:r>
              <a:rPr lang="ru-RU" b="1" dirty="0">
                <a:latin typeface="Arial" panose="020B0604020202020204" pitchFamily="34" charset="0"/>
                <a:cs typeface="Arial" panose="020B0604020202020204" pitchFamily="34" charset="0"/>
              </a:rPr>
              <a:t>русской избы</a:t>
            </a:r>
            <a:r>
              <a:rPr lang="ru-RU" dirty="0">
                <a:latin typeface="Arial" panose="020B0604020202020204" pitchFamily="34" charset="0"/>
                <a:cs typeface="Arial" panose="020B0604020202020204" pitchFamily="34" charset="0"/>
              </a:rPr>
              <a:t>, чтобы дети могли и смотреть, и играть.</a:t>
            </a:r>
            <a:endParaRPr lang="ru-RU" dirty="0">
              <a:solidFill>
                <a:srgbClr val="111111"/>
              </a:solidFill>
              <a:latin typeface="Arial" panose="020B0604020202020204" pitchFamily="34" charset="0"/>
              <a:cs typeface="Arial" panose="020B0604020202020204" pitchFamily="34" charset="0"/>
            </a:endParaRPr>
          </a:p>
          <a:p>
            <a:r>
              <a:rPr lang="ru-RU" dirty="0" smtClean="0">
                <a:solidFill>
                  <a:srgbClr val="111111"/>
                </a:solidFill>
                <a:latin typeface="Arial" panose="020B0604020202020204" pitchFamily="34" charset="0"/>
              </a:rPr>
              <a:t> </a:t>
            </a:r>
            <a:r>
              <a:rPr lang="ru-RU" dirty="0">
                <a:solidFill>
                  <a:srgbClr val="111111"/>
                </a:solidFill>
                <a:latin typeface="Arial" panose="020B0604020202020204" pitchFamily="34" charset="0"/>
              </a:rPr>
              <a:t>Экспонаты музея можно использовать в качестве методического материала в различных видах деятельности (речевой, игровой, музыкальной, изобразительной, так как без зрительных образов ребёнок не в силах адекватно воспринимать сведения о материальной культуре народа, а также о характере взаимоотношений между людьми в том или ином историческом периоде. </a:t>
            </a:r>
            <a:r>
              <a:rPr lang="ru-RU" b="1" dirty="0">
                <a:solidFill>
                  <a:srgbClr val="111111"/>
                </a:solidFill>
                <a:latin typeface="Arial" panose="020B0604020202020204" pitchFamily="34" charset="0"/>
              </a:rPr>
              <a:t>Макет </a:t>
            </a:r>
            <a:r>
              <a:rPr lang="ru-RU" i="1" dirty="0">
                <a:solidFill>
                  <a:srgbClr val="111111"/>
                </a:solidFill>
                <a:latin typeface="Arial" panose="020B0604020202020204" pitchFamily="34" charset="0"/>
              </a:rPr>
              <a:t>«</a:t>
            </a:r>
            <a:r>
              <a:rPr lang="ru-RU" b="1" i="1" dirty="0">
                <a:solidFill>
                  <a:srgbClr val="111111"/>
                </a:solidFill>
                <a:latin typeface="Arial" panose="020B0604020202020204" pitchFamily="34" charset="0"/>
              </a:rPr>
              <a:t>Русская изба</a:t>
            </a:r>
            <a:r>
              <a:rPr lang="ru-RU" i="1" dirty="0">
                <a:solidFill>
                  <a:srgbClr val="111111"/>
                </a:solidFill>
                <a:latin typeface="Arial" panose="020B0604020202020204" pitchFamily="34" charset="0"/>
              </a:rPr>
              <a:t>»</a:t>
            </a:r>
            <a:r>
              <a:rPr lang="ru-RU" dirty="0">
                <a:solidFill>
                  <a:srgbClr val="111111"/>
                </a:solidFill>
                <a:latin typeface="Arial" panose="020B0604020202020204" pitchFamily="34" charset="0"/>
              </a:rPr>
              <a:t> даёт возможность детям не только рассмотреть предмет со всех сторон, но и практически освоить его, многие предметы </a:t>
            </a:r>
            <a:r>
              <a:rPr lang="ru-RU" b="1" dirty="0">
                <a:solidFill>
                  <a:srgbClr val="111111"/>
                </a:solidFill>
                <a:latin typeface="Arial" panose="020B0604020202020204" pitchFamily="34" charset="0"/>
              </a:rPr>
              <a:t>макета</a:t>
            </a:r>
            <a:r>
              <a:rPr lang="ru-RU" dirty="0">
                <a:solidFill>
                  <a:srgbClr val="111111"/>
                </a:solidFill>
                <a:latin typeface="Arial" panose="020B0604020202020204" pitchFamily="34" charset="0"/>
              </a:rPr>
              <a:t> сделаны руками самих воспитанников. У детей появилась возможность наглядно увидеть, как жили </a:t>
            </a:r>
            <a:r>
              <a:rPr lang="ru-RU" b="1" dirty="0">
                <a:solidFill>
                  <a:srgbClr val="111111"/>
                </a:solidFill>
                <a:latin typeface="Arial" panose="020B0604020202020204" pitchFamily="34" charset="0"/>
              </a:rPr>
              <a:t>русские</a:t>
            </a:r>
            <a:r>
              <a:rPr lang="ru-RU" dirty="0">
                <a:solidFill>
                  <a:srgbClr val="111111"/>
                </a:solidFill>
                <a:latin typeface="Arial" panose="020B0604020202020204" pitchFamily="34" charset="0"/>
              </a:rPr>
              <a:t> люди и как они работали, отдыхали, какие они соблюдали обычаи и чем украшали свой быт, то есть наш </a:t>
            </a:r>
            <a:r>
              <a:rPr lang="ru-RU" b="1" dirty="0">
                <a:solidFill>
                  <a:srgbClr val="111111"/>
                </a:solidFill>
                <a:latin typeface="Arial" panose="020B0604020202020204" pitchFamily="34" charset="0"/>
              </a:rPr>
              <a:t>макет </a:t>
            </a:r>
            <a:r>
              <a:rPr lang="ru-RU" i="1" dirty="0">
                <a:solidFill>
                  <a:srgbClr val="111111"/>
                </a:solidFill>
                <a:latin typeface="Arial" panose="020B0604020202020204" pitchFamily="34" charset="0"/>
              </a:rPr>
              <a:t>«</a:t>
            </a:r>
            <a:r>
              <a:rPr lang="ru-RU" b="1" i="1" dirty="0">
                <a:solidFill>
                  <a:srgbClr val="111111"/>
                </a:solidFill>
                <a:latin typeface="Arial" panose="020B0604020202020204" pitchFamily="34" charset="0"/>
              </a:rPr>
              <a:t>Русская изба</a:t>
            </a:r>
            <a:r>
              <a:rPr lang="ru-RU" i="1" dirty="0">
                <a:solidFill>
                  <a:srgbClr val="111111"/>
                </a:solidFill>
                <a:latin typeface="Arial" panose="020B0604020202020204" pitchFamily="34" charset="0"/>
              </a:rPr>
              <a:t>»</a:t>
            </a:r>
            <a:r>
              <a:rPr lang="ru-RU" dirty="0">
                <a:solidFill>
                  <a:srgbClr val="111111"/>
                </a:solidFill>
                <a:latin typeface="Arial" panose="020B0604020202020204" pitchFamily="34" charset="0"/>
              </a:rPr>
              <a:t> поможет восстановить связь времён, вернуть утраченные ценности.</a:t>
            </a:r>
            <a:endParaRPr lang="ru-RU" b="0" i="0" dirty="0">
              <a:solidFill>
                <a:srgbClr val="111111"/>
              </a:solidFill>
              <a:effectLst/>
              <a:latin typeface="Arial" panose="020B0604020202020204" pitchFamily="34" charset="0"/>
            </a:endParaRPr>
          </a:p>
        </p:txBody>
      </p:sp>
    </p:spTree>
    <p:extLst>
      <p:ext uri="{BB962C8B-B14F-4D97-AF65-F5344CB8AC3E}">
        <p14:creationId xmlns:p14="http://schemas.microsoft.com/office/powerpoint/2010/main" val="41132125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rotWithShape="1">
          <a:blip r:embed="rId2" cstate="email">
            <a:extLst>
              <a:ext uri="{28A0092B-C50C-407E-A947-70E740481C1C}">
                <a14:useLocalDpi xmlns:a14="http://schemas.microsoft.com/office/drawing/2010/main"/>
              </a:ext>
            </a:extLst>
          </a:blip>
          <a:srcRect r="-587" b="-126"/>
          <a:stretch/>
        </p:blipFill>
        <p:spPr>
          <a:xfrm>
            <a:off x="-86264" y="0"/>
            <a:ext cx="1958196" cy="6858000"/>
          </a:xfrm>
          <a:prstGeom prst="rect">
            <a:avLst/>
          </a:prstGeom>
        </p:spPr>
      </p:pic>
      <p:sp>
        <p:nvSpPr>
          <p:cNvPr id="3" name="Прямоугольник 2"/>
          <p:cNvSpPr/>
          <p:nvPr/>
        </p:nvSpPr>
        <p:spPr>
          <a:xfrm>
            <a:off x="1871932" y="889844"/>
            <a:ext cx="9437298" cy="5632311"/>
          </a:xfrm>
          <a:prstGeom prst="rect">
            <a:avLst/>
          </a:prstGeom>
        </p:spPr>
        <p:txBody>
          <a:bodyPr wrap="square">
            <a:spAutoFit/>
          </a:bodyPr>
          <a:lstStyle/>
          <a:p>
            <a:r>
              <a:rPr lang="ru-RU" b="1" dirty="0">
                <a:solidFill>
                  <a:schemeClr val="accent1"/>
                </a:solidFill>
                <a:latin typeface="+mj-lt"/>
              </a:rPr>
              <a:t>Вид проекта</a:t>
            </a:r>
            <a:r>
              <a:rPr lang="ru-RU" dirty="0">
                <a:solidFill>
                  <a:srgbClr val="111111"/>
                </a:solidFill>
                <a:latin typeface="Arial" panose="020B0604020202020204" pitchFamily="34" charset="0"/>
              </a:rPr>
              <a:t> – познавательно-творческий</a:t>
            </a:r>
          </a:p>
          <a:p>
            <a:r>
              <a:rPr lang="ru-RU" b="1" dirty="0">
                <a:solidFill>
                  <a:schemeClr val="accent1"/>
                </a:solidFill>
                <a:latin typeface="Arial" panose="020B0604020202020204" pitchFamily="34" charset="0"/>
              </a:rPr>
              <a:t>Участники проекта: </a:t>
            </a:r>
            <a:r>
              <a:rPr lang="ru-RU" dirty="0">
                <a:solidFill>
                  <a:srgbClr val="111111"/>
                </a:solidFill>
                <a:latin typeface="Arial" panose="020B0604020202020204" pitchFamily="34" charset="0"/>
              </a:rPr>
              <a:t>дети старшего дошкольного возраста, педагоги, родители.</a:t>
            </a:r>
          </a:p>
          <a:p>
            <a:r>
              <a:rPr lang="ru-RU" b="1" dirty="0">
                <a:solidFill>
                  <a:schemeClr val="accent1"/>
                </a:solidFill>
                <a:latin typeface="Arial" panose="020B0604020202020204" pitchFamily="34" charset="0"/>
              </a:rPr>
              <a:t>Цель </a:t>
            </a:r>
            <a:r>
              <a:rPr lang="ru-RU" b="1" dirty="0" smtClean="0">
                <a:solidFill>
                  <a:schemeClr val="accent1"/>
                </a:solidFill>
                <a:latin typeface="Arial" panose="020B0604020202020204" pitchFamily="34" charset="0"/>
              </a:rPr>
              <a:t>проекта:</a:t>
            </a:r>
            <a:endParaRPr lang="ru-RU" b="1" dirty="0">
              <a:solidFill>
                <a:schemeClr val="accent1"/>
              </a:solidFill>
              <a:latin typeface="Arial" panose="020B0604020202020204" pitchFamily="34" charset="0"/>
            </a:endParaRPr>
          </a:p>
          <a:p>
            <a:r>
              <a:rPr lang="ru-RU" dirty="0">
                <a:solidFill>
                  <a:srgbClr val="111111"/>
                </a:solidFill>
                <a:latin typeface="Arial" panose="020B0604020202020204" pitchFamily="34" charset="0"/>
              </a:rPr>
              <a:t>Становление гражданских, патриотических чувств и духовности у дошкольников, восстановление преемственности в восприятии и освоении традиционной отечественной культуры через приобщение детей к её истокам.</a:t>
            </a:r>
          </a:p>
          <a:p>
            <a:r>
              <a:rPr lang="ru-RU" b="1" dirty="0">
                <a:solidFill>
                  <a:schemeClr val="accent1"/>
                </a:solidFill>
                <a:latin typeface="Arial" panose="020B0604020202020204" pitchFamily="34" charset="0"/>
              </a:rPr>
              <a:t>Основные задачи </a:t>
            </a:r>
            <a:r>
              <a:rPr lang="ru-RU" b="1" dirty="0" smtClean="0">
                <a:solidFill>
                  <a:schemeClr val="accent1"/>
                </a:solidFill>
                <a:latin typeface="Arial" panose="020B0604020202020204" pitchFamily="34" charset="0"/>
              </a:rPr>
              <a:t>проекта:</a:t>
            </a:r>
            <a:endParaRPr lang="ru-RU" b="1" dirty="0">
              <a:solidFill>
                <a:schemeClr val="accent1"/>
              </a:solidFill>
              <a:latin typeface="Arial" panose="020B0604020202020204" pitchFamily="34" charset="0"/>
            </a:endParaRPr>
          </a:p>
          <a:p>
            <a:r>
              <a:rPr lang="ru-RU" dirty="0">
                <a:solidFill>
                  <a:srgbClr val="111111"/>
                </a:solidFill>
                <a:latin typeface="Arial" panose="020B0604020202020204" pitchFamily="34" charset="0"/>
              </a:rPr>
              <a:t>Организовать особые условия, совместно с родителями и детьми создать внутреннее убранство </a:t>
            </a:r>
            <a:r>
              <a:rPr lang="ru-RU" b="1" dirty="0">
                <a:solidFill>
                  <a:srgbClr val="111111"/>
                </a:solidFill>
                <a:latin typeface="Arial" panose="020B0604020202020204" pitchFamily="34" charset="0"/>
              </a:rPr>
              <a:t>русской избы</a:t>
            </a:r>
            <a:r>
              <a:rPr lang="ru-RU" dirty="0">
                <a:solidFill>
                  <a:srgbClr val="111111"/>
                </a:solidFill>
                <a:latin typeface="Arial" panose="020B0604020202020204" pitchFamily="34" charset="0"/>
              </a:rPr>
              <a:t>, которая средствами яркой образности и наглядности обеспечила бы детям особый комплекс ощущений и эмоциональных переживаний в изучении традиционной культуры </a:t>
            </a:r>
            <a:r>
              <a:rPr lang="ru-RU" b="1" dirty="0">
                <a:solidFill>
                  <a:srgbClr val="111111"/>
                </a:solidFill>
                <a:latin typeface="Arial" panose="020B0604020202020204" pitchFamily="34" charset="0"/>
              </a:rPr>
              <a:t>русского народа</a:t>
            </a:r>
            <a:r>
              <a:rPr lang="ru-RU" dirty="0">
                <a:solidFill>
                  <a:srgbClr val="111111"/>
                </a:solidFill>
                <a:latin typeface="Arial" panose="020B0604020202020204" pitchFamily="34" charset="0"/>
              </a:rPr>
              <a:t>.</a:t>
            </a:r>
          </a:p>
          <a:p>
            <a:r>
              <a:rPr lang="ru-RU" dirty="0">
                <a:solidFill>
                  <a:srgbClr val="111111"/>
                </a:solidFill>
                <a:latin typeface="Arial" panose="020B0604020202020204" pitchFamily="34" charset="0"/>
              </a:rPr>
              <a:t>Пробуждать чувство любви к </a:t>
            </a:r>
            <a:r>
              <a:rPr lang="ru-RU" dirty="0" smtClean="0">
                <a:solidFill>
                  <a:srgbClr val="111111"/>
                </a:solidFill>
                <a:latin typeface="Arial" panose="020B0604020202020204" pitchFamily="34" charset="0"/>
              </a:rPr>
              <a:t>Отечеству</a:t>
            </a:r>
          </a:p>
          <a:p>
            <a:r>
              <a:rPr lang="ru-RU" b="1" dirty="0">
                <a:solidFill>
                  <a:schemeClr val="accent1"/>
                </a:solidFill>
              </a:rPr>
              <a:t>Ожидаемые результаты </a:t>
            </a:r>
            <a:r>
              <a:rPr lang="ru-RU" b="1" dirty="0" smtClean="0">
                <a:solidFill>
                  <a:schemeClr val="accent1"/>
                </a:solidFill>
              </a:rPr>
              <a:t>проекта:</a:t>
            </a:r>
            <a:endParaRPr lang="ru-RU" dirty="0"/>
          </a:p>
          <a:p>
            <a:r>
              <a:rPr lang="ru-RU" dirty="0">
                <a:latin typeface="Arial" panose="020B0604020202020204" pitchFamily="34" charset="0"/>
                <a:cs typeface="Arial" panose="020B0604020202020204" pitchFamily="34" charset="0"/>
              </a:rPr>
              <a:t>обретение ребенком целостной смысловой картины представлений об истории, культурной жизни наших предков;</a:t>
            </a:r>
          </a:p>
          <a:p>
            <a:r>
              <a:rPr lang="ru-RU" dirty="0">
                <a:latin typeface="Arial" panose="020B0604020202020204" pitchFamily="34" charset="0"/>
                <a:cs typeface="Arial" panose="020B0604020202020204" pitchFamily="34" charset="0"/>
              </a:rPr>
              <a:t>активизация представлений о </a:t>
            </a:r>
            <a:r>
              <a:rPr lang="ru-RU" b="1" dirty="0">
                <a:latin typeface="Arial" panose="020B0604020202020204" pitchFamily="34" charset="0"/>
                <a:cs typeface="Arial" panose="020B0604020202020204" pitchFamily="34" charset="0"/>
              </a:rPr>
              <a:t>русском жилище</a:t>
            </a:r>
            <a:r>
              <a:rPr lang="ru-RU" dirty="0">
                <a:latin typeface="Arial" panose="020B0604020202020204" pitchFamily="34" charset="0"/>
                <a:cs typeface="Arial" panose="020B0604020202020204" pitchFamily="34" charset="0"/>
              </a:rPr>
              <a:t>, предметах быта</a:t>
            </a:r>
            <a:r>
              <a:rPr lang="ru-RU" dirty="0" smtClean="0">
                <a:latin typeface="Arial" panose="020B0604020202020204" pitchFamily="34" charset="0"/>
                <a:cs typeface="Arial" panose="020B0604020202020204" pitchFamily="34" charset="0"/>
              </a:rPr>
              <a:t>, </a:t>
            </a:r>
            <a:r>
              <a:rPr lang="ru-RU" dirty="0">
                <a:latin typeface="Arial" panose="020B0604020202020204" pitchFamily="34" charset="0"/>
                <a:cs typeface="Arial" panose="020B0604020202020204" pitchFamily="34" charset="0"/>
              </a:rPr>
              <a:t>традициях;</a:t>
            </a:r>
          </a:p>
          <a:p>
            <a:r>
              <a:rPr lang="ru-RU" dirty="0">
                <a:latin typeface="Arial" panose="020B0604020202020204" pitchFamily="34" charset="0"/>
                <a:cs typeface="Arial" panose="020B0604020202020204" pitchFamily="34" charset="0"/>
              </a:rPr>
              <a:t>пробуждение национального самосознания, через отражение в художественно-творческой деятельности </a:t>
            </a:r>
            <a:r>
              <a:rPr lang="ru-RU" i="1" dirty="0">
                <a:latin typeface="Arial" panose="020B0604020202020204" pitchFamily="34" charset="0"/>
                <a:cs typeface="Arial" panose="020B0604020202020204" pitchFamily="34" charset="0"/>
              </a:rPr>
              <a:t>(лепка из </a:t>
            </a:r>
            <a:r>
              <a:rPr lang="ru-RU" i="1" dirty="0" err="1" smtClean="0">
                <a:latin typeface="Arial" panose="020B0604020202020204" pitchFamily="34" charset="0"/>
                <a:cs typeface="Arial" panose="020B0604020202020204" pitchFamily="34" charset="0"/>
              </a:rPr>
              <a:t>пластелина</a:t>
            </a:r>
            <a:r>
              <a:rPr lang="ru-RU" i="1" dirty="0" smtClean="0">
                <a:latin typeface="Arial" panose="020B0604020202020204" pitchFamily="34" charset="0"/>
                <a:cs typeface="Arial" panose="020B0604020202020204" pitchFamily="34" charset="0"/>
              </a:rPr>
              <a:t>, </a:t>
            </a:r>
            <a:r>
              <a:rPr lang="ru-RU" i="1" dirty="0">
                <a:latin typeface="Arial" panose="020B0604020202020204" pitchFamily="34" charset="0"/>
                <a:cs typeface="Arial" panose="020B0604020202020204" pitchFamily="34" charset="0"/>
              </a:rPr>
              <a:t>конструирование, ручной труд)</a:t>
            </a:r>
            <a:r>
              <a:rPr lang="ru-RU" dirty="0">
                <a:latin typeface="Arial" panose="020B0604020202020204" pitchFamily="34" charset="0"/>
                <a:cs typeface="Arial" panose="020B0604020202020204" pitchFamily="34" charset="0"/>
              </a:rPr>
              <a:t> темы любви к малой родине.</a:t>
            </a:r>
          </a:p>
          <a:p>
            <a:endParaRPr lang="ru-RU" b="0" i="0" dirty="0">
              <a:solidFill>
                <a:srgbClr val="111111"/>
              </a:solidFill>
              <a:effectLst/>
              <a:latin typeface="Arial" panose="020B0604020202020204" pitchFamily="34" charset="0"/>
            </a:endParaRPr>
          </a:p>
        </p:txBody>
      </p:sp>
    </p:spTree>
    <p:extLst>
      <p:ext uri="{BB962C8B-B14F-4D97-AF65-F5344CB8AC3E}">
        <p14:creationId xmlns:p14="http://schemas.microsoft.com/office/powerpoint/2010/main" val="17412497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rotWithShape="1">
          <a:blip r:embed="rId2" cstate="email">
            <a:extLst>
              <a:ext uri="{28A0092B-C50C-407E-A947-70E740481C1C}">
                <a14:useLocalDpi xmlns:a14="http://schemas.microsoft.com/office/drawing/2010/main"/>
              </a:ext>
            </a:extLst>
          </a:blip>
          <a:srcRect r="-587" b="-126"/>
          <a:stretch/>
        </p:blipFill>
        <p:spPr>
          <a:xfrm>
            <a:off x="-86264" y="0"/>
            <a:ext cx="1958196" cy="6858000"/>
          </a:xfrm>
          <a:prstGeom prst="rect">
            <a:avLst/>
          </a:prstGeom>
        </p:spPr>
      </p:pic>
      <p:sp>
        <p:nvSpPr>
          <p:cNvPr id="3" name="Прямоугольник 2"/>
          <p:cNvSpPr/>
          <p:nvPr/>
        </p:nvSpPr>
        <p:spPr>
          <a:xfrm>
            <a:off x="1871932" y="642538"/>
            <a:ext cx="7272068" cy="4801314"/>
          </a:xfrm>
          <a:prstGeom prst="rect">
            <a:avLst/>
          </a:prstGeom>
        </p:spPr>
        <p:txBody>
          <a:bodyPr wrap="square">
            <a:spAutoFit/>
          </a:bodyPr>
          <a:lstStyle/>
          <a:p>
            <a:r>
              <a:rPr lang="ru-RU" dirty="0">
                <a:solidFill>
                  <a:srgbClr val="111111"/>
                </a:solidFill>
                <a:latin typeface="Arial" panose="020B0604020202020204" pitchFamily="34" charset="0"/>
              </a:rPr>
              <a:t>Для мотивации участия в </a:t>
            </a:r>
            <a:r>
              <a:rPr lang="ru-RU" b="1" dirty="0" smtClean="0">
                <a:solidFill>
                  <a:srgbClr val="111111"/>
                </a:solidFill>
                <a:latin typeface="Arial" panose="020B0604020202020204" pitchFamily="34" charset="0"/>
              </a:rPr>
              <a:t>проекте </a:t>
            </a:r>
            <a:r>
              <a:rPr lang="ru-RU" u="sng" dirty="0" smtClean="0">
                <a:solidFill>
                  <a:srgbClr val="111111"/>
                </a:solidFill>
                <a:latin typeface="Arial" panose="020B0604020202020204" pitchFamily="34" charset="0"/>
              </a:rPr>
              <a:t>детей </a:t>
            </a:r>
            <a:r>
              <a:rPr lang="ru-RU" u="sng" dirty="0">
                <a:solidFill>
                  <a:srgbClr val="111111"/>
                </a:solidFill>
                <a:latin typeface="Arial" panose="020B0604020202020204" pitchFamily="34" charset="0"/>
              </a:rPr>
              <a:t>была проведена предварительная работа</a:t>
            </a:r>
            <a:r>
              <a:rPr lang="ru-RU" dirty="0">
                <a:solidFill>
                  <a:srgbClr val="111111"/>
                </a:solidFill>
                <a:latin typeface="Arial" panose="020B0604020202020204" pitchFamily="34" charset="0"/>
              </a:rPr>
              <a:t>: </a:t>
            </a:r>
          </a:p>
          <a:p>
            <a:r>
              <a:rPr lang="ru-RU" dirty="0">
                <a:solidFill>
                  <a:srgbClr val="111111"/>
                </a:solidFill>
                <a:latin typeface="Arial" panose="020B0604020202020204" pitchFamily="34" charset="0"/>
              </a:rPr>
              <a:t>1. Знакомство детей с декоративно-прикладным народным искусством </a:t>
            </a:r>
            <a:r>
              <a:rPr lang="ru-RU" i="1" dirty="0">
                <a:solidFill>
                  <a:srgbClr val="111111"/>
                </a:solidFill>
                <a:latin typeface="Arial" panose="020B0604020202020204" pitchFamily="34" charset="0"/>
              </a:rPr>
              <a:t>(керамическими изделиями, игрушками)</a:t>
            </a:r>
            <a:r>
              <a:rPr lang="ru-RU" dirty="0">
                <a:solidFill>
                  <a:srgbClr val="111111"/>
                </a:solidFill>
                <a:latin typeface="Arial" panose="020B0604020202020204" pitchFamily="34" charset="0"/>
              </a:rPr>
              <a:t>. </a:t>
            </a:r>
          </a:p>
          <a:p>
            <a:r>
              <a:rPr lang="ru-RU" dirty="0">
                <a:solidFill>
                  <a:srgbClr val="111111"/>
                </a:solidFill>
                <a:latin typeface="Arial" panose="020B0604020202020204" pitchFamily="34" charset="0"/>
              </a:rPr>
              <a:t>2. Чтение и разучивание произведений художественной литературы и фольклора. </a:t>
            </a:r>
          </a:p>
          <a:p>
            <a:r>
              <a:rPr lang="ru-RU" dirty="0">
                <a:solidFill>
                  <a:srgbClr val="111111"/>
                </a:solidFill>
                <a:latin typeface="Arial" panose="020B0604020202020204" pitchFamily="34" charset="0"/>
              </a:rPr>
              <a:t>3. Проведение бесед и занятий на тему </a:t>
            </a:r>
            <a:r>
              <a:rPr lang="ru-RU" i="1" dirty="0">
                <a:solidFill>
                  <a:srgbClr val="111111"/>
                </a:solidFill>
                <a:latin typeface="Arial" panose="020B0604020202020204" pitchFamily="34" charset="0"/>
              </a:rPr>
              <a:t>«Культурно-историческое наследие нашего народа»</a:t>
            </a:r>
            <a:r>
              <a:rPr lang="ru-RU" dirty="0">
                <a:solidFill>
                  <a:srgbClr val="111111"/>
                </a:solidFill>
                <a:latin typeface="Arial" panose="020B0604020202020204" pitchFamily="34" charset="0"/>
              </a:rPr>
              <a:t>. </a:t>
            </a:r>
          </a:p>
          <a:p>
            <a:r>
              <a:rPr lang="ru-RU" dirty="0">
                <a:solidFill>
                  <a:srgbClr val="111111"/>
                </a:solidFill>
                <a:latin typeface="Arial" panose="020B0604020202020204" pitchFamily="34" charset="0"/>
              </a:rPr>
              <a:t>4. Показ презентаций </a:t>
            </a:r>
            <a:r>
              <a:rPr lang="ru-RU" i="1" dirty="0">
                <a:solidFill>
                  <a:srgbClr val="111111"/>
                </a:solidFill>
                <a:latin typeface="Arial" panose="020B0604020202020204" pitchFamily="34" charset="0"/>
              </a:rPr>
              <a:t>«Внутреннее убранство </a:t>
            </a:r>
            <a:r>
              <a:rPr lang="ru-RU" b="1" i="1" dirty="0">
                <a:solidFill>
                  <a:srgbClr val="111111"/>
                </a:solidFill>
                <a:latin typeface="Arial" panose="020B0604020202020204" pitchFamily="34" charset="0"/>
              </a:rPr>
              <a:t>русской избы</a:t>
            </a:r>
            <a:r>
              <a:rPr lang="ru-RU" i="1" dirty="0">
                <a:solidFill>
                  <a:srgbClr val="111111"/>
                </a:solidFill>
                <a:latin typeface="Arial" panose="020B0604020202020204" pitchFamily="34" charset="0"/>
              </a:rPr>
              <a:t>»</a:t>
            </a:r>
            <a:r>
              <a:rPr lang="ru-RU" dirty="0">
                <a:solidFill>
                  <a:srgbClr val="111111"/>
                </a:solidFill>
                <a:latin typeface="Arial" panose="020B0604020202020204" pitchFamily="34" charset="0"/>
              </a:rPr>
              <a:t>, </a:t>
            </a:r>
            <a:r>
              <a:rPr lang="ru-RU" i="1" dirty="0">
                <a:solidFill>
                  <a:srgbClr val="111111"/>
                </a:solidFill>
                <a:latin typeface="Arial" panose="020B0604020202020204" pitchFamily="34" charset="0"/>
              </a:rPr>
              <a:t>«</a:t>
            </a:r>
            <a:r>
              <a:rPr lang="ru-RU" b="1" i="1" dirty="0">
                <a:solidFill>
                  <a:srgbClr val="111111"/>
                </a:solidFill>
                <a:latin typeface="Arial" panose="020B0604020202020204" pitchFamily="34" charset="0"/>
              </a:rPr>
              <a:t>Русская изба</a:t>
            </a:r>
            <a:r>
              <a:rPr lang="ru-RU" i="1" dirty="0">
                <a:solidFill>
                  <a:srgbClr val="111111"/>
                </a:solidFill>
                <a:latin typeface="Arial" panose="020B0604020202020204" pitchFamily="34" charset="0"/>
              </a:rPr>
              <a:t>»</a:t>
            </a:r>
            <a:r>
              <a:rPr lang="ru-RU" dirty="0">
                <a:solidFill>
                  <a:srgbClr val="111111"/>
                </a:solidFill>
                <a:latin typeface="Arial" panose="020B0604020202020204" pitchFamily="34" charset="0"/>
              </a:rPr>
              <a:t>, </a:t>
            </a:r>
            <a:r>
              <a:rPr lang="ru-RU" i="1" dirty="0">
                <a:solidFill>
                  <a:srgbClr val="111111"/>
                </a:solidFill>
                <a:latin typeface="Arial" panose="020B0604020202020204" pitchFamily="34" charset="0"/>
              </a:rPr>
              <a:t>«</a:t>
            </a:r>
            <a:r>
              <a:rPr lang="ru-RU" b="1" i="1" dirty="0">
                <a:solidFill>
                  <a:srgbClr val="111111"/>
                </a:solidFill>
                <a:latin typeface="Arial" panose="020B0604020202020204" pitchFamily="34" charset="0"/>
              </a:rPr>
              <a:t>Русский народный костюм</a:t>
            </a:r>
            <a:r>
              <a:rPr lang="ru-RU" i="1" dirty="0" smtClean="0">
                <a:solidFill>
                  <a:srgbClr val="111111"/>
                </a:solidFill>
                <a:latin typeface="Arial" panose="020B0604020202020204" pitchFamily="34" charset="0"/>
              </a:rPr>
              <a:t>»</a:t>
            </a:r>
            <a:r>
              <a:rPr lang="ru-RU" dirty="0" smtClean="0">
                <a:solidFill>
                  <a:srgbClr val="111111"/>
                </a:solidFill>
                <a:latin typeface="Arial" panose="020B0604020202020204" pitchFamily="34" charset="0"/>
              </a:rPr>
              <a:t>.</a:t>
            </a:r>
          </a:p>
          <a:p>
            <a:endParaRPr lang="ru-RU" b="0" i="0" dirty="0">
              <a:solidFill>
                <a:srgbClr val="111111"/>
              </a:solidFill>
              <a:effectLst/>
              <a:latin typeface="Arial" panose="020B0604020202020204" pitchFamily="34" charset="0"/>
            </a:endParaRPr>
          </a:p>
          <a:p>
            <a:r>
              <a:rPr lang="ru-RU" dirty="0">
                <a:latin typeface="Arial" panose="020B0604020202020204" pitchFamily="34" charset="0"/>
                <a:cs typeface="Arial" panose="020B0604020202020204" pitchFamily="34" charset="0"/>
              </a:rPr>
              <a:t>Наш </a:t>
            </a:r>
            <a:r>
              <a:rPr lang="ru-RU" b="1" dirty="0">
                <a:latin typeface="Arial" panose="020B0604020202020204" pitchFamily="34" charset="0"/>
                <a:cs typeface="Arial" panose="020B0604020202020204" pitchFamily="34" charset="0"/>
              </a:rPr>
              <a:t>проект</a:t>
            </a:r>
            <a:r>
              <a:rPr lang="ru-RU" dirty="0">
                <a:latin typeface="Arial" panose="020B0604020202020204" pitchFamily="34" charset="0"/>
                <a:cs typeface="Arial" panose="020B0604020202020204" pitchFamily="34" charset="0"/>
              </a:rPr>
              <a:t> по продолжительности долгосрочный и </a:t>
            </a:r>
            <a:r>
              <a:rPr lang="ru-RU" dirty="0" smtClean="0">
                <a:latin typeface="Arial" panose="020B0604020202020204" pitchFamily="34" charset="0"/>
                <a:cs typeface="Arial" panose="020B0604020202020204" pitchFamily="34" charset="0"/>
              </a:rPr>
              <a:t>мы планируем </a:t>
            </a:r>
            <a:r>
              <a:rPr lang="ru-RU" dirty="0">
                <a:latin typeface="Arial" panose="020B0604020202020204" pitchFamily="34" charset="0"/>
                <a:cs typeface="Arial" panose="020B0604020202020204" pitchFamily="34" charset="0"/>
              </a:rPr>
              <a:t>совместно с родителями оформить не только внутреннее убранство </a:t>
            </a:r>
            <a:r>
              <a:rPr lang="ru-RU" b="1" dirty="0">
                <a:latin typeface="Arial" panose="020B0604020202020204" pitchFamily="34" charset="0"/>
                <a:cs typeface="Arial" panose="020B0604020202020204" pitchFamily="34" charset="0"/>
              </a:rPr>
              <a:t>русской избы</a:t>
            </a:r>
            <a:r>
              <a:rPr lang="ru-RU" dirty="0">
                <a:latin typeface="Arial" panose="020B0604020202020204" pitchFamily="34" charset="0"/>
                <a:cs typeface="Arial" panose="020B0604020202020204" pitchFamily="34" charset="0"/>
              </a:rPr>
              <a:t>, но и </a:t>
            </a:r>
            <a:r>
              <a:rPr lang="ru-RU" dirty="0" smtClean="0">
                <a:latin typeface="Arial" panose="020B0604020202020204" pitchFamily="34" charset="0"/>
                <a:cs typeface="Arial" panose="020B0604020202020204" pitchFamily="34" charset="0"/>
              </a:rPr>
              <a:t>внешнее </a:t>
            </a:r>
            <a:r>
              <a:rPr lang="ru-RU" dirty="0">
                <a:latin typeface="Arial" panose="020B0604020202020204" pitchFamily="34" charset="0"/>
                <a:cs typeface="Arial" panose="020B0604020202020204" pitchFamily="34" charset="0"/>
              </a:rPr>
              <a:t>обустройство </a:t>
            </a:r>
            <a:r>
              <a:rPr lang="ru-RU" b="1" dirty="0">
                <a:latin typeface="Arial" panose="020B0604020202020204" pitchFamily="34" charset="0"/>
                <a:cs typeface="Arial" panose="020B0604020202020204" pitchFamily="34" charset="0"/>
              </a:rPr>
              <a:t>русского дома</a:t>
            </a:r>
            <a:r>
              <a:rPr lang="ru-RU" dirty="0">
                <a:latin typeface="Arial" panose="020B0604020202020204" pitchFamily="34" charset="0"/>
                <a:cs typeface="Arial" panose="020B0604020202020204" pitchFamily="34" charset="0"/>
              </a:rPr>
              <a:t>.</a:t>
            </a:r>
          </a:p>
          <a:p>
            <a:r>
              <a:rPr lang="ru-RU" dirty="0">
                <a:latin typeface="Arial" panose="020B0604020202020204" pitchFamily="34" charset="0"/>
                <a:cs typeface="Arial" panose="020B0604020202020204" pitchFamily="34" charset="0"/>
              </a:rPr>
              <a:t>и приобщения к народному культурному опыту.</a:t>
            </a:r>
          </a:p>
          <a:p>
            <a:endParaRPr lang="ru-RU" b="0" i="0" dirty="0">
              <a:solidFill>
                <a:srgbClr val="111111"/>
              </a:solidFill>
              <a:effectLst/>
              <a:latin typeface="Arial" panose="020B0604020202020204" pitchFamily="34" charset="0"/>
            </a:endParaRPr>
          </a:p>
        </p:txBody>
      </p:sp>
    </p:spTree>
    <p:extLst>
      <p:ext uri="{BB962C8B-B14F-4D97-AF65-F5344CB8AC3E}">
        <p14:creationId xmlns:p14="http://schemas.microsoft.com/office/powerpoint/2010/main" val="20675539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rotWithShape="1">
          <a:blip r:embed="rId2" cstate="email">
            <a:extLst>
              <a:ext uri="{28A0092B-C50C-407E-A947-70E740481C1C}">
                <a14:useLocalDpi xmlns:a14="http://schemas.microsoft.com/office/drawing/2010/main"/>
              </a:ext>
            </a:extLst>
          </a:blip>
          <a:srcRect r="-587" b="-126"/>
          <a:stretch/>
        </p:blipFill>
        <p:spPr>
          <a:xfrm>
            <a:off x="-86264" y="0"/>
            <a:ext cx="1958196" cy="6858000"/>
          </a:xfrm>
          <a:prstGeom prst="rect">
            <a:avLst/>
          </a:prstGeom>
        </p:spPr>
      </p:pic>
      <p:sp>
        <p:nvSpPr>
          <p:cNvPr id="3" name="Прямоугольник 2"/>
          <p:cNvSpPr/>
          <p:nvPr/>
        </p:nvSpPr>
        <p:spPr>
          <a:xfrm>
            <a:off x="2041345" y="107873"/>
            <a:ext cx="6096000" cy="2308324"/>
          </a:xfrm>
          <a:prstGeom prst="rect">
            <a:avLst/>
          </a:prstGeom>
        </p:spPr>
        <p:txBody>
          <a:bodyPr>
            <a:spAutoFit/>
          </a:bodyPr>
          <a:lstStyle/>
          <a:p>
            <a:r>
              <a:rPr lang="ru-RU" dirty="0">
                <a:solidFill>
                  <a:srgbClr val="111111"/>
                </a:solidFill>
                <a:latin typeface="Arial" panose="020B0604020202020204" pitchFamily="34" charset="0"/>
              </a:rPr>
              <a:t>Это </a:t>
            </a:r>
            <a:r>
              <a:rPr lang="ru-RU" b="1" dirty="0">
                <a:solidFill>
                  <a:srgbClr val="111111"/>
                </a:solidFill>
                <a:latin typeface="Arial" panose="020B0604020202020204" pitchFamily="34" charset="0"/>
              </a:rPr>
              <a:t>макет русской избы</a:t>
            </a:r>
            <a:r>
              <a:rPr lang="ru-RU" dirty="0">
                <a:solidFill>
                  <a:srgbClr val="111111"/>
                </a:solidFill>
                <a:latin typeface="Arial" panose="020B0604020202020204" pitchFamily="34" charset="0"/>
              </a:rPr>
              <a:t>. Из чего он сделан? Да из простой коробки, в которой раньше были кондитерские изделия. Окна </a:t>
            </a:r>
            <a:r>
              <a:rPr lang="ru-RU" dirty="0" smtClean="0">
                <a:solidFill>
                  <a:srgbClr val="111111"/>
                </a:solidFill>
                <a:latin typeface="Arial" panose="020B0604020202020204" pitchFamily="34" charset="0"/>
              </a:rPr>
              <a:t>вырезали, стены и пол обклеили бумагой под дерево. </a:t>
            </a:r>
            <a:r>
              <a:rPr lang="ru-RU" dirty="0">
                <a:solidFill>
                  <a:srgbClr val="111111"/>
                </a:solidFill>
                <a:latin typeface="Arial" panose="020B0604020202020204" pitchFamily="34" charset="0"/>
              </a:rPr>
              <a:t>Крыша тоже сделана из коробки, разрезанной по диагонали. Верх крыши </a:t>
            </a:r>
            <a:r>
              <a:rPr lang="ru-RU" dirty="0" smtClean="0">
                <a:solidFill>
                  <a:srgbClr val="111111"/>
                </a:solidFill>
                <a:latin typeface="Arial" panose="020B0604020202020204" pitchFamily="34" charset="0"/>
              </a:rPr>
              <a:t>обклеили бумагой под солому. </a:t>
            </a:r>
            <a:r>
              <a:rPr lang="ru-RU" dirty="0">
                <a:solidFill>
                  <a:srgbClr val="111111"/>
                </a:solidFill>
                <a:latin typeface="Arial" panose="020B0604020202020204" pitchFamily="34" charset="0"/>
              </a:rPr>
              <a:t>Крыша съемная. Чтобы удобно было рассматривать что внутри</a:t>
            </a:r>
            <a:r>
              <a:rPr lang="ru-RU" dirty="0" smtClean="0">
                <a:solidFill>
                  <a:srgbClr val="111111"/>
                </a:solidFill>
                <a:latin typeface="Arial" panose="020B0604020202020204" pitchFamily="34" charset="0"/>
              </a:rPr>
              <a:t>, потолок</a:t>
            </a:r>
            <a:r>
              <a:rPr lang="ru-RU" dirty="0">
                <a:solidFill>
                  <a:srgbClr val="111111"/>
                </a:solidFill>
                <a:latin typeface="Arial" panose="020B0604020202020204" pitchFamily="34" charset="0"/>
              </a:rPr>
              <a:t> </a:t>
            </a:r>
            <a:r>
              <a:rPr lang="ru-RU" i="1" dirty="0">
                <a:solidFill>
                  <a:srgbClr val="111111"/>
                </a:solidFill>
                <a:latin typeface="Arial" panose="020B0604020202020204" pitchFamily="34" charset="0"/>
              </a:rPr>
              <a:t>(верх)</a:t>
            </a:r>
            <a:r>
              <a:rPr lang="ru-RU" dirty="0">
                <a:solidFill>
                  <a:srgbClr val="111111"/>
                </a:solidFill>
                <a:latin typeface="Arial" panose="020B0604020202020204" pitchFamily="34" charset="0"/>
              </a:rPr>
              <a:t> коробки можно поднять вверх. </a:t>
            </a:r>
            <a:endParaRPr lang="ru-RU" dirty="0"/>
          </a:p>
        </p:txBody>
      </p:sp>
      <p:pic>
        <p:nvPicPr>
          <p:cNvPr id="5" name="Рисунок 4"/>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8137345" y="107873"/>
            <a:ext cx="3933645" cy="2680199"/>
          </a:xfrm>
          <a:prstGeom prst="rect">
            <a:avLst/>
          </a:prstGeom>
        </p:spPr>
      </p:pic>
      <p:pic>
        <p:nvPicPr>
          <p:cNvPr id="6" name="Рисунок 5"/>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871932" y="2924482"/>
            <a:ext cx="4019909" cy="3933518"/>
          </a:xfrm>
          <a:prstGeom prst="rect">
            <a:avLst/>
          </a:prstGeom>
        </p:spPr>
      </p:pic>
      <p:pic>
        <p:nvPicPr>
          <p:cNvPr id="7" name="Рисунок 6"/>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8495340" y="3831064"/>
            <a:ext cx="3372927" cy="2899153"/>
          </a:xfrm>
          <a:prstGeom prst="rect">
            <a:avLst/>
          </a:prstGeom>
        </p:spPr>
      </p:pic>
    </p:spTree>
    <p:extLst>
      <p:ext uri="{BB962C8B-B14F-4D97-AF65-F5344CB8AC3E}">
        <p14:creationId xmlns:p14="http://schemas.microsoft.com/office/powerpoint/2010/main" val="3466300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rotWithShape="1">
          <a:blip r:embed="rId2" cstate="email">
            <a:extLst>
              <a:ext uri="{28A0092B-C50C-407E-A947-70E740481C1C}">
                <a14:useLocalDpi xmlns:a14="http://schemas.microsoft.com/office/drawing/2010/main"/>
              </a:ext>
            </a:extLst>
          </a:blip>
          <a:srcRect r="-587" b="-126"/>
          <a:stretch/>
        </p:blipFill>
        <p:spPr>
          <a:xfrm>
            <a:off x="-86264" y="0"/>
            <a:ext cx="1958196" cy="6858000"/>
          </a:xfrm>
          <a:prstGeom prst="rect">
            <a:avLst/>
          </a:prstGeom>
        </p:spPr>
      </p:pic>
      <p:pic>
        <p:nvPicPr>
          <p:cNvPr id="3" name="Рисунок 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9629246" y="3799531"/>
            <a:ext cx="2562754" cy="3058469"/>
          </a:xfrm>
          <a:prstGeom prst="rect">
            <a:avLst/>
          </a:prstGeom>
        </p:spPr>
      </p:pic>
      <p:pic>
        <p:nvPicPr>
          <p:cNvPr id="4" name="Рисунок 3"/>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932317" y="3447109"/>
            <a:ext cx="2819281" cy="3410891"/>
          </a:xfrm>
          <a:prstGeom prst="rect">
            <a:avLst/>
          </a:prstGeom>
        </p:spPr>
      </p:pic>
      <p:pic>
        <p:nvPicPr>
          <p:cNvPr id="6" name="Рисунок 5"/>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9629246" y="129397"/>
            <a:ext cx="2562754" cy="3027872"/>
          </a:xfrm>
          <a:prstGeom prst="rect">
            <a:avLst/>
          </a:prstGeom>
        </p:spPr>
      </p:pic>
      <p:pic>
        <p:nvPicPr>
          <p:cNvPr id="7" name="Рисунок 6"/>
          <p:cNvPicPr>
            <a:picLocks noChangeAspect="1"/>
          </p:cNvPicPr>
          <p:nvPr/>
        </p:nvPicPr>
        <p:blipFill rotWithShape="1">
          <a:blip r:embed="rId6" cstate="email">
            <a:extLst>
              <a:ext uri="{28A0092B-C50C-407E-A947-70E740481C1C}">
                <a14:useLocalDpi xmlns:a14="http://schemas.microsoft.com/office/drawing/2010/main"/>
              </a:ext>
            </a:extLst>
          </a:blip>
          <a:srcRect b="-1"/>
          <a:stretch/>
        </p:blipFill>
        <p:spPr>
          <a:xfrm>
            <a:off x="1932317" y="94891"/>
            <a:ext cx="2819282" cy="3209371"/>
          </a:xfrm>
          <a:prstGeom prst="rect">
            <a:avLst/>
          </a:prstGeom>
        </p:spPr>
      </p:pic>
      <p:sp>
        <p:nvSpPr>
          <p:cNvPr id="8" name="TextBox 7"/>
          <p:cNvSpPr txBox="1"/>
          <p:nvPr/>
        </p:nvSpPr>
        <p:spPr>
          <a:xfrm>
            <a:off x="5167223" y="879894"/>
            <a:ext cx="4201064" cy="1477328"/>
          </a:xfrm>
          <a:prstGeom prst="rect">
            <a:avLst/>
          </a:prstGeom>
          <a:noFill/>
        </p:spPr>
        <p:txBody>
          <a:bodyPr wrap="square" rtlCol="0">
            <a:spAutoFit/>
          </a:bodyPr>
          <a:lstStyle/>
          <a:p>
            <a:r>
              <a:rPr lang="ru-RU" dirty="0" smtClean="0"/>
              <a:t>Вот с таким удовольствием ребята катали трубочки из цветной бумаги. Это были наши будущие брёвна , которыми мы обклеивали нашу избу с наружи.</a:t>
            </a:r>
            <a:endParaRPr lang="ru-RU" dirty="0"/>
          </a:p>
        </p:txBody>
      </p:sp>
    </p:spTree>
    <p:extLst>
      <p:ext uri="{BB962C8B-B14F-4D97-AF65-F5344CB8AC3E}">
        <p14:creationId xmlns:p14="http://schemas.microsoft.com/office/powerpoint/2010/main" val="3867313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rotWithShape="1">
          <a:blip r:embed="rId2" cstate="email">
            <a:extLst>
              <a:ext uri="{28A0092B-C50C-407E-A947-70E740481C1C}">
                <a14:useLocalDpi xmlns:a14="http://schemas.microsoft.com/office/drawing/2010/main"/>
              </a:ext>
            </a:extLst>
          </a:blip>
          <a:srcRect r="-587" b="-126"/>
          <a:stretch/>
        </p:blipFill>
        <p:spPr>
          <a:xfrm>
            <a:off x="-86264" y="0"/>
            <a:ext cx="1958196" cy="6858000"/>
          </a:xfrm>
          <a:prstGeom prst="rect">
            <a:avLst/>
          </a:prstGeom>
        </p:spPr>
      </p:pic>
      <p:pic>
        <p:nvPicPr>
          <p:cNvPr id="5" name="Рисунок 4"/>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813702" y="203914"/>
            <a:ext cx="3508682" cy="3324290"/>
          </a:xfrm>
          <a:prstGeom prst="rect">
            <a:avLst/>
          </a:prstGeom>
          <a:scene3d>
            <a:camera prst="isometricOffAxis1Right"/>
            <a:lightRig rig="threePt" dir="t"/>
          </a:scene3d>
        </p:spPr>
      </p:pic>
      <p:pic>
        <p:nvPicPr>
          <p:cNvPr id="6" name="Рисунок 5"/>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871932" y="3732117"/>
            <a:ext cx="3413395" cy="2849837"/>
          </a:xfrm>
          <a:prstGeom prst="rect">
            <a:avLst/>
          </a:prstGeom>
          <a:scene3d>
            <a:camera prst="isometricOffAxis1Right"/>
            <a:lightRig rig="threePt" dir="t"/>
          </a:scene3d>
        </p:spPr>
      </p:pic>
      <p:pic>
        <p:nvPicPr>
          <p:cNvPr id="7" name="Рисунок 6"/>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8271710" y="336429"/>
            <a:ext cx="3912572" cy="2659327"/>
          </a:xfrm>
          <a:prstGeom prst="rect">
            <a:avLst/>
          </a:prstGeom>
          <a:scene3d>
            <a:camera prst="isometricOffAxis2Left"/>
            <a:lightRig rig="threePt" dir="t"/>
          </a:scene3d>
        </p:spPr>
      </p:pic>
      <p:pic>
        <p:nvPicPr>
          <p:cNvPr id="8" name="Рисунок 7"/>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8271710" y="3303917"/>
            <a:ext cx="4021463" cy="3278038"/>
          </a:xfrm>
          <a:prstGeom prst="rect">
            <a:avLst/>
          </a:prstGeom>
          <a:scene3d>
            <a:camera prst="isometricOffAxis2Left"/>
            <a:lightRig rig="threePt" dir="t"/>
          </a:scene3d>
        </p:spPr>
      </p:pic>
      <p:sp>
        <p:nvSpPr>
          <p:cNvPr id="9" name="TextBox 8"/>
          <p:cNvSpPr txBox="1"/>
          <p:nvPr/>
        </p:nvSpPr>
        <p:spPr>
          <a:xfrm>
            <a:off x="5285327" y="526211"/>
            <a:ext cx="3055333" cy="3416320"/>
          </a:xfrm>
          <a:prstGeom prst="rect">
            <a:avLst/>
          </a:prstGeom>
          <a:noFill/>
        </p:spPr>
        <p:txBody>
          <a:bodyPr wrap="square" rtlCol="0">
            <a:spAutoFit/>
          </a:bodyPr>
          <a:lstStyle/>
          <a:p>
            <a:r>
              <a:rPr lang="ru-RU" dirty="0" smtClean="0">
                <a:latin typeface="Arial" panose="020B0604020202020204" pitchFamily="34" charset="0"/>
                <a:cs typeface="Arial" panose="020B0604020202020204" pitchFamily="34" charset="0"/>
              </a:rPr>
              <a:t>После того как были накручены трубочки, наши мальчики стали их приклеивать горячим клеем.(под присмотром воспитателя). Ох, и увлекательная это работа! Многим хотелось попробовать! Но и результат не заставил себя ждать. Вот такая  у нас получилась</a:t>
            </a:r>
            <a:r>
              <a:rPr lang="ru-RU" dirty="0">
                <a:latin typeface="Arial" panose="020B0604020202020204" pitchFamily="34" charset="0"/>
                <a:cs typeface="Arial" panose="020B0604020202020204" pitchFamily="34" charset="0"/>
              </a:rPr>
              <a:t> </a:t>
            </a:r>
            <a:r>
              <a:rPr lang="ru-RU" dirty="0" smtClean="0">
                <a:latin typeface="Arial" panose="020B0604020202020204" pitchFamily="34" charset="0"/>
                <a:cs typeface="Arial" panose="020B0604020202020204" pitchFamily="34" charset="0"/>
              </a:rPr>
              <a:t>красота!</a:t>
            </a:r>
            <a:endParaRPr lang="ru-RU"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607735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rotWithShape="1">
          <a:blip r:embed="rId2" cstate="email">
            <a:extLst>
              <a:ext uri="{28A0092B-C50C-407E-A947-70E740481C1C}">
                <a14:useLocalDpi xmlns:a14="http://schemas.microsoft.com/office/drawing/2010/main"/>
              </a:ext>
            </a:extLst>
          </a:blip>
          <a:srcRect r="-587" b="-126"/>
          <a:stretch/>
        </p:blipFill>
        <p:spPr>
          <a:xfrm>
            <a:off x="-86264" y="0"/>
            <a:ext cx="1958196" cy="6858000"/>
          </a:xfrm>
          <a:prstGeom prst="rect">
            <a:avLst/>
          </a:prstGeom>
        </p:spPr>
      </p:pic>
      <p:pic>
        <p:nvPicPr>
          <p:cNvPr id="4" name="Рисунок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8666991" y="181156"/>
            <a:ext cx="3207109" cy="2501660"/>
          </a:xfrm>
          <a:prstGeom prst="rect">
            <a:avLst/>
          </a:prstGeom>
        </p:spPr>
      </p:pic>
      <p:pic>
        <p:nvPicPr>
          <p:cNvPr id="5" name="Рисунок 4"/>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871932" y="3562710"/>
            <a:ext cx="3119567" cy="3162859"/>
          </a:xfrm>
          <a:prstGeom prst="rect">
            <a:avLst/>
          </a:prstGeom>
        </p:spPr>
      </p:pic>
      <p:pic>
        <p:nvPicPr>
          <p:cNvPr id="6" name="Рисунок 5"/>
          <p:cNvPicPr>
            <a:picLocks noChangeAspect="1"/>
          </p:cNvPicPr>
          <p:nvPr/>
        </p:nvPicPr>
        <p:blipFill rotWithShape="1">
          <a:blip r:embed="rId5" cstate="email">
            <a:extLst>
              <a:ext uri="{28A0092B-C50C-407E-A947-70E740481C1C}">
                <a14:useLocalDpi xmlns:a14="http://schemas.microsoft.com/office/drawing/2010/main"/>
              </a:ext>
            </a:extLst>
          </a:blip>
          <a:srcRect l="-821"/>
          <a:stretch/>
        </p:blipFill>
        <p:spPr>
          <a:xfrm>
            <a:off x="1811547" y="181156"/>
            <a:ext cx="3542900" cy="2606252"/>
          </a:xfrm>
          <a:prstGeom prst="rect">
            <a:avLst/>
          </a:prstGeom>
        </p:spPr>
      </p:pic>
      <p:sp>
        <p:nvSpPr>
          <p:cNvPr id="8" name="TextBox 7"/>
          <p:cNvSpPr txBox="1"/>
          <p:nvPr/>
        </p:nvSpPr>
        <p:spPr>
          <a:xfrm>
            <a:off x="5354448" y="-21249"/>
            <a:ext cx="3312544" cy="3693319"/>
          </a:xfrm>
          <a:prstGeom prst="rect">
            <a:avLst/>
          </a:prstGeom>
          <a:noFill/>
        </p:spPr>
        <p:txBody>
          <a:bodyPr wrap="square" rtlCol="0">
            <a:spAutoFit/>
          </a:bodyPr>
          <a:lstStyle/>
          <a:p>
            <a:r>
              <a:rPr lang="ru-RU" dirty="0" smtClean="0">
                <a:latin typeface="Arial" panose="020B0604020202020204" pitchFamily="34" charset="0"/>
                <a:cs typeface="Arial" panose="020B0604020202020204" pitchFamily="34" charset="0"/>
              </a:rPr>
              <a:t> </a:t>
            </a:r>
            <a:r>
              <a:rPr lang="ru-RU" dirty="0">
                <a:latin typeface="Arial" panose="020B0604020202020204" pitchFamily="34" charset="0"/>
                <a:cs typeface="Arial" panose="020B0604020202020204" pitchFamily="34" charset="0"/>
              </a:rPr>
              <a:t>Т</a:t>
            </a:r>
            <a:r>
              <a:rPr lang="ru-RU" dirty="0" smtClean="0">
                <a:latin typeface="Arial" panose="020B0604020202020204" pitchFamily="34" charset="0"/>
                <a:cs typeface="Arial" panose="020B0604020202020204" pitchFamily="34" charset="0"/>
              </a:rPr>
              <a:t>еперь пришла очередь делать русскую печь-матушку кормилицу. Для этого ребятам дали обычные коробочки от лекарств, которые они должны были обклеить белой бумагой. Родители прикрепили нам на окна шторы, нарезали из ветки дрова, из палочек от суши смастерили лестницу. И теперь наша изба выглядит ват так. </a:t>
            </a:r>
            <a:endParaRPr lang="ru-RU" dirty="0">
              <a:latin typeface="Arial" panose="020B0604020202020204" pitchFamily="34" charset="0"/>
              <a:cs typeface="Arial" panose="020B0604020202020204" pitchFamily="34" charset="0"/>
            </a:endParaRPr>
          </a:p>
        </p:txBody>
      </p:sp>
      <p:pic>
        <p:nvPicPr>
          <p:cNvPr id="9" name="Рисунок 8"/>
          <p:cNvPicPr>
            <a:picLocks noChangeAspect="1"/>
          </p:cNvPicPr>
          <p:nvPr/>
        </p:nvPicPr>
        <p:blipFill rotWithShape="1">
          <a:blip r:embed="rId6" cstate="email">
            <a:extLst>
              <a:ext uri="{28A0092B-C50C-407E-A947-70E740481C1C}">
                <a14:useLocalDpi xmlns:a14="http://schemas.microsoft.com/office/drawing/2010/main"/>
              </a:ext>
            </a:extLst>
          </a:blip>
          <a:srcRect l="-1539"/>
          <a:stretch/>
        </p:blipFill>
        <p:spPr>
          <a:xfrm>
            <a:off x="7297946" y="3458089"/>
            <a:ext cx="4801918" cy="3372100"/>
          </a:xfrm>
          <a:prstGeom prst="rect">
            <a:avLst/>
          </a:prstGeom>
        </p:spPr>
      </p:pic>
    </p:spTree>
    <p:extLst>
      <p:ext uri="{BB962C8B-B14F-4D97-AF65-F5344CB8AC3E}">
        <p14:creationId xmlns:p14="http://schemas.microsoft.com/office/powerpoint/2010/main" val="39731303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rotWithShape="1">
          <a:blip r:embed="rId2" cstate="email">
            <a:extLst>
              <a:ext uri="{28A0092B-C50C-407E-A947-70E740481C1C}">
                <a14:useLocalDpi xmlns:a14="http://schemas.microsoft.com/office/drawing/2010/main"/>
              </a:ext>
            </a:extLst>
          </a:blip>
          <a:srcRect r="-587" b="-126"/>
          <a:stretch/>
        </p:blipFill>
        <p:spPr>
          <a:xfrm>
            <a:off x="-86264" y="0"/>
            <a:ext cx="1958196" cy="6858000"/>
          </a:xfrm>
          <a:prstGeom prst="rect">
            <a:avLst/>
          </a:prstGeom>
        </p:spPr>
      </p:pic>
      <p:pic>
        <p:nvPicPr>
          <p:cNvPr id="3" name="Рисунок 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737895" y="224287"/>
            <a:ext cx="4252823" cy="3441940"/>
          </a:xfrm>
          <a:prstGeom prst="rect">
            <a:avLst/>
          </a:prstGeom>
        </p:spPr>
      </p:pic>
      <p:pic>
        <p:nvPicPr>
          <p:cNvPr id="8" name="Рисунок 7"/>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871932" y="3429000"/>
            <a:ext cx="4330460" cy="3349225"/>
          </a:xfrm>
          <a:prstGeom prst="rect">
            <a:avLst/>
          </a:prstGeom>
        </p:spPr>
      </p:pic>
      <p:sp>
        <p:nvSpPr>
          <p:cNvPr id="10" name="TextBox 9"/>
          <p:cNvSpPr txBox="1"/>
          <p:nvPr/>
        </p:nvSpPr>
        <p:spPr>
          <a:xfrm>
            <a:off x="1966823" y="310551"/>
            <a:ext cx="5374256" cy="646331"/>
          </a:xfrm>
          <a:prstGeom prst="rect">
            <a:avLst/>
          </a:prstGeom>
          <a:noFill/>
        </p:spPr>
        <p:txBody>
          <a:bodyPr wrap="square" rtlCol="0">
            <a:spAutoFit/>
          </a:bodyPr>
          <a:lstStyle/>
          <a:p>
            <a:r>
              <a:rPr lang="ru-RU" dirty="0" smtClean="0"/>
              <a:t>Мы распечатали и вырезали для печи </a:t>
            </a:r>
            <a:r>
              <a:rPr lang="ru-RU" dirty="0" err="1" smtClean="0"/>
              <a:t>дровницу</a:t>
            </a:r>
            <a:r>
              <a:rPr lang="ru-RU" dirty="0" smtClean="0"/>
              <a:t>, огонь. Девочки всё приклеивали</a:t>
            </a:r>
            <a:endParaRPr lang="ru-RU" dirty="0"/>
          </a:p>
        </p:txBody>
      </p:sp>
    </p:spTree>
    <p:extLst>
      <p:ext uri="{BB962C8B-B14F-4D97-AF65-F5344CB8AC3E}">
        <p14:creationId xmlns:p14="http://schemas.microsoft.com/office/powerpoint/2010/main" val="1373965226"/>
      </p:ext>
    </p:extLst>
  </p:cSld>
  <p:clrMapOvr>
    <a:masterClrMapping/>
  </p:clrMapOvr>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Легкий дым">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207</TotalTime>
  <Words>209</Words>
  <Application>Microsoft Office PowerPoint</Application>
  <PresentationFormat>Широкоэкранный</PresentationFormat>
  <Paragraphs>35</Paragraphs>
  <Slides>11</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11</vt:i4>
      </vt:variant>
    </vt:vector>
  </HeadingPairs>
  <TitlesOfParts>
    <vt:vector size="15" baseType="lpstr">
      <vt:lpstr>Arial</vt:lpstr>
      <vt:lpstr>Century Gothic</vt:lpstr>
      <vt:lpstr>Wingdings 3</vt:lpstr>
      <vt:lpstr>Легкий дым</vt:lpstr>
      <vt:lpstr> Проект: Макет - «Русская изба»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«Русская изба»</dc:title>
  <dc:creator>Admin</dc:creator>
  <cp:lastModifiedBy>Admin</cp:lastModifiedBy>
  <cp:revision>22</cp:revision>
  <dcterms:created xsi:type="dcterms:W3CDTF">2020-02-21T04:30:48Z</dcterms:created>
  <dcterms:modified xsi:type="dcterms:W3CDTF">2023-05-20T03:25:22Z</dcterms:modified>
</cp:coreProperties>
</file>