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0" r:id="rId4"/>
    <p:sldId id="263" r:id="rId5"/>
    <p:sldId id="264" r:id="rId6"/>
    <p:sldId id="270" r:id="rId7"/>
    <p:sldId id="271" r:id="rId8"/>
    <p:sldId id="265" r:id="rId9"/>
    <p:sldId id="266" r:id="rId10"/>
    <p:sldId id="267" r:id="rId11"/>
    <p:sldId id="268" r:id="rId12"/>
    <p:sldId id="269" r:id="rId13"/>
    <p:sldId id="272" r:id="rId14"/>
    <p:sldId id="259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BC1CFF-DCD1-46FF-A9C7-2AB36E3F2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631044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D9F446F-ECB7-4AC9-9F5F-8CA3F98F2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110719"/>
            <a:ext cx="6858000" cy="9836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9ACFDF-8B53-4C79-9485-226F6384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6DC9A1-A3E6-43A5-9CAA-40A11069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26FD9E1-4869-4579-A694-1C775E3BB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93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193494-7F7E-428E-81F9-3A3081C3C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6323775-6422-4CA3-B73D-20E7E75BE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9F5C08B-52BF-4E97-AA08-793906DE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610766-D35E-4BAD-96C5-47C78B98E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EBEC56-8B62-4845-8871-866C606DC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445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202CCC4-AD93-4422-8DE1-00F69002F8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B9FAF06-3276-4646-9579-940C88E83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1F4D200-F4B8-4452-8EA9-FA8C1AEB2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E0F6AD9-C700-41CE-A42D-FAF6C3E6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BE893-7B41-4F25-BE1B-935CA28C1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364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F1EF5-F636-41B7-B195-8CE99B8C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44B192-FFA8-4518-9605-17735D532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9014E8-FF1F-46CA-8A8B-CFF5F0F5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A53277-C8D3-4911-ADB9-5389F17DE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84DC7F-4F43-4001-8B88-1DA323FB8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052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291291-F3F5-461F-955E-EF42DB88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979" y="716153"/>
            <a:ext cx="7192371" cy="271284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D57B16D-728E-423E-ADE4-3665F777D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2978" y="3595878"/>
            <a:ext cx="7192371" cy="689519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D1CD17-BFE3-4361-ACC8-C56EF392F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6561A8-8045-44DB-99B7-8D70FD742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31E7C5D-F1C0-47BC-A6FA-9E08CD2D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1304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FE499C-C6BF-4733-8168-3223490D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BF302A4-29C4-43C2-8F7F-3F90C2EA2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75313D6-52CA-4EDD-A605-8FAE962DB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D23E9AB-EF43-490D-A653-9D3C5E974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0AD212B-B2C7-493A-8FE5-8FE0E8BC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052FF74-276E-439E-A68E-7CE456373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560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C3F7E5-26BF-4516-BDBA-7D2D29E32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0D2EA4-2CE5-4A5B-BAB8-6603F1718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DFE4D1-56B3-4B6A-9776-4B87F3832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328A483-2F15-414B-912A-FF38E65A9A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EC53EB1-DCA5-4502-8285-760C60492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486909E-BEFF-41AE-96A9-0BE274EB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3214060-CD26-4D07-B8BE-0772AB14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FF158D8-FDC4-469D-B3AA-3F71C732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000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AF4510-04DF-4461-B66D-01B4D6D2B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4D2D751-050D-42DE-BF7F-D9FA142B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FD6775E-2845-47E1-8545-3745C08D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774CFF5-3A62-4200-B490-00B1DEB27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642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7124E87-79D0-48A9-A29C-E06D5BEB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89C687E-018E-4392-8509-3F0EA5219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E9625A36-43F0-4514-A724-499357019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031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DB5E98-B5ED-4514-ADD7-89936BAF8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638D0D-3D63-465B-ADDE-00E209AAC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A8B0388-2A13-49D8-A978-F5F5588D3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E5669C-C214-4695-A818-9FEEE63F2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C183501-E93F-42C7-A9C3-A12F3792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1DD79E2-E7D9-475A-A879-1230A9B8C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481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39FCC2-6207-4049-9D2E-3ACCB64A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9D88012-67FF-49B4-BFA0-125EEE7DC0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11E4389-554E-4535-8614-F1894F8C2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5B6AD29-0026-40D3-AB13-C86AE4B44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006CDEE-9227-4D9B-9EA5-9FA0E640D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7CA0E02-B2B0-4955-8DF0-7A26FB2B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597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1B855E-81BB-403E-B4B6-396FC953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D959FBD-925F-41A3-949E-21EC9A877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0621543-9765-40BC-A1BC-EFE36DC54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684065A-3718-4D45-9D0F-A269A319A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AC1D18-B68D-438A-AC9D-CC349233A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69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8986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94B225-C55B-46F4-9333-95D9E2E1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7113" y="818653"/>
            <a:ext cx="6858000" cy="2387600"/>
          </a:xfrm>
        </p:spPr>
        <p:txBody>
          <a:bodyPr/>
          <a:lstStyle/>
          <a:p>
            <a:r>
              <a:rPr lang="ru-RU" dirty="0" smtClean="0"/>
              <a:t>Первый раз в первый класс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E880AB-F8EC-4450-9BDF-50878D2B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2263" y="4382587"/>
            <a:ext cx="3459026" cy="188758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Беляева Татьяна Александровна</a:t>
            </a:r>
          </a:p>
          <a:p>
            <a:pPr algn="r"/>
            <a:r>
              <a:rPr lang="ru-RU" dirty="0" smtClean="0"/>
              <a:t>Учитель начальных классов высшей квалификационной категории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Рязань, 2020</a:t>
            </a: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60767" y="744583"/>
            <a:ext cx="333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«Школа №38» г. Рязани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96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1356" y="613955"/>
            <a:ext cx="7192371" cy="6727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Учебники</a:t>
            </a:r>
            <a:endParaRPr lang="ru-RU" dirty="0"/>
          </a:p>
        </p:txBody>
      </p:sp>
      <p:pic>
        <p:nvPicPr>
          <p:cNvPr id="24578" name="Picture 2" descr="https://smartstart.shop/wa-data/public/shop/products/17/50/25017/images/49985/peterson-lyudmila-matematika-1-klass-rabochaya-tetrad-v-3-kh-chastyakh.jpg.97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650" y="1330327"/>
            <a:ext cx="6844939" cy="4646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419" y="640080"/>
            <a:ext cx="7192371" cy="724989"/>
          </a:xfrm>
        </p:spPr>
        <p:txBody>
          <a:bodyPr/>
          <a:lstStyle/>
          <a:p>
            <a:r>
              <a:rPr lang="ru-RU" dirty="0" smtClean="0"/>
              <a:t>Памятки</a:t>
            </a:r>
            <a:endParaRPr lang="ru-RU" dirty="0"/>
          </a:p>
        </p:txBody>
      </p:sp>
      <p:pic>
        <p:nvPicPr>
          <p:cNvPr id="25602" name="Picture 2" descr="https://uchitel.by/storage/product/c9/8a20a7598a46e472e18bcb320d416576.jpg"/>
          <p:cNvPicPr>
            <a:picLocks noChangeAspect="1" noChangeArrowheads="1"/>
          </p:cNvPicPr>
          <p:nvPr/>
        </p:nvPicPr>
        <p:blipFill>
          <a:blip r:embed="rId2" cstate="print"/>
          <a:srcRect l="2415" t="18343" r="2099" b="17886"/>
          <a:stretch>
            <a:fillRect/>
          </a:stretch>
        </p:blipFill>
        <p:spPr bwMode="auto">
          <a:xfrm>
            <a:off x="718458" y="2481942"/>
            <a:ext cx="4244341" cy="2834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85954" y="1449977"/>
            <a:ext cx="3056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Папка-скоросшиватель А5</a:t>
            </a:r>
          </a:p>
          <a:p>
            <a:pPr marL="342900" indent="-342900">
              <a:buAutoNum type="arabicPeriod"/>
            </a:pPr>
            <a:r>
              <a:rPr lang="ru-RU" dirty="0" smtClean="0"/>
              <a:t>Файлы А5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293" y="561703"/>
            <a:ext cx="7192371" cy="1391194"/>
          </a:xfrm>
        </p:spPr>
        <p:txBody>
          <a:bodyPr/>
          <a:lstStyle/>
          <a:p>
            <a:r>
              <a:rPr lang="ru-RU" dirty="0" smtClean="0"/>
              <a:t>Можно ли носить в школу игрушки?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7401" y="2537787"/>
            <a:ext cx="7192371" cy="2426099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/>
              <a:t>Да, можно. Но не желательно.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/>
              <a:t>Игровая деятельность ещё значимая для ребёнка, любимая игрушка зачастую олицетворяет друга, с ней можно поиграть на перемене вместе с одноклассниками 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674" y="522514"/>
            <a:ext cx="6830242" cy="1495697"/>
          </a:xfrm>
        </p:spPr>
        <p:txBody>
          <a:bodyPr/>
          <a:lstStyle/>
          <a:p>
            <a:r>
              <a:rPr lang="ru-RU" dirty="0" smtClean="0"/>
              <a:t>Готовы ли родители к школе?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7647" y="1933304"/>
            <a:ext cx="5852160" cy="3735976"/>
          </a:xfrm>
        </p:spPr>
        <p:txBody>
          <a:bodyPr>
            <a:normAutofit/>
          </a:bodyPr>
          <a:lstStyle/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Жертвовать своим личным временем  и некоторыми привычками.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Сдерживать свои эмоции.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Не кричать, не унижать и не обижать.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Не сравнивать своего ребенка с другими детьми.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Не наказывать ребенка без причины.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Всегда встречать ребенка из школы с улыбкой.</a:t>
            </a:r>
          </a:p>
          <a:p>
            <a:pPr marL="17463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400" dirty="0" smtClean="0"/>
              <a:t>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Быть щедрым на похвалу за достигнутые результаты.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612" y="692330"/>
            <a:ext cx="6923314" cy="9078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Образец заявления в ГПД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22979" y="1580606"/>
            <a:ext cx="3732348" cy="451974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/>
            <a:r>
              <a:rPr lang="ru-RU" sz="1100" dirty="0" smtClean="0"/>
              <a:t>Директору МБОУ «Школа №38» г. Рязани</a:t>
            </a:r>
          </a:p>
          <a:p>
            <a:pPr algn="r"/>
            <a:r>
              <a:rPr lang="ru-RU" sz="1100" dirty="0" smtClean="0"/>
              <a:t>ФИО родителя</a:t>
            </a:r>
          </a:p>
          <a:p>
            <a:pPr algn="r"/>
            <a:r>
              <a:rPr lang="ru-RU" sz="1100" dirty="0" smtClean="0"/>
              <a:t>Адрес, телефон</a:t>
            </a:r>
          </a:p>
          <a:p>
            <a:pPr algn="r"/>
            <a:endParaRPr lang="ru-RU" sz="1100" dirty="0" smtClean="0"/>
          </a:p>
          <a:p>
            <a:r>
              <a:rPr lang="ru-RU" sz="1100" dirty="0" smtClean="0"/>
              <a:t>заявление</a:t>
            </a:r>
          </a:p>
          <a:p>
            <a:pPr algn="l"/>
            <a:r>
              <a:rPr lang="ru-RU" sz="1100" dirty="0" smtClean="0"/>
              <a:t>         Прошу Вас зачислить моего ребенка, ФИ, дата рождения, ученика 1Б класса в группу продленного дня.</a:t>
            </a:r>
          </a:p>
          <a:p>
            <a:pPr algn="l"/>
            <a:endParaRPr lang="ru-RU" sz="1100" dirty="0" smtClean="0"/>
          </a:p>
          <a:p>
            <a:pPr algn="l"/>
            <a:r>
              <a:rPr lang="ru-RU" sz="1100" dirty="0" err="1" smtClean="0"/>
              <a:t>__августа</a:t>
            </a:r>
            <a:r>
              <a:rPr lang="ru-RU" sz="1100" dirty="0" smtClean="0"/>
              <a:t> 2020 г                                                          Подпись</a:t>
            </a:r>
            <a:endParaRPr lang="ru-RU" sz="11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744583" y="5708469"/>
            <a:ext cx="809897" cy="509452"/>
          </a:xfrm>
          <a:prstGeom prst="actionButtonRetur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173" y="600891"/>
            <a:ext cx="7192371" cy="711926"/>
          </a:xfrm>
        </p:spPr>
        <p:txBody>
          <a:bodyPr/>
          <a:lstStyle/>
          <a:p>
            <a:r>
              <a:rPr lang="ru-RU" dirty="0" smtClean="0"/>
              <a:t>Расписание звонков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1355" y="2024743"/>
            <a:ext cx="3601719" cy="3814355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1 урок: 8.00-8.40</a:t>
            </a:r>
          </a:p>
          <a:p>
            <a:pPr algn="l"/>
            <a:r>
              <a:rPr lang="ru-RU" sz="2400" dirty="0" smtClean="0"/>
              <a:t>2 урок: 8.50-9.30 (завтрак)</a:t>
            </a:r>
          </a:p>
          <a:p>
            <a:pPr algn="l"/>
            <a:r>
              <a:rPr lang="ru-RU" sz="2400" dirty="0" smtClean="0"/>
              <a:t>3 урок: 9.40-.10.20</a:t>
            </a:r>
          </a:p>
          <a:p>
            <a:pPr algn="l"/>
            <a:r>
              <a:rPr lang="ru-RU" sz="2400" dirty="0" smtClean="0"/>
              <a:t>4 урок: 10.40-11.20</a:t>
            </a:r>
          </a:p>
          <a:p>
            <a:pPr algn="l"/>
            <a:r>
              <a:rPr lang="ru-RU" sz="2400" dirty="0" smtClean="0"/>
              <a:t>5 урок: 11.30-12.10 (обед)</a:t>
            </a:r>
          </a:p>
          <a:p>
            <a:pPr algn="l"/>
            <a:r>
              <a:rPr lang="ru-RU" sz="2400" dirty="0" smtClean="0"/>
              <a:t>6 урок: 12.20-13.00</a:t>
            </a:r>
            <a:endParaRPr lang="ru-RU" sz="24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914400" y="5525589"/>
            <a:ext cx="679268" cy="457200"/>
          </a:xfrm>
          <a:prstGeom prst="actionButtonRetur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419" y="574767"/>
            <a:ext cx="7192371" cy="881742"/>
          </a:xfrm>
        </p:spPr>
        <p:txBody>
          <a:bodyPr/>
          <a:lstStyle/>
          <a:p>
            <a:r>
              <a:rPr lang="ru-RU" dirty="0" smtClean="0"/>
              <a:t>Режим обучения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030" y="1584198"/>
            <a:ext cx="7192371" cy="4411653"/>
          </a:xfrm>
        </p:spPr>
        <p:txBody>
          <a:bodyPr/>
          <a:lstStyle/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Пятидневная учебная неделя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Уроки начинаются в 8.00 (в школу приходить за 15-20 мин)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Учебный кабинет №119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Урок длится 40 мин, перемены по 10 мин и одна 20 мин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Перед каждым уроков и в середине урока – физкультминутка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В феврале – дополнительные каникулы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Учебный год 33 недели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Уроки, внеурочная деятельность, ГПД </a:t>
            </a:r>
            <a:r>
              <a:rPr lang="ru-RU" dirty="0" smtClean="0">
                <a:hlinkClick r:id="rId2" action="ppaction://hlinksldjump"/>
              </a:rPr>
              <a:t>(образец заявления)</a:t>
            </a:r>
            <a:endParaRPr lang="ru-RU" dirty="0" smtClean="0"/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Завтраки  (37 </a:t>
            </a:r>
            <a:r>
              <a:rPr lang="ru-RU" dirty="0" err="1" smtClean="0"/>
              <a:t>р</a:t>
            </a:r>
            <a:r>
              <a:rPr lang="ru-RU" dirty="0" smtClean="0"/>
              <a:t>) и обеды  (58 </a:t>
            </a:r>
            <a:r>
              <a:rPr lang="ru-RU" dirty="0" err="1" smtClean="0"/>
              <a:t>р</a:t>
            </a:r>
            <a:r>
              <a:rPr lang="ru-RU" dirty="0" smtClean="0"/>
              <a:t>)</a:t>
            </a:r>
          </a:p>
          <a:p>
            <a:pPr marL="342900" indent="-342900" algn="l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806" y="587829"/>
            <a:ext cx="6595110" cy="7380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обучения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1458" y="2354907"/>
            <a:ext cx="5286827" cy="4019768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Урок длится 40 мин </a:t>
            </a:r>
            <a:r>
              <a:rPr lang="ru-RU" dirty="0" smtClean="0">
                <a:hlinkClick r:id="rId2" action="ppaction://hlinksldjump"/>
              </a:rPr>
              <a:t>(расписание </a:t>
            </a:r>
            <a:r>
              <a:rPr lang="ru-RU" dirty="0" smtClean="0">
                <a:hlinkClick r:id="rId2" action="ppaction://hlinksldjump"/>
              </a:rPr>
              <a:t>звонков</a:t>
            </a:r>
            <a:r>
              <a:rPr lang="ru-RU" dirty="0" smtClean="0">
                <a:hlinkClick r:id="rId2" action="ppaction://hlinksldjump"/>
              </a:rPr>
              <a:t>)</a:t>
            </a:r>
            <a:endParaRPr lang="ru-RU" dirty="0" smtClean="0"/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Оценки (отметки) не ставятся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Учебники выдаются бесплатно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 smtClean="0"/>
              <a:t>Домашние задания не задаются, однако</a:t>
            </a:r>
            <a:r>
              <a:rPr lang="ru-RU" b="1" i="1" dirty="0" smtClean="0"/>
              <a:t>, если вы хотите сформировать у своего ребенка качественные навыки письма, чтения, счета, то не отказывайтесь от тренировочных упражнений, которые может порекомендовать учитель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0545" y="574766"/>
            <a:ext cx="7192371" cy="803366"/>
          </a:xfrm>
        </p:spPr>
        <p:txBody>
          <a:bodyPr/>
          <a:lstStyle/>
          <a:p>
            <a:r>
              <a:rPr lang="ru-RU" dirty="0" smtClean="0"/>
              <a:t>Форма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79269" y="2350589"/>
          <a:ext cx="7889964" cy="2931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41862"/>
                <a:gridCol w="1946366"/>
                <a:gridCol w="1471748"/>
                <a:gridCol w="262998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Парадная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Повседневная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Спортивна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Девочки</a:t>
                      </a:r>
                    </a:p>
                    <a:p>
                      <a:pPr algn="ctr"/>
                      <a:r>
                        <a:rPr lang="ru-RU" dirty="0" smtClean="0"/>
                        <a:t>Белая блузка, сарафан,</a:t>
                      </a:r>
                      <a:r>
                        <a:rPr lang="ru-RU" baseline="0" dirty="0" smtClean="0"/>
                        <a:t> юбка и жилет коллекция НЕВА или подобная расцветка, галстук этой же расцветки, белые колготы, черные туфли или сандалии с закрытым носом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Мальчики</a:t>
                      </a:r>
                    </a:p>
                    <a:p>
                      <a:pPr algn="ctr"/>
                      <a:r>
                        <a:rPr lang="ru-RU" dirty="0" smtClean="0"/>
                        <a:t>Белая рубашка, жилет</a:t>
                      </a:r>
                    </a:p>
                    <a:p>
                      <a:pPr algn="ctr"/>
                      <a:r>
                        <a:rPr lang="ru-RU" dirty="0" smtClean="0"/>
                        <a:t>Коллекция НЕВА или подобная расцветка и галстук этой же расцветки, черные брюки,</a:t>
                      </a:r>
                      <a:r>
                        <a:rPr lang="ru-RU" baseline="0" dirty="0" smtClean="0"/>
                        <a:t> черные туфли или сандалии с закрытым носом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</a:t>
                      </a:r>
                      <a:r>
                        <a:rPr lang="ru-RU" baseline="0" dirty="0" smtClean="0"/>
                        <a:t> же самая, что и парадная, только с блузками, рубашками пастельных (приглушенных) тонов без рисунков, </a:t>
                      </a:r>
                      <a:r>
                        <a:rPr lang="ru-RU" baseline="0" dirty="0" err="1" smtClean="0"/>
                        <a:t>пайеток</a:t>
                      </a:r>
                      <a:r>
                        <a:rPr lang="ru-RU" baseline="0" dirty="0" smtClean="0"/>
                        <a:t> и других украшений.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Физкультура: черные (темно-синие) спортивные брюки или лосины, БЕЛАЯ</a:t>
                      </a:r>
                      <a:r>
                        <a:rPr lang="ru-RU" baseline="0" dirty="0" smtClean="0"/>
                        <a:t> футболка, кроссовки (НЕ КЕДЫ)</a:t>
                      </a:r>
                    </a:p>
                    <a:p>
                      <a:pPr algn="ctr"/>
                      <a:r>
                        <a:rPr lang="ru-RU" baseline="0" dirty="0" smtClean="0"/>
                        <a:t>Ритмика: мальчикам: черные шорты и футболка, балетки (чешки);</a:t>
                      </a:r>
                    </a:p>
                    <a:p>
                      <a:pPr algn="ctr"/>
                      <a:r>
                        <a:rPr lang="ru-RU" baseline="0" dirty="0" smtClean="0"/>
                        <a:t>Девочкам: черный купальник (можно шорты и футболку), балетки (чешки)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608" y="653143"/>
            <a:ext cx="7192371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Образцы формы</a:t>
            </a:r>
            <a:endParaRPr lang="ru-RU" dirty="0"/>
          </a:p>
        </p:txBody>
      </p:sp>
      <p:pic>
        <p:nvPicPr>
          <p:cNvPr id="4" name="Рисунок 3" descr="2020-06-04_13-08-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604" y="1869216"/>
            <a:ext cx="1893842" cy="3566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20-06-04_13-10-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5984" y="2821256"/>
            <a:ext cx="1797640" cy="348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20-06-04_13-12-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17570" y="1304890"/>
            <a:ext cx="1700349" cy="3269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static.dochkisinochki.ru/upload/_catalog/93/85/08/GL000209537_001.jpg"/>
          <p:cNvPicPr>
            <a:picLocks noChangeAspect="1" noChangeArrowheads="1"/>
          </p:cNvPicPr>
          <p:nvPr/>
        </p:nvPicPr>
        <p:blipFill>
          <a:blip r:embed="rId5" cstate="print"/>
          <a:srcRect l="22011" t="690" r="28502"/>
          <a:stretch>
            <a:fillRect/>
          </a:stretch>
        </p:blipFill>
        <p:spPr bwMode="auto">
          <a:xfrm>
            <a:off x="6622869" y="1345474"/>
            <a:ext cx="1575248" cy="316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671" y="613954"/>
            <a:ext cx="7192371" cy="698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Сменная обувь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75211" y="1776547"/>
            <a:ext cx="75372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2. Обувь должна соответствовать форме и размеру стопы. При этом в носочной части должен быть припуск 5–7 мм, учитывающий увеличение длины стопы за счет ее естественного роста и нагрузок во время ходьбы. При отсутствии припуска пальцы принимают согнутое положение, что может привести к их деформации.</a:t>
            </a:r>
          </a:p>
          <a:p>
            <a:r>
              <a:rPr lang="ru-RU" sz="1400" dirty="0" smtClean="0"/>
              <a:t>3. Обувь не должна быть зауженной в носочной части, поскольку это приводит к деформации большого пальца, его отклонению наружу. Чрезмерно свободная обувь также оказывает отрицательное влияние – могут появиться потертости, мозоли.</a:t>
            </a:r>
          </a:p>
          <a:p>
            <a:r>
              <a:rPr lang="ru-RU" sz="1400" dirty="0" smtClean="0"/>
              <a:t>4. Подошва в обуви должна быть гибкой.</a:t>
            </a:r>
          </a:p>
          <a:p>
            <a:r>
              <a:rPr lang="ru-RU" sz="1400" dirty="0" smtClean="0"/>
              <a:t>5. Высота подошвы не должна быть более 0,7 см.</a:t>
            </a:r>
          </a:p>
          <a:p>
            <a:r>
              <a:rPr lang="ru-RU" sz="1400" dirty="0" smtClean="0"/>
              <a:t>6. Высота каблука не должна превышать 2 см.</a:t>
            </a:r>
          </a:p>
          <a:p>
            <a:r>
              <a:rPr lang="ru-RU" sz="1400" dirty="0" smtClean="0"/>
              <a:t>7. Сменная обувь должна иметь фиксированный задник, который позволяет прочно удерживать пяточную кость и предотвращает ее отклонение наружу.</a:t>
            </a:r>
          </a:p>
          <a:p>
            <a:r>
              <a:rPr lang="ru-RU" sz="1400" dirty="0" smtClean="0"/>
              <a:t>8. Обувь должна обеспечивать прочную фиксацию в носочной части. Открытый носок в сменной обуви не способствует устойчивому положению стопы и создает угрозу </a:t>
            </a:r>
            <a:r>
              <a:rPr lang="ru-RU" sz="1400" dirty="0" err="1" smtClean="0"/>
              <a:t>травматизации</a:t>
            </a:r>
            <a:r>
              <a:rPr lang="ru-RU" sz="1400" dirty="0" smtClean="0"/>
              <a:t> пальцев стопы.</a:t>
            </a:r>
          </a:p>
          <a:p>
            <a:r>
              <a:rPr lang="ru-RU" sz="1400" dirty="0" smtClean="0"/>
              <a:t>9. Обувь должна обеспечивать прочную фиксацию голеностопного сустава стопы</a:t>
            </a:r>
          </a:p>
          <a:p>
            <a:r>
              <a:rPr lang="ru-RU" sz="1400" dirty="0" smtClean="0"/>
              <a:t>10. Конструкция обуви должна обеспечивать оптимальный температурно-влажностный режим </a:t>
            </a:r>
            <a:r>
              <a:rPr lang="ru-RU" sz="1400" dirty="0" err="1" smtClean="0"/>
              <a:t>внутриобувного</a:t>
            </a:r>
            <a:r>
              <a:rPr lang="ru-RU" sz="1400" dirty="0" smtClean="0"/>
              <a:t> пространства.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607" y="535578"/>
            <a:ext cx="7192371" cy="1391194"/>
          </a:xfrm>
        </p:spPr>
        <p:txBody>
          <a:bodyPr/>
          <a:lstStyle/>
          <a:p>
            <a:r>
              <a:rPr lang="ru-RU" dirty="0" smtClean="0"/>
              <a:t>Образцы сменной обуви</a:t>
            </a:r>
            <a:endParaRPr lang="ru-RU" dirty="0"/>
          </a:p>
        </p:txBody>
      </p:sp>
      <p:pic>
        <p:nvPicPr>
          <p:cNvPr id="26626" name="Picture 2" descr="https://img.bmom.ru/data/shoes/chernie-kozhanie-botinki-na-malchika-2014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826" y="2232864"/>
            <a:ext cx="2700837" cy="2025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s://sistema-z.ru/catalog/images/13-008-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744" y="2194562"/>
            <a:ext cx="2184670" cy="2184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83771" y="4990011"/>
            <a:ext cx="3971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Кроссовки на физкультуру желательно с белой подошвой (чтобы не оставляли черные следы)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419" y="587828"/>
            <a:ext cx="7192371" cy="724989"/>
          </a:xfrm>
        </p:spPr>
        <p:txBody>
          <a:bodyPr/>
          <a:lstStyle/>
          <a:p>
            <a:r>
              <a:rPr lang="ru-RU" dirty="0" smtClean="0"/>
              <a:t>Портфель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9712" y="1801948"/>
          <a:ext cx="6823168" cy="35483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11584"/>
                <a:gridCol w="34115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Папка по технологии (труд)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Папка</a:t>
                      </a:r>
                      <a:r>
                        <a:rPr lang="ru-RU" baseline="0" dirty="0" smtClean="0"/>
                        <a:t> для ИЗО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Пластилин (не менее 12 цветов);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Дощечка для работы с пластилином;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Хлопчатобумажная салфетка для вытирания рук после работы с пластилином;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Ножницы с закругленными концами;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Цветная бумага (все листы отдельно);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Белый картон – 1 пачка;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Цветной картон – 1 пачка;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Альбом – 20 листов (все листы отдельно);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Клей карандашный;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Простой карандаш;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Ластик;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Линейка - 30 см;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Акварельные краски (медовые, не менее 12 цветов);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Кисти (белка № 3, № 5, № 7);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Палитра;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Бумага для акварели;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Простой карандаш;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Ластик;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Точилка;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Термоклеёнка</a:t>
                      </a: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парту;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3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Баночка – непроливайка;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607" y="587828"/>
            <a:ext cx="7192371" cy="764177"/>
          </a:xfrm>
        </p:spPr>
        <p:txBody>
          <a:bodyPr/>
          <a:lstStyle/>
          <a:p>
            <a:r>
              <a:rPr lang="ru-RU" dirty="0" smtClean="0"/>
              <a:t>Образцы тетрадей</a:t>
            </a:r>
            <a:endParaRPr lang="ru-RU" dirty="0"/>
          </a:p>
        </p:txBody>
      </p:sp>
      <p:pic>
        <p:nvPicPr>
          <p:cNvPr id="22530" name="Picture 2" descr="https://knopka.org/phpThumb/phpThumb.php?src=/netcat_files/1235/3226/fa943012c22cf8015309d7c9dfcab638&amp;w=800&amp;h=800&amp;q=100"/>
          <p:cNvPicPr>
            <a:picLocks noChangeAspect="1" noChangeArrowheads="1"/>
          </p:cNvPicPr>
          <p:nvPr/>
        </p:nvPicPr>
        <p:blipFill>
          <a:blip r:embed="rId2" cstate="print"/>
          <a:srcRect t="5682" r="5692" b="6351"/>
          <a:stretch>
            <a:fillRect/>
          </a:stretch>
        </p:blipFill>
        <p:spPr bwMode="auto">
          <a:xfrm>
            <a:off x="821782" y="1776548"/>
            <a:ext cx="2709990" cy="3252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5146766"/>
            <a:ext cx="256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Письмо и русский язык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 2 года обучения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(20 штук примерно)</a:t>
            </a:r>
            <a:endParaRPr lang="ru-RU" dirty="0"/>
          </a:p>
        </p:txBody>
      </p:sp>
      <p:pic>
        <p:nvPicPr>
          <p:cNvPr id="22532" name="Picture 4" descr="https://img.oldi.ru/upload/resaiz_images_catalog/big/127/919286/041969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2960" y="1397727"/>
            <a:ext cx="2090057" cy="24427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97234" y="3905793"/>
            <a:ext cx="2677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Однотонная обложка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6 строчек для подписи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а1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Школа10.potx" id="{78D19961-6CB3-47E6-8281-6DE2BBD3108F}" vid="{67165110-F370-4F2E-8D4F-1427122F641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Школа11</Template>
  <TotalTime>180</TotalTime>
  <Words>726</Words>
  <Application>Microsoft Office PowerPoint</Application>
  <PresentationFormat>Экран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Школа11</vt:lpstr>
      <vt:lpstr>Первый раз в первый класс</vt:lpstr>
      <vt:lpstr>Режим обучения</vt:lpstr>
      <vt:lpstr>Организация обучения</vt:lpstr>
      <vt:lpstr>Форма</vt:lpstr>
      <vt:lpstr>Образцы формы</vt:lpstr>
      <vt:lpstr>Сменная обувь</vt:lpstr>
      <vt:lpstr>Образцы сменной обуви</vt:lpstr>
      <vt:lpstr>Портфель</vt:lpstr>
      <vt:lpstr>Образцы тетрадей</vt:lpstr>
      <vt:lpstr>Учебники</vt:lpstr>
      <vt:lpstr>Памятки</vt:lpstr>
      <vt:lpstr>Можно ли носить в школу игрушки?</vt:lpstr>
      <vt:lpstr>Готовы ли родители к школе?</vt:lpstr>
      <vt:lpstr>Образец заявления в ГПД</vt:lpstr>
      <vt:lpstr>Расписание звонков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Марина</dc:creator>
  <cp:lastModifiedBy>qwer</cp:lastModifiedBy>
  <cp:revision>29</cp:revision>
  <dcterms:created xsi:type="dcterms:W3CDTF">2019-07-30T16:07:19Z</dcterms:created>
  <dcterms:modified xsi:type="dcterms:W3CDTF">2020-06-04T17:01:46Z</dcterms:modified>
</cp:coreProperties>
</file>