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56" r:id="rId2"/>
  </p:sldMasterIdLst>
  <p:notesMasterIdLst>
    <p:notesMasterId r:id="rId24"/>
  </p:notesMasterIdLst>
  <p:sldIdLst>
    <p:sldId id="284" r:id="rId3"/>
    <p:sldId id="402" r:id="rId4"/>
    <p:sldId id="428" r:id="rId5"/>
    <p:sldId id="403" r:id="rId6"/>
    <p:sldId id="404" r:id="rId7"/>
    <p:sldId id="408" r:id="rId8"/>
    <p:sldId id="386" r:id="rId9"/>
    <p:sldId id="425" r:id="rId10"/>
    <p:sldId id="415" r:id="rId11"/>
    <p:sldId id="426" r:id="rId12"/>
    <p:sldId id="422" r:id="rId13"/>
    <p:sldId id="424" r:id="rId14"/>
    <p:sldId id="429" r:id="rId15"/>
    <p:sldId id="430" r:id="rId16"/>
    <p:sldId id="431" r:id="rId17"/>
    <p:sldId id="427" r:id="rId18"/>
    <p:sldId id="437" r:id="rId19"/>
    <p:sldId id="439" r:id="rId20"/>
    <p:sldId id="435" r:id="rId21"/>
    <p:sldId id="436" r:id="rId22"/>
    <p:sldId id="441" r:id="rId23"/>
  </p:sldIdLst>
  <p:sldSz cx="10693400" cy="7561263"/>
  <p:notesSz cx="6858000" cy="9945688"/>
  <p:defaultTextStyle>
    <a:defPPr>
      <a:defRPr lang="ru-RU"/>
    </a:defPPr>
    <a:lvl1pPr marL="0" algn="l" defTabSz="9105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5260" algn="l" defTabSz="9105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0526" algn="l" defTabSz="9105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5801" algn="l" defTabSz="9105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1069" algn="l" defTabSz="9105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76341" algn="l" defTabSz="9105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1607" algn="l" defTabSz="9105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86875" algn="l" defTabSz="9105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42143" algn="l" defTabSz="9105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FF00"/>
    <a:srgbClr val="000066"/>
    <a:srgbClr val="00009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71" autoAdjust="0"/>
    <p:restoredTop sz="94660"/>
  </p:normalViewPr>
  <p:slideViewPr>
    <p:cSldViewPr>
      <p:cViewPr varScale="1">
        <p:scale>
          <a:sx n="60" d="100"/>
          <a:sy n="60" d="100"/>
        </p:scale>
        <p:origin x="-902" y="-82"/>
      </p:cViewPr>
      <p:guideLst>
        <p:guide orient="horz" pos="2382"/>
        <p:guide pos="33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8747B2-516E-46CA-8F81-A2F09C3EE935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E223140-6241-4194-8D52-828DF59CF7F7}">
      <dgm:prSet phldrT="[Текст]" custT="1"/>
      <dgm:spPr>
        <a:solidFill>
          <a:schemeClr val="accent2">
            <a:lumMod val="60000"/>
            <a:lumOff val="40000"/>
          </a:schemeClr>
        </a:solidFill>
        <a:ln w="57150">
          <a:solidFill>
            <a:srgbClr val="FFC000"/>
          </a:solidFill>
        </a:ln>
      </dgm:spPr>
      <dgm:t>
        <a:bodyPr/>
        <a:lstStyle/>
        <a:p>
          <a:pPr algn="l"/>
          <a:r>
            <a:rPr lang="ru-RU" sz="2000" b="1" dirty="0" smtClean="0">
              <a:solidFill>
                <a:schemeClr val="tx1"/>
              </a:solidFill>
            </a:rPr>
            <a:t>Сначала формируется наглядно-действенное мышление,</a:t>
          </a:r>
        </a:p>
      </dgm:t>
    </dgm:pt>
    <dgm:pt modelId="{19FDB7F7-20BF-400F-86EA-787F66BEA3FC}" type="parTrans" cxnId="{4B6D8E24-E763-41DE-955D-BC56237940E4}">
      <dgm:prSet/>
      <dgm:spPr/>
      <dgm:t>
        <a:bodyPr/>
        <a:lstStyle/>
        <a:p>
          <a:endParaRPr lang="ru-RU"/>
        </a:p>
      </dgm:t>
    </dgm:pt>
    <dgm:pt modelId="{E35B6292-92E9-4F23-881B-118FE051B921}" type="sibTrans" cxnId="{4B6D8E24-E763-41DE-955D-BC56237940E4}">
      <dgm:prSet/>
      <dgm:spPr/>
      <dgm:t>
        <a:bodyPr/>
        <a:lstStyle/>
        <a:p>
          <a:endParaRPr lang="ru-RU"/>
        </a:p>
      </dgm:t>
    </dgm:pt>
    <dgm:pt modelId="{88EAABC2-ED23-4004-80D1-D7D7DD7383A0}">
      <dgm:prSet phldrT="[Текст]" custT="1"/>
      <dgm:spPr>
        <a:solidFill>
          <a:srgbClr val="FFFF00">
            <a:alpha val="90000"/>
          </a:srgbClr>
        </a:solidFill>
        <a:ln>
          <a:solidFill>
            <a:srgbClr val="FFC000">
              <a:alpha val="90000"/>
            </a:srgbClr>
          </a:solidFill>
        </a:ln>
      </dgm:spPr>
      <dgm:t>
        <a:bodyPr/>
        <a:lstStyle/>
        <a:p>
          <a:pPr algn="l"/>
          <a:r>
            <a:rPr lang="ru-RU" sz="2000" b="1" dirty="0" smtClean="0"/>
            <a:t>т.е. все мыслительные операции у малыша проходят через действие. </a:t>
          </a:r>
          <a:endParaRPr lang="ru-RU" sz="2000" b="1" dirty="0"/>
        </a:p>
      </dgm:t>
    </dgm:pt>
    <dgm:pt modelId="{96C291B5-1888-4810-8F15-2F3EA19E40AD}" type="parTrans" cxnId="{644CF12F-7CDA-4ABA-9DA8-7F6A92C94212}">
      <dgm:prSet/>
      <dgm:spPr/>
      <dgm:t>
        <a:bodyPr/>
        <a:lstStyle/>
        <a:p>
          <a:endParaRPr lang="ru-RU"/>
        </a:p>
      </dgm:t>
    </dgm:pt>
    <dgm:pt modelId="{0E4385E4-711E-4A60-AC1B-E1D1D8BC37A7}" type="sibTrans" cxnId="{644CF12F-7CDA-4ABA-9DA8-7F6A92C94212}">
      <dgm:prSet/>
      <dgm:spPr/>
      <dgm:t>
        <a:bodyPr/>
        <a:lstStyle/>
        <a:p>
          <a:endParaRPr lang="ru-RU"/>
        </a:p>
      </dgm:t>
    </dgm:pt>
    <dgm:pt modelId="{8848CB71-A5F7-480B-8E39-44BAE5CCEC7D}">
      <dgm:prSet phldrT="[Текст]" phldr="1"/>
      <dgm:spPr/>
      <dgm:t>
        <a:bodyPr/>
        <a:lstStyle/>
        <a:p>
          <a:pPr algn="l"/>
          <a:endParaRPr lang="ru-RU" dirty="0"/>
        </a:p>
      </dgm:t>
    </dgm:pt>
    <dgm:pt modelId="{B1808B24-9B16-4B6F-8FA4-E2DF24CF6496}" type="parTrans" cxnId="{F1693E21-E5C4-4DF2-AE16-E080F40AB902}">
      <dgm:prSet/>
      <dgm:spPr/>
      <dgm:t>
        <a:bodyPr/>
        <a:lstStyle/>
        <a:p>
          <a:endParaRPr lang="ru-RU"/>
        </a:p>
      </dgm:t>
    </dgm:pt>
    <dgm:pt modelId="{3F817AAB-A599-42C2-9548-6ECF0C4B791D}" type="sibTrans" cxnId="{F1693E21-E5C4-4DF2-AE16-E080F40AB902}">
      <dgm:prSet/>
      <dgm:spPr/>
      <dgm:t>
        <a:bodyPr/>
        <a:lstStyle/>
        <a:p>
          <a:endParaRPr lang="ru-RU"/>
        </a:p>
      </dgm:t>
    </dgm:pt>
    <dgm:pt modelId="{F840D3C6-C1CA-4F7B-AB1F-51E218727554}">
      <dgm:prSet phldrT="[Текст]" custT="1"/>
      <dgm:spPr>
        <a:solidFill>
          <a:srgbClr val="66CCFF"/>
        </a:solidFill>
      </dgm:spPr>
      <dgm:t>
        <a:bodyPr/>
        <a:lstStyle/>
        <a:p>
          <a:pPr algn="l"/>
          <a:r>
            <a:rPr lang="ru-RU" sz="2000" b="1" dirty="0" smtClean="0">
              <a:solidFill>
                <a:schemeClr val="tx1"/>
              </a:solidFill>
            </a:rPr>
            <a:t>Затем  появляются элементы наглядно-образного мышления, т.е. ребёнок начинает мыслить</a:t>
          </a:r>
          <a:endParaRPr lang="ru-RU" sz="2000" b="1" dirty="0">
            <a:solidFill>
              <a:schemeClr val="tx1"/>
            </a:solidFill>
          </a:endParaRPr>
        </a:p>
      </dgm:t>
    </dgm:pt>
    <dgm:pt modelId="{655770FA-38C6-4DD4-8469-D49BCAD9807C}" type="parTrans" cxnId="{26FEA870-3E2A-4008-A869-C4982C41359E}">
      <dgm:prSet/>
      <dgm:spPr/>
      <dgm:t>
        <a:bodyPr/>
        <a:lstStyle/>
        <a:p>
          <a:endParaRPr lang="ru-RU"/>
        </a:p>
      </dgm:t>
    </dgm:pt>
    <dgm:pt modelId="{2C16887A-8182-4C4C-8330-D78F47EA02DB}" type="sibTrans" cxnId="{26FEA870-3E2A-4008-A869-C4982C41359E}">
      <dgm:prSet/>
      <dgm:spPr/>
      <dgm:t>
        <a:bodyPr/>
        <a:lstStyle/>
        <a:p>
          <a:endParaRPr lang="ru-RU"/>
        </a:p>
      </dgm:t>
    </dgm:pt>
    <dgm:pt modelId="{EF1CF150-760E-43A9-AFA7-FC05FDA0C38B}">
      <dgm:prSet phldrT="[Текст]" custT="1"/>
      <dgm:spPr>
        <a:ln w="57150">
          <a:solidFill>
            <a:schemeClr val="tx2">
              <a:alpha val="90000"/>
            </a:schemeClr>
          </a:solidFill>
        </a:ln>
      </dgm:spPr>
      <dgm:t>
        <a:bodyPr/>
        <a:lstStyle/>
        <a:p>
          <a:pPr algn="l"/>
          <a:r>
            <a:rPr lang="ru-RU" sz="2000" b="1" dirty="0" smtClean="0"/>
            <a:t>при помощи образов.</a:t>
          </a:r>
          <a:endParaRPr lang="ru-RU" sz="2000" b="1" dirty="0"/>
        </a:p>
      </dgm:t>
    </dgm:pt>
    <dgm:pt modelId="{5D5BEAE3-55B3-4E94-BE1D-E9BDE73160A1}" type="parTrans" cxnId="{8B9BEF4C-A7B4-47BD-8ECB-08B9F88772D8}">
      <dgm:prSet/>
      <dgm:spPr/>
      <dgm:t>
        <a:bodyPr/>
        <a:lstStyle/>
        <a:p>
          <a:endParaRPr lang="ru-RU"/>
        </a:p>
      </dgm:t>
    </dgm:pt>
    <dgm:pt modelId="{355BAF2C-B94E-406A-B93B-D977B1D85AAF}" type="sibTrans" cxnId="{8B9BEF4C-A7B4-47BD-8ECB-08B9F88772D8}">
      <dgm:prSet/>
      <dgm:spPr/>
      <dgm:t>
        <a:bodyPr/>
        <a:lstStyle/>
        <a:p>
          <a:endParaRPr lang="ru-RU"/>
        </a:p>
      </dgm:t>
    </dgm:pt>
    <dgm:pt modelId="{FB5DCC90-B6CA-417A-9772-BEA28A098725}">
      <dgm:prSet phldrT="[Текст]" custT="1"/>
      <dgm:spPr/>
      <dgm:t>
        <a:bodyPr/>
        <a:lstStyle/>
        <a:p>
          <a:endParaRPr lang="ru-RU" sz="2400" dirty="0"/>
        </a:p>
      </dgm:t>
    </dgm:pt>
    <dgm:pt modelId="{7006C803-0F99-4204-94CC-6EAFB38B82BA}" type="parTrans" cxnId="{A2E1A33C-DFF9-40F7-B872-1D273F2C1BC3}">
      <dgm:prSet/>
      <dgm:spPr/>
      <dgm:t>
        <a:bodyPr/>
        <a:lstStyle/>
        <a:p>
          <a:endParaRPr lang="ru-RU"/>
        </a:p>
      </dgm:t>
    </dgm:pt>
    <dgm:pt modelId="{7686009B-84E7-4590-A29D-B7E295DB1E47}" type="sibTrans" cxnId="{A2E1A33C-DFF9-40F7-B872-1D273F2C1BC3}">
      <dgm:prSet/>
      <dgm:spPr/>
      <dgm:t>
        <a:bodyPr/>
        <a:lstStyle/>
        <a:p>
          <a:endParaRPr lang="ru-RU"/>
        </a:p>
      </dgm:t>
    </dgm:pt>
    <dgm:pt modelId="{699323AA-F8F2-46A1-B212-4A734BB14B1A}">
      <dgm:prSet phldrT="[Текст]" custT="1"/>
      <dgm:spPr>
        <a:solidFill>
          <a:srgbClr val="FF99CC"/>
        </a:solidFill>
        <a:ln w="57150">
          <a:solidFill>
            <a:srgbClr val="C00000"/>
          </a:solidFill>
        </a:ln>
      </dgm:spPr>
      <dgm:t>
        <a:bodyPr/>
        <a:lstStyle/>
        <a:p>
          <a:pPr algn="l"/>
          <a:r>
            <a:rPr lang="ru-RU" sz="2000" b="1" dirty="0" smtClean="0">
              <a:solidFill>
                <a:schemeClr val="tx1"/>
              </a:solidFill>
            </a:rPr>
            <a:t>К концу старшего дошкольного возраста начинает формироваться  словесно-логическое мышление,   </a:t>
          </a:r>
          <a:endParaRPr lang="ru-RU" sz="2000" b="1" dirty="0">
            <a:solidFill>
              <a:schemeClr val="tx1"/>
            </a:solidFill>
          </a:endParaRPr>
        </a:p>
      </dgm:t>
    </dgm:pt>
    <dgm:pt modelId="{36BA94FF-39C2-4C0C-99F3-5C49B6ACD498}" type="parTrans" cxnId="{CBF66183-18AC-4089-B725-797AD36D9D27}">
      <dgm:prSet/>
      <dgm:spPr/>
      <dgm:t>
        <a:bodyPr/>
        <a:lstStyle/>
        <a:p>
          <a:endParaRPr lang="ru-RU"/>
        </a:p>
      </dgm:t>
    </dgm:pt>
    <dgm:pt modelId="{1FE5CD10-3ED8-45CA-8090-B02253E65CCC}" type="sibTrans" cxnId="{CBF66183-18AC-4089-B725-797AD36D9D27}">
      <dgm:prSet/>
      <dgm:spPr/>
      <dgm:t>
        <a:bodyPr/>
        <a:lstStyle/>
        <a:p>
          <a:endParaRPr lang="ru-RU"/>
        </a:p>
      </dgm:t>
    </dgm:pt>
    <dgm:pt modelId="{21146D0F-642C-4653-AA72-03C119B59B53}">
      <dgm:prSet phldrT="[Текст]" custT="1"/>
      <dgm:spPr>
        <a:solidFill>
          <a:srgbClr val="FFCCFF">
            <a:alpha val="90000"/>
          </a:srgbClr>
        </a:solidFill>
        <a:ln>
          <a:solidFill>
            <a:srgbClr val="E874B1">
              <a:alpha val="89804"/>
            </a:srgbClr>
          </a:solidFill>
        </a:ln>
      </dgm:spPr>
      <dgm:t>
        <a:bodyPr/>
        <a:lstStyle/>
        <a:p>
          <a:pPr algn="l"/>
          <a:r>
            <a:rPr lang="ru-RU" sz="2000" dirty="0" smtClean="0"/>
            <a:t>  </a:t>
          </a:r>
          <a:r>
            <a:rPr lang="ru-RU" sz="2000" b="1" dirty="0" smtClean="0"/>
            <a:t>оно предполагает развитие умения оперировать словами, понимать логику рассуждений. </a:t>
          </a:r>
          <a:endParaRPr lang="ru-RU" sz="2000" b="1" dirty="0"/>
        </a:p>
      </dgm:t>
    </dgm:pt>
    <dgm:pt modelId="{381DE5A9-4DA8-45F0-94C5-E55311F6E4CF}" type="parTrans" cxnId="{C206C285-2A1B-485E-9947-241CCE334717}">
      <dgm:prSet/>
      <dgm:spPr/>
      <dgm:t>
        <a:bodyPr/>
        <a:lstStyle/>
        <a:p>
          <a:endParaRPr lang="ru-RU"/>
        </a:p>
      </dgm:t>
    </dgm:pt>
    <dgm:pt modelId="{9085895F-7B6A-4B73-8CCB-2BD14C94687C}" type="sibTrans" cxnId="{C206C285-2A1B-485E-9947-241CCE334717}">
      <dgm:prSet/>
      <dgm:spPr/>
      <dgm:t>
        <a:bodyPr/>
        <a:lstStyle/>
        <a:p>
          <a:endParaRPr lang="ru-RU"/>
        </a:p>
      </dgm:t>
    </dgm:pt>
    <dgm:pt modelId="{1E1F1E27-681B-4340-A5D7-BE021CEE311E}">
      <dgm:prSet phldrT="[Текст]" phldr="1"/>
      <dgm:spPr/>
      <dgm:t>
        <a:bodyPr/>
        <a:lstStyle/>
        <a:p>
          <a:endParaRPr lang="ru-RU" dirty="0"/>
        </a:p>
      </dgm:t>
    </dgm:pt>
    <dgm:pt modelId="{546C6AA3-319C-4F3E-8F6C-5EF8B2595C1A}" type="parTrans" cxnId="{1747DA76-4FE2-4410-AEFA-65BED905CC53}">
      <dgm:prSet/>
      <dgm:spPr/>
      <dgm:t>
        <a:bodyPr/>
        <a:lstStyle/>
        <a:p>
          <a:endParaRPr lang="ru-RU"/>
        </a:p>
      </dgm:t>
    </dgm:pt>
    <dgm:pt modelId="{6F2CB2A4-F252-4102-87AA-01AAA1AA4A5C}" type="sibTrans" cxnId="{1747DA76-4FE2-4410-AEFA-65BED905CC53}">
      <dgm:prSet/>
      <dgm:spPr/>
      <dgm:t>
        <a:bodyPr/>
        <a:lstStyle/>
        <a:p>
          <a:endParaRPr lang="ru-RU"/>
        </a:p>
      </dgm:t>
    </dgm:pt>
    <dgm:pt modelId="{9F0AB17D-6587-4003-8AF8-FD5DD1B7D6F2}" type="pres">
      <dgm:prSet presAssocID="{788747B2-516E-46CA-8F81-A2F09C3EE93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9A8E0C-77CA-4CCD-AC3B-846D9418E86B}" type="pres">
      <dgm:prSet presAssocID="{699323AA-F8F2-46A1-B212-4A734BB14B1A}" presName="boxAndChildren" presStyleCnt="0"/>
      <dgm:spPr/>
      <dgm:t>
        <a:bodyPr/>
        <a:lstStyle/>
        <a:p>
          <a:endParaRPr lang="ru-RU"/>
        </a:p>
      </dgm:t>
    </dgm:pt>
    <dgm:pt modelId="{1DCBF755-3CD2-4081-9DCB-FA7FDCBE8D81}" type="pres">
      <dgm:prSet presAssocID="{699323AA-F8F2-46A1-B212-4A734BB14B1A}" presName="parentTextBox" presStyleLbl="node1" presStyleIdx="0" presStyleCnt="3"/>
      <dgm:spPr/>
      <dgm:t>
        <a:bodyPr/>
        <a:lstStyle/>
        <a:p>
          <a:endParaRPr lang="ru-RU"/>
        </a:p>
      </dgm:t>
    </dgm:pt>
    <dgm:pt modelId="{A95711A0-6060-44E6-881F-9565F71EFA9A}" type="pres">
      <dgm:prSet presAssocID="{699323AA-F8F2-46A1-B212-4A734BB14B1A}" presName="entireBox" presStyleLbl="node1" presStyleIdx="0" presStyleCnt="3"/>
      <dgm:spPr/>
      <dgm:t>
        <a:bodyPr/>
        <a:lstStyle/>
        <a:p>
          <a:endParaRPr lang="ru-RU"/>
        </a:p>
      </dgm:t>
    </dgm:pt>
    <dgm:pt modelId="{E9B43458-7CA7-4FE5-9B4E-BC3C82307507}" type="pres">
      <dgm:prSet presAssocID="{699323AA-F8F2-46A1-B212-4A734BB14B1A}" presName="descendantBox" presStyleCnt="0"/>
      <dgm:spPr/>
      <dgm:t>
        <a:bodyPr/>
        <a:lstStyle/>
        <a:p>
          <a:endParaRPr lang="ru-RU"/>
        </a:p>
      </dgm:t>
    </dgm:pt>
    <dgm:pt modelId="{8E9644E6-EA49-43B5-8C8D-EC371089497F}" type="pres">
      <dgm:prSet presAssocID="{21146D0F-642C-4653-AA72-03C119B59B53}" presName="childTextBox" presStyleLbl="fgAccFollowNode1" presStyleIdx="0" presStyleCnt="6" custScaleX="20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CBC0B8-5311-48A6-8B72-87E97F6EC619}" type="pres">
      <dgm:prSet presAssocID="{1E1F1E27-681B-4340-A5D7-BE021CEE311E}" presName="childTextBox" presStyleLbl="fgAccFollowNode1" presStyleIdx="1" presStyleCnt="6" custFlipHor="1" custScaleX="325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C534D0-C9D5-4F53-A81C-C1576E277B44}" type="pres">
      <dgm:prSet presAssocID="{2C16887A-8182-4C4C-8330-D78F47EA02DB}" presName="sp" presStyleCnt="0"/>
      <dgm:spPr/>
      <dgm:t>
        <a:bodyPr/>
        <a:lstStyle/>
        <a:p>
          <a:endParaRPr lang="ru-RU"/>
        </a:p>
      </dgm:t>
    </dgm:pt>
    <dgm:pt modelId="{AC169FAB-6004-441D-9BF6-99121EEF624D}" type="pres">
      <dgm:prSet presAssocID="{F840D3C6-C1CA-4F7B-AB1F-51E218727554}" presName="arrowAndChildren" presStyleCnt="0"/>
      <dgm:spPr/>
      <dgm:t>
        <a:bodyPr/>
        <a:lstStyle/>
        <a:p>
          <a:endParaRPr lang="ru-RU"/>
        </a:p>
      </dgm:t>
    </dgm:pt>
    <dgm:pt modelId="{3AAF389E-5A39-43E2-8287-0E50EFEEE669}" type="pres">
      <dgm:prSet presAssocID="{F840D3C6-C1CA-4F7B-AB1F-51E218727554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6C38E18C-7173-459F-BDE2-2C38C36F06C3}" type="pres">
      <dgm:prSet presAssocID="{F840D3C6-C1CA-4F7B-AB1F-51E218727554}" presName="arrow" presStyleLbl="node1" presStyleIdx="1" presStyleCnt="3"/>
      <dgm:spPr/>
      <dgm:t>
        <a:bodyPr/>
        <a:lstStyle/>
        <a:p>
          <a:endParaRPr lang="ru-RU"/>
        </a:p>
      </dgm:t>
    </dgm:pt>
    <dgm:pt modelId="{2FBE7770-501F-451A-9601-4DD61E24DE43}" type="pres">
      <dgm:prSet presAssocID="{F840D3C6-C1CA-4F7B-AB1F-51E218727554}" presName="descendantArrow" presStyleCnt="0"/>
      <dgm:spPr/>
      <dgm:t>
        <a:bodyPr/>
        <a:lstStyle/>
        <a:p>
          <a:endParaRPr lang="ru-RU"/>
        </a:p>
      </dgm:t>
    </dgm:pt>
    <dgm:pt modelId="{CC62A0C2-6972-42BC-B4AA-034DE6BCBF56}" type="pres">
      <dgm:prSet presAssocID="{EF1CF150-760E-43A9-AFA7-FC05FDA0C38B}" presName="childTextArrow" presStyleLbl="fgAccFollowNode1" presStyleIdx="2" presStyleCnt="6" custScaleX="2000000" custLinFactNeighborX="-256" custLinFactNeighborY="12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B0A9A2-FFF0-449C-B006-9DBAE3221F4C}" type="pres">
      <dgm:prSet presAssocID="{FB5DCC90-B6CA-417A-9772-BEA28A098725}" presName="childTextArrow" presStyleLbl="fgAccFollowNode1" presStyleIdx="3" presStyleCnt="6" custFlipHor="0" custLinFactNeighborX="100000" custLinFactNeighborY="-156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160452-A953-4AF3-9116-26F294364ADF}" type="pres">
      <dgm:prSet presAssocID="{E35B6292-92E9-4F23-881B-118FE051B921}" presName="sp" presStyleCnt="0"/>
      <dgm:spPr/>
      <dgm:t>
        <a:bodyPr/>
        <a:lstStyle/>
        <a:p>
          <a:endParaRPr lang="ru-RU"/>
        </a:p>
      </dgm:t>
    </dgm:pt>
    <dgm:pt modelId="{D5D791B3-B15B-48C2-8A0B-13BB583DAC53}" type="pres">
      <dgm:prSet presAssocID="{6E223140-6241-4194-8D52-828DF59CF7F7}" presName="arrowAndChildren" presStyleCnt="0"/>
      <dgm:spPr/>
      <dgm:t>
        <a:bodyPr/>
        <a:lstStyle/>
        <a:p>
          <a:endParaRPr lang="ru-RU"/>
        </a:p>
      </dgm:t>
    </dgm:pt>
    <dgm:pt modelId="{8227B09C-BAAD-4BED-9E96-FFC292562A1D}" type="pres">
      <dgm:prSet presAssocID="{6E223140-6241-4194-8D52-828DF59CF7F7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2256B0EE-CACD-4721-8636-C9332BF57623}" type="pres">
      <dgm:prSet presAssocID="{6E223140-6241-4194-8D52-828DF59CF7F7}" presName="arrow" presStyleLbl="node1" presStyleIdx="2" presStyleCnt="3" custLinFactNeighborX="935" custLinFactNeighborY="-23790"/>
      <dgm:spPr/>
      <dgm:t>
        <a:bodyPr/>
        <a:lstStyle/>
        <a:p>
          <a:endParaRPr lang="ru-RU"/>
        </a:p>
      </dgm:t>
    </dgm:pt>
    <dgm:pt modelId="{5F7D3175-4A44-441E-A883-C2E46D6E9BE8}" type="pres">
      <dgm:prSet presAssocID="{6E223140-6241-4194-8D52-828DF59CF7F7}" presName="descendantArrow" presStyleCnt="0"/>
      <dgm:spPr/>
      <dgm:t>
        <a:bodyPr/>
        <a:lstStyle/>
        <a:p>
          <a:endParaRPr lang="ru-RU"/>
        </a:p>
      </dgm:t>
    </dgm:pt>
    <dgm:pt modelId="{3E26B3B9-2586-42B7-A3BF-AB8B9C01989C}" type="pres">
      <dgm:prSet presAssocID="{88EAABC2-ED23-4004-80D1-D7D7DD7383A0}" presName="childTextArrow" presStyleLbl="fgAccFollowNode1" presStyleIdx="4" presStyleCnt="6" custScaleX="2000000" custLinFactNeighborX="17395" custLinFactNeighborY="81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B9E3E8-D851-4903-9624-391F90AD5E8E}" type="pres">
      <dgm:prSet presAssocID="{8848CB71-A5F7-480B-8E39-44BAE5CCEC7D}" presName="childTextArrow" presStyleLbl="fgAccFollowNode1" presStyleIdx="5" presStyleCnt="6" custFlipHor="1" custScaleX="333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E7A799-0ECB-4594-A0AF-185F63B462F4}" type="presOf" srcId="{6E223140-6241-4194-8D52-828DF59CF7F7}" destId="{2256B0EE-CACD-4721-8636-C9332BF57623}" srcOrd="1" destOrd="0" presId="urn:microsoft.com/office/officeart/2005/8/layout/process4"/>
    <dgm:cxn modelId="{26FEA870-3E2A-4008-A869-C4982C41359E}" srcId="{788747B2-516E-46CA-8F81-A2F09C3EE935}" destId="{F840D3C6-C1CA-4F7B-AB1F-51E218727554}" srcOrd="1" destOrd="0" parTransId="{655770FA-38C6-4DD4-8469-D49BCAD9807C}" sibTransId="{2C16887A-8182-4C4C-8330-D78F47EA02DB}"/>
    <dgm:cxn modelId="{C206C285-2A1B-485E-9947-241CCE334717}" srcId="{699323AA-F8F2-46A1-B212-4A734BB14B1A}" destId="{21146D0F-642C-4653-AA72-03C119B59B53}" srcOrd="0" destOrd="0" parTransId="{381DE5A9-4DA8-45F0-94C5-E55311F6E4CF}" sibTransId="{9085895F-7B6A-4B73-8CCB-2BD14C94687C}"/>
    <dgm:cxn modelId="{11E1A7FE-1CAE-4D85-A77B-51E5248D8885}" type="presOf" srcId="{21146D0F-642C-4653-AA72-03C119B59B53}" destId="{8E9644E6-EA49-43B5-8C8D-EC371089497F}" srcOrd="0" destOrd="0" presId="urn:microsoft.com/office/officeart/2005/8/layout/process4"/>
    <dgm:cxn modelId="{2F5F5D63-5ACC-4FF4-872B-751B052860B2}" type="presOf" srcId="{FB5DCC90-B6CA-417A-9772-BEA28A098725}" destId="{29B0A9A2-FFF0-449C-B006-9DBAE3221F4C}" srcOrd="0" destOrd="0" presId="urn:microsoft.com/office/officeart/2005/8/layout/process4"/>
    <dgm:cxn modelId="{A1F54385-CF6B-44D6-A3FC-81B1CA9D4DEE}" type="presOf" srcId="{699323AA-F8F2-46A1-B212-4A734BB14B1A}" destId="{A95711A0-6060-44E6-881F-9565F71EFA9A}" srcOrd="1" destOrd="0" presId="urn:microsoft.com/office/officeart/2005/8/layout/process4"/>
    <dgm:cxn modelId="{F1693E21-E5C4-4DF2-AE16-E080F40AB902}" srcId="{6E223140-6241-4194-8D52-828DF59CF7F7}" destId="{8848CB71-A5F7-480B-8E39-44BAE5CCEC7D}" srcOrd="1" destOrd="0" parTransId="{B1808B24-9B16-4B6F-8FA4-E2DF24CF6496}" sibTransId="{3F817AAB-A599-42C2-9548-6ECF0C4B791D}"/>
    <dgm:cxn modelId="{B9227B5E-B607-4394-B91C-207E02E0AB71}" type="presOf" srcId="{8848CB71-A5F7-480B-8E39-44BAE5CCEC7D}" destId="{F4B9E3E8-D851-4903-9624-391F90AD5E8E}" srcOrd="0" destOrd="0" presId="urn:microsoft.com/office/officeart/2005/8/layout/process4"/>
    <dgm:cxn modelId="{4B6D8E24-E763-41DE-955D-BC56237940E4}" srcId="{788747B2-516E-46CA-8F81-A2F09C3EE935}" destId="{6E223140-6241-4194-8D52-828DF59CF7F7}" srcOrd="0" destOrd="0" parTransId="{19FDB7F7-20BF-400F-86EA-787F66BEA3FC}" sibTransId="{E35B6292-92E9-4F23-881B-118FE051B921}"/>
    <dgm:cxn modelId="{A2E1A33C-DFF9-40F7-B872-1D273F2C1BC3}" srcId="{F840D3C6-C1CA-4F7B-AB1F-51E218727554}" destId="{FB5DCC90-B6CA-417A-9772-BEA28A098725}" srcOrd="1" destOrd="0" parTransId="{7006C803-0F99-4204-94CC-6EAFB38B82BA}" sibTransId="{7686009B-84E7-4590-A29D-B7E295DB1E47}"/>
    <dgm:cxn modelId="{1747DA76-4FE2-4410-AEFA-65BED905CC53}" srcId="{699323AA-F8F2-46A1-B212-4A734BB14B1A}" destId="{1E1F1E27-681B-4340-A5D7-BE021CEE311E}" srcOrd="1" destOrd="0" parTransId="{546C6AA3-319C-4F3E-8F6C-5EF8B2595C1A}" sibTransId="{6F2CB2A4-F252-4102-87AA-01AAA1AA4A5C}"/>
    <dgm:cxn modelId="{644CF12F-7CDA-4ABA-9DA8-7F6A92C94212}" srcId="{6E223140-6241-4194-8D52-828DF59CF7F7}" destId="{88EAABC2-ED23-4004-80D1-D7D7DD7383A0}" srcOrd="0" destOrd="0" parTransId="{96C291B5-1888-4810-8F15-2F3EA19E40AD}" sibTransId="{0E4385E4-711E-4A60-AC1B-E1D1D8BC37A7}"/>
    <dgm:cxn modelId="{F2327BA5-80C8-494A-8659-8E7889D57246}" type="presOf" srcId="{F840D3C6-C1CA-4F7B-AB1F-51E218727554}" destId="{6C38E18C-7173-459F-BDE2-2C38C36F06C3}" srcOrd="1" destOrd="0" presId="urn:microsoft.com/office/officeart/2005/8/layout/process4"/>
    <dgm:cxn modelId="{F7BAF697-2756-4395-848F-384ED34D611E}" type="presOf" srcId="{F840D3C6-C1CA-4F7B-AB1F-51E218727554}" destId="{3AAF389E-5A39-43E2-8287-0E50EFEEE669}" srcOrd="0" destOrd="0" presId="urn:microsoft.com/office/officeart/2005/8/layout/process4"/>
    <dgm:cxn modelId="{FD64E0E3-DC7D-4BA2-8129-065181DB3099}" type="presOf" srcId="{699323AA-F8F2-46A1-B212-4A734BB14B1A}" destId="{1DCBF755-3CD2-4081-9DCB-FA7FDCBE8D81}" srcOrd="0" destOrd="0" presId="urn:microsoft.com/office/officeart/2005/8/layout/process4"/>
    <dgm:cxn modelId="{CBF66183-18AC-4089-B725-797AD36D9D27}" srcId="{788747B2-516E-46CA-8F81-A2F09C3EE935}" destId="{699323AA-F8F2-46A1-B212-4A734BB14B1A}" srcOrd="2" destOrd="0" parTransId="{36BA94FF-39C2-4C0C-99F3-5C49B6ACD498}" sibTransId="{1FE5CD10-3ED8-45CA-8090-B02253E65CCC}"/>
    <dgm:cxn modelId="{22DC0CFA-86AA-4926-8D22-A5E3F818E671}" type="presOf" srcId="{788747B2-516E-46CA-8F81-A2F09C3EE935}" destId="{9F0AB17D-6587-4003-8AF8-FD5DD1B7D6F2}" srcOrd="0" destOrd="0" presId="urn:microsoft.com/office/officeart/2005/8/layout/process4"/>
    <dgm:cxn modelId="{0E916D5C-51C1-4A68-9CF4-946C1DC4FB8F}" type="presOf" srcId="{EF1CF150-760E-43A9-AFA7-FC05FDA0C38B}" destId="{CC62A0C2-6972-42BC-B4AA-034DE6BCBF56}" srcOrd="0" destOrd="0" presId="urn:microsoft.com/office/officeart/2005/8/layout/process4"/>
    <dgm:cxn modelId="{E0A196A0-753D-4DCF-A26F-1CB02E860E0F}" type="presOf" srcId="{1E1F1E27-681B-4340-A5D7-BE021CEE311E}" destId="{19CBC0B8-5311-48A6-8B72-87E97F6EC619}" srcOrd="0" destOrd="0" presId="urn:microsoft.com/office/officeart/2005/8/layout/process4"/>
    <dgm:cxn modelId="{65ADF64E-0C11-4B3A-B3E5-7CA3C5F1DFC0}" type="presOf" srcId="{88EAABC2-ED23-4004-80D1-D7D7DD7383A0}" destId="{3E26B3B9-2586-42B7-A3BF-AB8B9C01989C}" srcOrd="0" destOrd="0" presId="urn:microsoft.com/office/officeart/2005/8/layout/process4"/>
    <dgm:cxn modelId="{8B9BEF4C-A7B4-47BD-8ECB-08B9F88772D8}" srcId="{F840D3C6-C1CA-4F7B-AB1F-51E218727554}" destId="{EF1CF150-760E-43A9-AFA7-FC05FDA0C38B}" srcOrd="0" destOrd="0" parTransId="{5D5BEAE3-55B3-4E94-BE1D-E9BDE73160A1}" sibTransId="{355BAF2C-B94E-406A-B93B-D977B1D85AAF}"/>
    <dgm:cxn modelId="{F0643FB0-3031-4EF4-9623-E80A7C8E0E60}" type="presOf" srcId="{6E223140-6241-4194-8D52-828DF59CF7F7}" destId="{8227B09C-BAAD-4BED-9E96-FFC292562A1D}" srcOrd="0" destOrd="0" presId="urn:microsoft.com/office/officeart/2005/8/layout/process4"/>
    <dgm:cxn modelId="{DC9DDBE3-E4D5-4525-99AB-59E78CF53E33}" type="presParOf" srcId="{9F0AB17D-6587-4003-8AF8-FD5DD1B7D6F2}" destId="{409A8E0C-77CA-4CCD-AC3B-846D9418E86B}" srcOrd="0" destOrd="0" presId="urn:microsoft.com/office/officeart/2005/8/layout/process4"/>
    <dgm:cxn modelId="{7E9E9172-48DA-41D9-8400-6B6E93F82459}" type="presParOf" srcId="{409A8E0C-77CA-4CCD-AC3B-846D9418E86B}" destId="{1DCBF755-3CD2-4081-9DCB-FA7FDCBE8D81}" srcOrd="0" destOrd="0" presId="urn:microsoft.com/office/officeart/2005/8/layout/process4"/>
    <dgm:cxn modelId="{3888EAF1-ADD6-453A-967D-3CF130111F90}" type="presParOf" srcId="{409A8E0C-77CA-4CCD-AC3B-846D9418E86B}" destId="{A95711A0-6060-44E6-881F-9565F71EFA9A}" srcOrd="1" destOrd="0" presId="urn:microsoft.com/office/officeart/2005/8/layout/process4"/>
    <dgm:cxn modelId="{D803A768-58BC-4520-ABFA-7F6186EA03C6}" type="presParOf" srcId="{409A8E0C-77CA-4CCD-AC3B-846D9418E86B}" destId="{E9B43458-7CA7-4FE5-9B4E-BC3C82307507}" srcOrd="2" destOrd="0" presId="urn:microsoft.com/office/officeart/2005/8/layout/process4"/>
    <dgm:cxn modelId="{5933BA45-E662-4D89-8CE7-2C6BF08DADFE}" type="presParOf" srcId="{E9B43458-7CA7-4FE5-9B4E-BC3C82307507}" destId="{8E9644E6-EA49-43B5-8C8D-EC371089497F}" srcOrd="0" destOrd="0" presId="urn:microsoft.com/office/officeart/2005/8/layout/process4"/>
    <dgm:cxn modelId="{B499034D-7F23-4112-8E31-2FDD7B35E449}" type="presParOf" srcId="{E9B43458-7CA7-4FE5-9B4E-BC3C82307507}" destId="{19CBC0B8-5311-48A6-8B72-87E97F6EC619}" srcOrd="1" destOrd="0" presId="urn:microsoft.com/office/officeart/2005/8/layout/process4"/>
    <dgm:cxn modelId="{50DC0BFF-CEAE-47B4-9B2E-C47E97A23F53}" type="presParOf" srcId="{9F0AB17D-6587-4003-8AF8-FD5DD1B7D6F2}" destId="{27C534D0-C9D5-4F53-A81C-C1576E277B44}" srcOrd="1" destOrd="0" presId="urn:microsoft.com/office/officeart/2005/8/layout/process4"/>
    <dgm:cxn modelId="{2647A0C5-D9D5-40EA-A760-1653014298D7}" type="presParOf" srcId="{9F0AB17D-6587-4003-8AF8-FD5DD1B7D6F2}" destId="{AC169FAB-6004-441D-9BF6-99121EEF624D}" srcOrd="2" destOrd="0" presId="urn:microsoft.com/office/officeart/2005/8/layout/process4"/>
    <dgm:cxn modelId="{E5EE6D7E-502B-49FC-A212-515F154B22AA}" type="presParOf" srcId="{AC169FAB-6004-441D-9BF6-99121EEF624D}" destId="{3AAF389E-5A39-43E2-8287-0E50EFEEE669}" srcOrd="0" destOrd="0" presId="urn:microsoft.com/office/officeart/2005/8/layout/process4"/>
    <dgm:cxn modelId="{8B767616-5A71-4FBC-9B9E-FEE901F51821}" type="presParOf" srcId="{AC169FAB-6004-441D-9BF6-99121EEF624D}" destId="{6C38E18C-7173-459F-BDE2-2C38C36F06C3}" srcOrd="1" destOrd="0" presId="urn:microsoft.com/office/officeart/2005/8/layout/process4"/>
    <dgm:cxn modelId="{D4F51F97-50C7-4B56-B25F-1B5DCACEB453}" type="presParOf" srcId="{AC169FAB-6004-441D-9BF6-99121EEF624D}" destId="{2FBE7770-501F-451A-9601-4DD61E24DE43}" srcOrd="2" destOrd="0" presId="urn:microsoft.com/office/officeart/2005/8/layout/process4"/>
    <dgm:cxn modelId="{171A4120-4C7B-4865-AED8-A0631152BB87}" type="presParOf" srcId="{2FBE7770-501F-451A-9601-4DD61E24DE43}" destId="{CC62A0C2-6972-42BC-B4AA-034DE6BCBF56}" srcOrd="0" destOrd="0" presId="urn:microsoft.com/office/officeart/2005/8/layout/process4"/>
    <dgm:cxn modelId="{041E7E2B-B94A-4366-8403-D591BE1BB498}" type="presParOf" srcId="{2FBE7770-501F-451A-9601-4DD61E24DE43}" destId="{29B0A9A2-FFF0-449C-B006-9DBAE3221F4C}" srcOrd="1" destOrd="0" presId="urn:microsoft.com/office/officeart/2005/8/layout/process4"/>
    <dgm:cxn modelId="{6034AD28-422E-431D-8239-CBFF11078451}" type="presParOf" srcId="{9F0AB17D-6587-4003-8AF8-FD5DD1B7D6F2}" destId="{0C160452-A953-4AF3-9116-26F294364ADF}" srcOrd="3" destOrd="0" presId="urn:microsoft.com/office/officeart/2005/8/layout/process4"/>
    <dgm:cxn modelId="{67A214CB-24D5-48DB-AB63-0D83906EA296}" type="presParOf" srcId="{9F0AB17D-6587-4003-8AF8-FD5DD1B7D6F2}" destId="{D5D791B3-B15B-48C2-8A0B-13BB583DAC53}" srcOrd="4" destOrd="0" presId="urn:microsoft.com/office/officeart/2005/8/layout/process4"/>
    <dgm:cxn modelId="{16C00193-2A7E-4426-B7C2-74510C19E16B}" type="presParOf" srcId="{D5D791B3-B15B-48C2-8A0B-13BB583DAC53}" destId="{8227B09C-BAAD-4BED-9E96-FFC292562A1D}" srcOrd="0" destOrd="0" presId="urn:microsoft.com/office/officeart/2005/8/layout/process4"/>
    <dgm:cxn modelId="{2CBDD089-E6BD-48F6-AF1B-B3212E1C7E89}" type="presParOf" srcId="{D5D791B3-B15B-48C2-8A0B-13BB583DAC53}" destId="{2256B0EE-CACD-4721-8636-C9332BF57623}" srcOrd="1" destOrd="0" presId="urn:microsoft.com/office/officeart/2005/8/layout/process4"/>
    <dgm:cxn modelId="{6CF1DFA0-DE71-4FE2-9104-B74AE2757C78}" type="presParOf" srcId="{D5D791B3-B15B-48C2-8A0B-13BB583DAC53}" destId="{5F7D3175-4A44-441E-A883-C2E46D6E9BE8}" srcOrd="2" destOrd="0" presId="urn:microsoft.com/office/officeart/2005/8/layout/process4"/>
    <dgm:cxn modelId="{3FF7670E-1BE9-4D30-8C2B-C888E59B8B97}" type="presParOf" srcId="{5F7D3175-4A44-441E-A883-C2E46D6E9BE8}" destId="{3E26B3B9-2586-42B7-A3BF-AB8B9C01989C}" srcOrd="0" destOrd="0" presId="urn:microsoft.com/office/officeart/2005/8/layout/process4"/>
    <dgm:cxn modelId="{A5E8849C-F04F-4EA3-AD47-E44BCD58F4EC}" type="presParOf" srcId="{5F7D3175-4A44-441E-A883-C2E46D6E9BE8}" destId="{F4B9E3E8-D851-4903-9624-391F90AD5E8E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5711A0-6060-44E6-881F-9565F71EFA9A}">
      <dsp:nvSpPr>
        <dsp:cNvPr id="0" name=""/>
        <dsp:cNvSpPr/>
      </dsp:nvSpPr>
      <dsp:spPr>
        <a:xfrm>
          <a:off x="0" y="3735245"/>
          <a:ext cx="9941590" cy="1225991"/>
        </a:xfrm>
        <a:prstGeom prst="rect">
          <a:avLst/>
        </a:prstGeom>
        <a:solidFill>
          <a:srgbClr val="FF99CC"/>
        </a:solidFill>
        <a:ln w="5715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К концу старшего дошкольного возраста начинает формироваться  словесно-логическое мышление,   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0" y="3735245"/>
        <a:ext cx="9941590" cy="662035"/>
      </dsp:txXfrm>
    </dsp:sp>
    <dsp:sp modelId="{8E9644E6-EA49-43B5-8C8D-EC371089497F}">
      <dsp:nvSpPr>
        <dsp:cNvPr id="0" name=""/>
        <dsp:cNvSpPr/>
      </dsp:nvSpPr>
      <dsp:spPr>
        <a:xfrm>
          <a:off x="438" y="4372761"/>
          <a:ext cx="9781398" cy="563955"/>
        </a:xfrm>
        <a:prstGeom prst="rect">
          <a:avLst/>
        </a:prstGeom>
        <a:solidFill>
          <a:srgbClr val="FFCCFF">
            <a:alpha val="90000"/>
          </a:srgbClr>
        </a:solidFill>
        <a:ln w="25400" cap="flat" cmpd="sng" algn="ctr">
          <a:solidFill>
            <a:srgbClr val="E874B1">
              <a:alpha val="89804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 </a:t>
          </a:r>
          <a:r>
            <a:rPr lang="ru-RU" sz="2000" b="1" kern="1200" dirty="0" smtClean="0"/>
            <a:t>оно предполагает развитие умения оперировать словами, понимать логику рассуждений. </a:t>
          </a:r>
          <a:endParaRPr lang="ru-RU" sz="2000" b="1" kern="1200" dirty="0"/>
        </a:p>
      </dsp:txBody>
      <dsp:txXfrm>
        <a:off x="438" y="4372761"/>
        <a:ext cx="9781398" cy="563955"/>
      </dsp:txXfrm>
    </dsp:sp>
    <dsp:sp modelId="{19CBC0B8-5311-48A6-8B72-87E97F6EC619}">
      <dsp:nvSpPr>
        <dsp:cNvPr id="0" name=""/>
        <dsp:cNvSpPr/>
      </dsp:nvSpPr>
      <dsp:spPr>
        <a:xfrm flipH="1">
          <a:off x="9781836" y="4372761"/>
          <a:ext cx="159314" cy="56395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6350" rIns="3556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9781836" y="4372761"/>
        <a:ext cx="159314" cy="563955"/>
      </dsp:txXfrm>
    </dsp:sp>
    <dsp:sp modelId="{6C38E18C-7173-459F-BDE2-2C38C36F06C3}">
      <dsp:nvSpPr>
        <dsp:cNvPr id="0" name=""/>
        <dsp:cNvSpPr/>
      </dsp:nvSpPr>
      <dsp:spPr>
        <a:xfrm rot="10800000">
          <a:off x="0" y="1868061"/>
          <a:ext cx="9941590" cy="1885574"/>
        </a:xfrm>
        <a:prstGeom prst="upArrowCallout">
          <a:avLst/>
        </a:prstGeom>
        <a:solidFill>
          <a:srgbClr val="66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Затем  появляются элементы наглядно-образного мышления, т.е. ребёнок начинает мыслить</a:t>
          </a:r>
          <a:endParaRPr lang="ru-RU" sz="2000" b="1" kern="1200" dirty="0">
            <a:solidFill>
              <a:schemeClr val="tx1"/>
            </a:solidFill>
          </a:endParaRPr>
        </a:p>
      </dsp:txBody>
      <dsp:txXfrm rot="-10800000">
        <a:off x="0" y="1868061"/>
        <a:ext cx="9941590" cy="661836"/>
      </dsp:txXfrm>
    </dsp:sp>
    <dsp:sp modelId="{CC62A0C2-6972-42BC-B4AA-034DE6BCBF56}">
      <dsp:nvSpPr>
        <dsp:cNvPr id="0" name=""/>
        <dsp:cNvSpPr/>
      </dsp:nvSpPr>
      <dsp:spPr>
        <a:xfrm>
          <a:off x="1" y="2599204"/>
          <a:ext cx="9465869" cy="56378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tx2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при помощи образов.</a:t>
          </a:r>
          <a:endParaRPr lang="ru-RU" sz="2000" b="1" kern="1200" dirty="0"/>
        </a:p>
      </dsp:txBody>
      <dsp:txXfrm>
        <a:off x="1" y="2599204"/>
        <a:ext cx="9465869" cy="563786"/>
      </dsp:txXfrm>
    </dsp:sp>
    <dsp:sp modelId="{29B0A9A2-FFF0-449C-B006-9DBAE3221F4C}">
      <dsp:nvSpPr>
        <dsp:cNvPr id="0" name=""/>
        <dsp:cNvSpPr/>
      </dsp:nvSpPr>
      <dsp:spPr>
        <a:xfrm>
          <a:off x="9468296" y="2441676"/>
          <a:ext cx="473293" cy="56378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>
        <a:off x="9468296" y="2441676"/>
        <a:ext cx="473293" cy="563786"/>
      </dsp:txXfrm>
    </dsp:sp>
    <dsp:sp modelId="{2256B0EE-CACD-4721-8636-C9332BF57623}">
      <dsp:nvSpPr>
        <dsp:cNvPr id="0" name=""/>
        <dsp:cNvSpPr/>
      </dsp:nvSpPr>
      <dsp:spPr>
        <a:xfrm rot="10800000">
          <a:off x="0" y="0"/>
          <a:ext cx="9941590" cy="1885574"/>
        </a:xfrm>
        <a:prstGeom prst="upArrowCallout">
          <a:avLst/>
        </a:prstGeom>
        <a:solidFill>
          <a:schemeClr val="accent2">
            <a:lumMod val="60000"/>
            <a:lumOff val="40000"/>
          </a:schemeClr>
        </a:solidFill>
        <a:ln w="5715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Сначала формируется наглядно-действенное мышление,</a:t>
          </a:r>
        </a:p>
      </dsp:txBody>
      <dsp:txXfrm rot="-10800000">
        <a:off x="0" y="0"/>
        <a:ext cx="9941590" cy="661836"/>
      </dsp:txXfrm>
    </dsp:sp>
    <dsp:sp modelId="{3E26B3B9-2586-42B7-A3BF-AB8B9C01989C}">
      <dsp:nvSpPr>
        <dsp:cNvPr id="0" name=""/>
        <dsp:cNvSpPr/>
      </dsp:nvSpPr>
      <dsp:spPr>
        <a:xfrm>
          <a:off x="89629" y="708876"/>
          <a:ext cx="9769262" cy="563786"/>
        </a:xfrm>
        <a:prstGeom prst="rect">
          <a:avLst/>
        </a:prstGeom>
        <a:solidFill>
          <a:srgbClr val="FFFF00">
            <a:alpha val="90000"/>
          </a:srgbClr>
        </a:solidFill>
        <a:ln w="25400" cap="flat" cmpd="sng" algn="ctr">
          <a:solidFill>
            <a:srgbClr val="FFC00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т.е. все мыслительные операции у малыша проходят через действие. </a:t>
          </a:r>
          <a:endParaRPr lang="ru-RU" sz="2000" b="1" kern="1200" dirty="0"/>
        </a:p>
      </dsp:txBody>
      <dsp:txXfrm>
        <a:off x="89629" y="708876"/>
        <a:ext cx="9769262" cy="563786"/>
      </dsp:txXfrm>
    </dsp:sp>
    <dsp:sp modelId="{F4B9E3E8-D851-4903-9624-391F90AD5E8E}">
      <dsp:nvSpPr>
        <dsp:cNvPr id="0" name=""/>
        <dsp:cNvSpPr/>
      </dsp:nvSpPr>
      <dsp:spPr>
        <a:xfrm flipH="1">
          <a:off x="9773923" y="662713"/>
          <a:ext cx="163005" cy="56378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6350" rIns="35560" bIns="635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9773923" y="662713"/>
        <a:ext cx="163005" cy="5637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11346-C2FE-488F-8B4D-3D5BD5164946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92163" y="746125"/>
            <a:ext cx="5273675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974EE-BB4A-439A-99E6-F833373D7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319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052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260" algn="l" defTabSz="91052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0526" algn="l" defTabSz="91052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65801" algn="l" defTabSz="91052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1069" algn="l" defTabSz="91052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76341" algn="l" defTabSz="91052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31607" algn="l" defTabSz="91052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86875" algn="l" defTabSz="91052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42143" algn="l" defTabSz="91052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92163" y="746125"/>
            <a:ext cx="5273675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0242AF-383E-47C5-99EA-ABB7B8850B1B}" type="slidenum">
              <a:rPr lang="ru-RU" smtClean="0"/>
              <a:pPr eaLnBrk="1" hangingPunct="1"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92163" y="746125"/>
            <a:ext cx="5273675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6CCE009-EA11-4439-9239-E4E3BDAAA1F3}" type="slidenum">
              <a:rPr lang="ru-RU" smtClean="0"/>
              <a:pPr eaLnBrk="1" hangingPunct="1"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92163" y="746125"/>
            <a:ext cx="5273675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5013C0D-A727-4E62-87D7-5FADBE70438C}" type="slidenum">
              <a:rPr lang="ru-RU" smtClean="0"/>
              <a:pPr eaLnBrk="1" hangingPunct="1"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92163" y="746125"/>
            <a:ext cx="5273675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116FBA1-D9B0-47E6-95D7-CB22A34F5B03}" type="slidenum">
              <a:rPr lang="ru-RU" smtClean="0"/>
              <a:pPr eaLnBrk="1" hangingPunct="1"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92163" y="746125"/>
            <a:ext cx="5273675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B4E841A-CD15-4232-B1BD-A9E4EAC18074}" type="slidenum">
              <a:rPr lang="ru-RU" smtClean="0"/>
              <a:pPr eaLnBrk="1" hangingPunct="1"/>
              <a:t>20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6474" y="362311"/>
            <a:ext cx="9978651" cy="6833141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3886" tIns="51943" rIns="103886" bIns="51943" anchor="ctr"/>
          <a:lstStyle>
            <a:extLst/>
          </a:lstStyle>
          <a:p>
            <a:pPr algn="ctr" defTabSz="910687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9525" y="478689"/>
            <a:ext cx="9714352" cy="3427773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3886" tIns="51943" rIns="103886" bIns="51943" anchor="ctr"/>
          <a:lstStyle>
            <a:extLst/>
          </a:lstStyle>
          <a:p>
            <a:pPr algn="ctr" defTabSz="910687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44779" y="2006861"/>
            <a:ext cx="9089390" cy="2016337"/>
          </a:xfrm>
        </p:spPr>
        <p:txBody>
          <a:bodyPr lIns="51943" rIns="51943" bIns="51943"/>
          <a:lstStyle>
            <a:lvl1pPr algn="r">
              <a:defRPr sz="51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844779" y="4062919"/>
            <a:ext cx="9089390" cy="1008168"/>
          </a:xfrm>
        </p:spPr>
        <p:txBody>
          <a:bodyPr tIns="0"/>
          <a:lstStyle>
            <a:lvl1pPr marL="41543" indent="0" algn="r">
              <a:spcBef>
                <a:spcPts val="0"/>
              </a:spcBef>
              <a:buNone/>
              <a:defRPr sz="2300">
                <a:solidFill>
                  <a:schemeClr val="bg2">
                    <a:shade val="25000"/>
                  </a:schemeClr>
                </a:solidFill>
              </a:defRPr>
            </a:lvl1pPr>
            <a:lvl2pPr marL="519417" indent="0" algn="ctr">
              <a:buNone/>
            </a:lvl2pPr>
            <a:lvl3pPr marL="1038830" indent="0" algn="ctr">
              <a:buNone/>
            </a:lvl3pPr>
            <a:lvl4pPr marL="1558248" indent="0" algn="ctr">
              <a:buNone/>
            </a:lvl4pPr>
            <a:lvl5pPr marL="2077664" indent="0" algn="ctr">
              <a:buNone/>
            </a:lvl5pPr>
            <a:lvl6pPr marL="2597076" indent="0" algn="ctr">
              <a:buNone/>
            </a:lvl6pPr>
            <a:lvl7pPr marL="3116491" indent="0" algn="ctr">
              <a:buNone/>
            </a:lvl7pPr>
            <a:lvl8pPr marL="3635911" indent="0" algn="ctr">
              <a:buNone/>
            </a:lvl8pPr>
            <a:lvl9pPr marL="4155324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0BE81BC-5B45-42A1-BF9A-9546BDCA7ACC}" type="datetimeFigureOut">
              <a:rPr lang="ru-RU">
                <a:solidFill>
                  <a:srgbClr val="F4E7ED">
                    <a:shade val="50000"/>
                  </a:srgbClr>
                </a:solidFill>
              </a:rPr>
              <a:pPr>
                <a:defRPr/>
              </a:pPr>
              <a:t>19.12.2013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62E51F-4131-4AA6-ABD9-2F763EED3799}" type="slidenum">
              <a:rPr lang="ru-RU">
                <a:solidFill>
                  <a:srgbClr val="F4E7ED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840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137" y="5494518"/>
            <a:ext cx="9570593" cy="1159394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88137" y="584740"/>
            <a:ext cx="9570593" cy="461741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CD046-54FD-4F66-9D26-2E75373D28D3}" type="datetimeFigureOut">
              <a:rPr lang="ru-RU">
                <a:solidFill>
                  <a:srgbClr val="F4E7ED">
                    <a:shade val="50000"/>
                  </a:srgbClr>
                </a:solidFill>
              </a:rPr>
              <a:pPr>
                <a:defRPr/>
              </a:pPr>
              <a:t>19.12.2013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33C8D-183A-49CA-A535-3175D6589F4E}" type="slidenum">
              <a:rPr lang="ru-RU">
                <a:solidFill>
                  <a:srgbClr val="F4E7ED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463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2715" y="588129"/>
            <a:ext cx="2316903" cy="5796967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3782" y="588127"/>
            <a:ext cx="6950710" cy="5796969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D3C20-F2A2-4584-AD94-F965F626F175}" type="datetimeFigureOut">
              <a:rPr lang="ru-RU">
                <a:solidFill>
                  <a:srgbClr val="F4E7ED">
                    <a:shade val="50000"/>
                  </a:srgbClr>
                </a:solidFill>
              </a:rPr>
              <a:pPr>
                <a:defRPr/>
              </a:pPr>
              <a:t>19.12.2013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BCF6C-F002-4E06-A7C4-A7C472BBF031}" type="slidenum">
              <a:rPr lang="ru-RU">
                <a:solidFill>
                  <a:srgbClr val="F4E7ED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3438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005" y="2348902"/>
            <a:ext cx="9089390" cy="1620771"/>
          </a:xfrm>
        </p:spPr>
        <p:txBody>
          <a:bodyPr/>
          <a:lstStyle>
            <a:lvl1pPr>
              <a:defRPr b="1">
                <a:solidFill>
                  <a:srgbClr val="57201F"/>
                </a:solidFill>
              </a:defRPr>
            </a:lvl1pPr>
          </a:lstStyle>
          <a:p>
            <a:r>
              <a:rPr lang="ru-RU" dirty="0" smtClean="0"/>
              <a:t>Click to edit Master title style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4010" y="4284720"/>
            <a:ext cx="7485380" cy="1932323"/>
          </a:xfrm>
        </p:spPr>
        <p:txBody>
          <a:bodyPr/>
          <a:lstStyle>
            <a:lvl1pPr marL="0" indent="0" algn="ctr">
              <a:buNone/>
              <a:defRPr b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Candara" pitchFamily="34" charset="0"/>
              </a:defRPr>
            </a:lvl1pPr>
            <a:lvl2pPr marL="520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1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2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3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3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4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5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66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Click to edit Master subtitle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E17E1-6663-45C1-8DD5-4D0F485FBB84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024A3-8C44-4E4B-BCCE-8125597FA1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3596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smtClean="0"/>
              <a:t>Click to edit Master title style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AB888-104A-40C8-A776-0D39CD31C762}" type="datetimeFigureOut">
              <a:rPr lang="ru-RU"/>
              <a:pPr>
                <a:defRPr/>
              </a:pPr>
              <a:t>19.12.2013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1414F-CC4D-4E44-937A-97041698434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32121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705" y="4858821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52079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158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237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317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39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47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4554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663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198AF-757E-46B8-ADC3-062CABC800A5}" type="datetimeFigureOut">
              <a:rPr lang="ru-RU"/>
              <a:pPr>
                <a:defRPr/>
              </a:pPr>
              <a:t>19.12.2013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AE38D-1848-4DDA-9373-864CDA204C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21323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670" y="1764295"/>
            <a:ext cx="4722918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5812" y="1764295"/>
            <a:ext cx="4722918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12B6F-B82F-4BF6-9B1E-9837E5B03676}" type="datetimeFigureOut">
              <a:rPr lang="ru-RU"/>
              <a:pPr>
                <a:defRPr/>
              </a:pPr>
              <a:t>19.12.2013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D9F3E-7C3D-4EA8-A61F-69D1FE5C9E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0895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 i="0" cap="none" spc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  <a:lvl2pPr marL="520792" indent="0">
              <a:buNone/>
              <a:defRPr sz="2300" b="1"/>
            </a:lvl2pPr>
            <a:lvl3pPr marL="1041585" indent="0">
              <a:buNone/>
              <a:defRPr sz="2100" b="1"/>
            </a:lvl3pPr>
            <a:lvl4pPr marL="1562376" indent="0">
              <a:buNone/>
              <a:defRPr sz="1800" b="1"/>
            </a:lvl4pPr>
            <a:lvl5pPr marL="2083170" indent="0">
              <a:buNone/>
              <a:defRPr sz="1800" b="1"/>
            </a:lvl5pPr>
            <a:lvl6pPr marL="2603960" indent="0">
              <a:buNone/>
              <a:defRPr sz="1800" b="1"/>
            </a:lvl6pPr>
            <a:lvl7pPr marL="3124755" indent="0">
              <a:buNone/>
              <a:defRPr sz="1800" b="1"/>
            </a:lvl7pPr>
            <a:lvl8pPr marL="3645547" indent="0">
              <a:buNone/>
              <a:defRPr sz="1800" b="1"/>
            </a:lvl8pPr>
            <a:lvl9pPr marL="4166337" indent="0">
              <a:buNone/>
              <a:defRPr sz="18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2109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  <a:lvl2pPr marL="520792" indent="0">
              <a:buNone/>
              <a:defRPr sz="2300" b="1"/>
            </a:lvl2pPr>
            <a:lvl3pPr marL="1041585" indent="0">
              <a:buNone/>
              <a:defRPr sz="2100" b="1"/>
            </a:lvl3pPr>
            <a:lvl4pPr marL="1562376" indent="0">
              <a:buNone/>
              <a:defRPr sz="1800" b="1"/>
            </a:lvl4pPr>
            <a:lvl5pPr marL="2083170" indent="0">
              <a:buNone/>
              <a:defRPr sz="1800" b="1"/>
            </a:lvl5pPr>
            <a:lvl6pPr marL="2603960" indent="0">
              <a:buNone/>
              <a:defRPr sz="1800" b="1"/>
            </a:lvl6pPr>
            <a:lvl7pPr marL="3124755" indent="0">
              <a:buNone/>
              <a:defRPr sz="1800" b="1"/>
            </a:lvl7pPr>
            <a:lvl8pPr marL="3645547" indent="0">
              <a:buNone/>
              <a:defRPr sz="1800" b="1"/>
            </a:lvl8pPr>
            <a:lvl9pPr marL="4166337" indent="0">
              <a:buNone/>
              <a:defRPr sz="18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2109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DF10C-CBAE-47BB-B1AC-89952F6B9E1C}" type="datetimeFigureOut">
              <a:rPr lang="ru-RU"/>
              <a:pPr>
                <a:defRPr/>
              </a:pPr>
              <a:t>19.12.2013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0D3C-4F5B-499A-9823-E996A84172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98354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C3E4F-3121-4A0B-A866-33B84FB42778}" type="datetimeFigureOut">
              <a:rPr lang="ru-RU"/>
              <a:pPr>
                <a:defRPr/>
              </a:pPr>
              <a:t>19.12.2013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032E7-1111-4496-BA64-36C991C7C13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78229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02306-0FE2-4D8A-A2B8-965A6FD52719}" type="datetimeFigureOut">
              <a:rPr lang="ru-RU"/>
              <a:pPr>
                <a:defRPr/>
              </a:pPr>
              <a:t>19.12.2013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370B7-D973-4661-9C41-5356871512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46024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80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680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0792" indent="0">
              <a:buNone/>
              <a:defRPr sz="1400"/>
            </a:lvl2pPr>
            <a:lvl3pPr marL="1041585" indent="0">
              <a:buNone/>
              <a:defRPr sz="1100"/>
            </a:lvl3pPr>
            <a:lvl4pPr marL="1562376" indent="0">
              <a:buNone/>
              <a:defRPr sz="1000"/>
            </a:lvl4pPr>
            <a:lvl5pPr marL="2083170" indent="0">
              <a:buNone/>
              <a:defRPr sz="1000"/>
            </a:lvl5pPr>
            <a:lvl6pPr marL="2603960" indent="0">
              <a:buNone/>
              <a:defRPr sz="1000"/>
            </a:lvl6pPr>
            <a:lvl7pPr marL="3124755" indent="0">
              <a:buNone/>
              <a:defRPr sz="1000"/>
            </a:lvl7pPr>
            <a:lvl8pPr marL="3645547" indent="0">
              <a:buNone/>
              <a:defRPr sz="1000"/>
            </a:lvl8pPr>
            <a:lvl9pPr marL="4166337" indent="0">
              <a:buNone/>
              <a:defRPr sz="10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053D2-5228-4611-A771-4878F24DAD84}" type="datetimeFigureOut">
              <a:rPr lang="ru-RU"/>
              <a:pPr>
                <a:defRPr/>
              </a:pPr>
              <a:t>19.12.2013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69912-F04F-4164-A9D6-9C0B1FDC47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9480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137" y="5494518"/>
            <a:ext cx="9570593" cy="1159394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8137" y="584740"/>
            <a:ext cx="9570593" cy="4617411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2B9AB-6F09-4337-88C0-CDF1C0C0ED1B}" type="datetimeFigureOut">
              <a:rPr lang="ru-RU">
                <a:solidFill>
                  <a:srgbClr val="F4E7ED">
                    <a:shade val="50000"/>
                  </a:srgbClr>
                </a:solidFill>
              </a:rPr>
              <a:pPr>
                <a:defRPr/>
              </a:pPr>
              <a:t>19.12.2013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02BE9-7BFE-425C-A660-64E0193F6C42}" type="slidenum">
              <a:rPr lang="ru-RU">
                <a:solidFill>
                  <a:srgbClr val="F4E7ED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3674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 rtlCol="0"/>
          <a:lstStyle>
            <a:lvl1pPr marL="0" indent="0">
              <a:buNone/>
              <a:defRPr sz="3700"/>
            </a:lvl1pPr>
            <a:lvl2pPr marL="520792" indent="0">
              <a:buNone/>
              <a:defRPr sz="3200"/>
            </a:lvl2pPr>
            <a:lvl3pPr marL="1041585" indent="0">
              <a:buNone/>
              <a:defRPr sz="2700"/>
            </a:lvl3pPr>
            <a:lvl4pPr marL="1562376" indent="0">
              <a:buNone/>
              <a:defRPr sz="2300"/>
            </a:lvl4pPr>
            <a:lvl5pPr marL="2083170" indent="0">
              <a:buNone/>
              <a:defRPr sz="2300"/>
            </a:lvl5pPr>
            <a:lvl6pPr marL="2603960" indent="0">
              <a:buNone/>
              <a:defRPr sz="2300"/>
            </a:lvl6pPr>
            <a:lvl7pPr marL="3124755" indent="0">
              <a:buNone/>
              <a:defRPr sz="2300"/>
            </a:lvl7pPr>
            <a:lvl8pPr marL="3645547" indent="0">
              <a:buNone/>
              <a:defRPr sz="2300"/>
            </a:lvl8pPr>
            <a:lvl9pPr marL="4166337" indent="0">
              <a:buNone/>
              <a:defRPr sz="2300"/>
            </a:lvl9pPr>
          </a:lstStyle>
          <a:p>
            <a:pPr lvl="0"/>
            <a:r>
              <a:rPr lang="ru-RU" noProof="0" smtClean="0"/>
              <a:t>Click icon to add picture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0792" indent="0">
              <a:buNone/>
              <a:defRPr sz="1400"/>
            </a:lvl2pPr>
            <a:lvl3pPr marL="1041585" indent="0">
              <a:buNone/>
              <a:defRPr sz="1100"/>
            </a:lvl3pPr>
            <a:lvl4pPr marL="1562376" indent="0">
              <a:buNone/>
              <a:defRPr sz="1000"/>
            </a:lvl4pPr>
            <a:lvl5pPr marL="2083170" indent="0">
              <a:buNone/>
              <a:defRPr sz="1000"/>
            </a:lvl5pPr>
            <a:lvl6pPr marL="2603960" indent="0">
              <a:buNone/>
              <a:defRPr sz="1000"/>
            </a:lvl6pPr>
            <a:lvl7pPr marL="3124755" indent="0">
              <a:buNone/>
              <a:defRPr sz="1000"/>
            </a:lvl7pPr>
            <a:lvl8pPr marL="3645547" indent="0">
              <a:buNone/>
              <a:defRPr sz="1000"/>
            </a:lvl8pPr>
            <a:lvl9pPr marL="4166337" indent="0">
              <a:buNone/>
              <a:defRPr sz="10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23BF8-3F3D-4AAD-89AD-44C6CC2BD76E}" type="datetimeFigureOut">
              <a:rPr lang="ru-RU"/>
              <a:pPr>
                <a:defRPr/>
              </a:pPr>
              <a:t>19.12.2013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FD545-2979-4F47-956B-E148D7986C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10283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BF111-1505-4A39-9C95-19D01707AFA9}" type="datetimeFigureOut">
              <a:rPr lang="ru-RU"/>
              <a:pPr>
                <a:defRPr/>
              </a:pPr>
              <a:t>19.12.2013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69DE8-A961-4DA1-9221-7E7A65C0FE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64887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2715" y="302807"/>
            <a:ext cx="2406015" cy="6451578"/>
          </a:xfrm>
        </p:spPr>
        <p:txBody>
          <a:bodyPr vert="eaVert"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670" y="302807"/>
            <a:ext cx="7039822" cy="6451578"/>
          </a:xfrm>
        </p:spPr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5176F-7C68-494D-BC6D-FFFD0CAEDFFE}" type="datetimeFigureOut">
              <a:rPr lang="ru-RU"/>
              <a:pPr>
                <a:defRPr/>
              </a:pPr>
              <a:t>19.12.2013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01777-6C75-48F2-9E67-B5ACC0C5E3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2221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6474" y="362311"/>
            <a:ext cx="9978651" cy="6833141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3886" tIns="51943" rIns="103886" bIns="51943" anchor="ctr"/>
          <a:lstStyle>
            <a:extLst/>
          </a:lstStyle>
          <a:p>
            <a:pPr algn="ctr" defTabSz="910687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89525" y="478709"/>
            <a:ext cx="9714352" cy="4786517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3886" tIns="51943" rIns="103886" bIns="51943" anchor="ctr"/>
          <a:lstStyle>
            <a:extLst/>
          </a:lstStyle>
          <a:p>
            <a:pPr algn="ctr" defTabSz="910687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7702" y="5434027"/>
            <a:ext cx="9570593" cy="746045"/>
          </a:xfrm>
        </p:spPr>
        <p:txBody>
          <a:bodyPr lIns="103886" bIns="0"/>
          <a:lstStyle>
            <a:lvl1pPr algn="l">
              <a:buNone/>
              <a:defRPr sz="41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7702" y="6201258"/>
            <a:ext cx="9570593" cy="463757"/>
          </a:xfrm>
        </p:spPr>
        <p:txBody>
          <a:bodyPr lIns="135046" tIns="0"/>
          <a:lstStyle>
            <a:lvl1pPr marL="0" marR="41543" indent="0" algn="l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8AC533-A3CC-4637-B15D-FBE85E44FE41}" type="datetimeFigureOut">
              <a:rPr lang="ru-RU">
                <a:solidFill>
                  <a:srgbClr val="F4E7ED">
                    <a:shade val="50000"/>
                  </a:srgbClr>
                </a:solidFill>
              </a:rPr>
              <a:pPr>
                <a:defRPr/>
              </a:pPr>
              <a:t>19.12.2013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85C729E-2A80-4451-99BD-84E4536A4E04}" type="slidenum">
              <a:rPr lang="ru-RU">
                <a:solidFill>
                  <a:srgbClr val="F4E7ED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331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1506" y="584738"/>
            <a:ext cx="4598162" cy="483920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61129" y="584738"/>
            <a:ext cx="4598162" cy="483920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EAECF-FF79-4A4D-9B46-61726738796F}" type="datetimeFigureOut">
              <a:rPr lang="ru-RU">
                <a:solidFill>
                  <a:srgbClr val="F4E7ED">
                    <a:shade val="50000"/>
                  </a:srgbClr>
                </a:solidFill>
              </a:rPr>
              <a:pPr>
                <a:defRPr/>
              </a:pPr>
              <a:t>19.12.2013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3CD63-A9B3-4AAA-8CF9-80E933C6B943}" type="slidenum">
              <a:rPr lang="ru-RU">
                <a:solidFill>
                  <a:srgbClr val="F4E7ED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809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137" y="5494518"/>
            <a:ext cx="9570593" cy="1159394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0115" y="638857"/>
            <a:ext cx="4598162" cy="873395"/>
          </a:xfrm>
        </p:spPr>
        <p:txBody>
          <a:bodyPr lIns="166207" anchor="ctr"/>
          <a:lstStyle>
            <a:lvl1pPr marL="0" indent="0" algn="l">
              <a:buNone/>
              <a:defRPr sz="2700" b="1">
                <a:solidFill>
                  <a:schemeClr val="tx1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440453" y="638857"/>
            <a:ext cx="4598162" cy="873395"/>
          </a:xfrm>
        </p:spPr>
        <p:txBody>
          <a:bodyPr lIns="155823" anchor="ctr"/>
          <a:lstStyle>
            <a:lvl1pPr marL="0" indent="0" algn="l">
              <a:buNone/>
              <a:defRPr sz="2700" b="1">
                <a:solidFill>
                  <a:schemeClr val="tx1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710115" y="1596266"/>
            <a:ext cx="4598162" cy="3847843"/>
          </a:xfrm>
        </p:spPr>
        <p:txBody>
          <a:bodyPr/>
          <a:lstStyle>
            <a:lvl1pPr algn="l">
              <a:defRPr sz="2700"/>
            </a:lvl1pPr>
            <a:lvl2pPr algn="l">
              <a:defRPr sz="2300"/>
            </a:lvl2pPr>
            <a:lvl3pPr algn="l">
              <a:defRPr sz="2100"/>
            </a:lvl3pPr>
            <a:lvl4pPr algn="l">
              <a:defRPr sz="1800"/>
            </a:lvl4pPr>
            <a:lvl5pPr algn="l"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40453" y="1596266"/>
            <a:ext cx="4598162" cy="3847843"/>
          </a:xfrm>
        </p:spPr>
        <p:txBody>
          <a:bodyPr/>
          <a:lstStyle>
            <a:lvl1pPr algn="l">
              <a:defRPr sz="2700"/>
            </a:lvl1pPr>
            <a:lvl2pPr algn="l">
              <a:defRPr sz="2300"/>
            </a:lvl2pPr>
            <a:lvl3pPr algn="l">
              <a:defRPr sz="2100"/>
            </a:lvl3pPr>
            <a:lvl4pPr algn="l">
              <a:defRPr sz="1800"/>
            </a:lvl4pPr>
            <a:lvl5pPr algn="l"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1A357-4101-42A1-B221-62604FC563F7}" type="datetimeFigureOut">
              <a:rPr lang="ru-RU">
                <a:solidFill>
                  <a:srgbClr val="F4E7ED">
                    <a:shade val="50000"/>
                  </a:srgbClr>
                </a:solidFill>
              </a:rPr>
              <a:pPr>
                <a:defRPr/>
              </a:pPr>
              <a:t>19.12.2013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35E48-643C-45A6-A3B5-2FCAACC992DB}" type="slidenum">
              <a:rPr lang="ru-RU">
                <a:solidFill>
                  <a:srgbClr val="F4E7ED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065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E5849-B28D-431F-B8AD-3AAA5549413A}" type="datetimeFigureOut">
              <a:rPr lang="ru-RU">
                <a:solidFill>
                  <a:srgbClr val="F4E7ED">
                    <a:shade val="50000"/>
                  </a:srgbClr>
                </a:solidFill>
              </a:rPr>
              <a:pPr>
                <a:defRPr/>
              </a:pPr>
              <a:t>19.12.2013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363A8-96A3-483C-A940-D4B6C19715BA}" type="slidenum">
              <a:rPr lang="ru-RU">
                <a:solidFill>
                  <a:srgbClr val="F4E7ED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975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6474" y="362311"/>
            <a:ext cx="9978651" cy="6833141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3886" tIns="51943" rIns="103886" bIns="51943" anchor="ctr"/>
          <a:lstStyle>
            <a:extLst/>
          </a:lstStyle>
          <a:p>
            <a:pPr algn="ctr" defTabSz="910687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7F529B-140E-47F9-A9F9-9EE3865915E8}" type="datetimeFigureOut">
              <a:rPr lang="ru-RU">
                <a:solidFill>
                  <a:srgbClr val="F4E7ED">
                    <a:shade val="50000"/>
                  </a:srgbClr>
                </a:solidFill>
              </a:rPr>
              <a:pPr>
                <a:defRPr/>
              </a:pPr>
              <a:t>19.12.2013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E7FB44-43EC-4B36-BA52-C0A29E4004BC}" type="slidenum">
              <a:rPr lang="ru-RU">
                <a:solidFill>
                  <a:srgbClr val="F4E7ED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212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7300" y="588098"/>
            <a:ext cx="3475355" cy="1008168"/>
          </a:xfrm>
        </p:spPr>
        <p:txBody>
          <a:bodyPr/>
          <a:lstStyle>
            <a:lvl1pPr algn="l">
              <a:buNone/>
              <a:defRPr sz="25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477375" y="1596269"/>
            <a:ext cx="3475355" cy="4637434"/>
          </a:xfrm>
        </p:spPr>
        <p:txBody>
          <a:bodyPr lIns="103886"/>
          <a:lstStyle>
            <a:lvl1pPr marL="20774" marR="20774" indent="0">
              <a:spcBef>
                <a:spcPts val="0"/>
              </a:spcBef>
              <a:buNone/>
              <a:defRPr sz="160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100">
                <a:solidFill>
                  <a:schemeClr val="tx1"/>
                </a:solidFill>
              </a:defRPr>
            </a:lvl3pPr>
            <a:lvl4pPr>
              <a:buNone/>
              <a:defRPr sz="1000">
                <a:solidFill>
                  <a:schemeClr val="tx1"/>
                </a:solidFill>
              </a:defRPr>
            </a:lvl4pPr>
            <a:lvl5pPr>
              <a:buNone/>
              <a:defRPr sz="10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890385" y="1025527"/>
            <a:ext cx="5410036" cy="5208872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3000">
                <a:solidFill>
                  <a:schemeClr val="tx1"/>
                </a:solidFill>
              </a:defRPr>
            </a:lvl2pPr>
            <a:lvl3pPr>
              <a:defRPr sz="2700">
                <a:solidFill>
                  <a:schemeClr val="tx1"/>
                </a:solidFill>
              </a:defRPr>
            </a:lvl3pPr>
            <a:lvl4pPr>
              <a:defRPr sz="2300">
                <a:solidFill>
                  <a:schemeClr val="tx1"/>
                </a:solidFill>
              </a:defRPr>
            </a:lvl4pPr>
            <a:lvl5pPr>
              <a:defRPr sz="23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997B7-368B-4DDA-BC6F-E56CED056D34}" type="datetimeFigureOut">
              <a:rPr lang="ru-RU">
                <a:solidFill>
                  <a:srgbClr val="F4E7ED">
                    <a:shade val="50000"/>
                  </a:srgbClr>
                </a:solidFill>
              </a:rPr>
              <a:pPr>
                <a:defRPr/>
              </a:pPr>
              <a:t>19.12.2013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AE825-1FC4-4998-8C42-7B1880A29D40}" type="slidenum">
              <a:rPr lang="ru-RU">
                <a:solidFill>
                  <a:srgbClr val="F4E7ED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977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56474" y="362311"/>
            <a:ext cx="9978651" cy="6833141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3886" tIns="51943" rIns="103886" bIns="51943" anchor="ctr"/>
          <a:lstStyle>
            <a:extLst/>
          </a:lstStyle>
          <a:p>
            <a:pPr algn="ctr" defTabSz="910687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7485380" y="477830"/>
            <a:ext cx="2717906" cy="47888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3886" tIns="51943" rIns="103886" bIns="51943" anchor="ctr"/>
          <a:lstStyle>
            <a:extLst/>
          </a:lstStyle>
          <a:p>
            <a:pPr algn="ctr" defTabSz="910687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5526024"/>
            <a:ext cx="9624060" cy="1159394"/>
          </a:xfrm>
        </p:spPr>
        <p:txBody>
          <a:bodyPr anchor="t"/>
          <a:lstStyle>
            <a:lvl1pPr algn="l">
              <a:buNone/>
              <a:defRPr sz="41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7557785" y="588098"/>
            <a:ext cx="2619883" cy="4643352"/>
          </a:xfrm>
        </p:spPr>
        <p:txBody>
          <a:bodyPr lIns="103886"/>
          <a:lstStyle>
            <a:lvl1pPr marL="51943" indent="0" algn="l">
              <a:spcBef>
                <a:spcPts val="0"/>
              </a:spcBef>
              <a:buNone/>
              <a:defRPr sz="1600">
                <a:solidFill>
                  <a:srgbClr val="FFFFFF"/>
                </a:solidFill>
              </a:defRPr>
            </a:lvl1pPr>
            <a:lvl2pPr>
              <a:defRPr sz="1400">
                <a:solidFill>
                  <a:srgbClr val="FFFFFF"/>
                </a:solidFill>
              </a:defRPr>
            </a:lvl2pPr>
            <a:lvl3pPr>
              <a:defRPr sz="1100">
                <a:solidFill>
                  <a:srgbClr val="FFFFFF"/>
                </a:solidFill>
              </a:defRPr>
            </a:lvl3pPr>
            <a:lvl4pPr>
              <a:defRPr sz="1000">
                <a:solidFill>
                  <a:srgbClr val="FFFFFF"/>
                </a:solidFill>
              </a:defRPr>
            </a:lvl4pPr>
            <a:lvl5pPr>
              <a:defRPr sz="10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92901" y="480454"/>
            <a:ext cx="6929323" cy="47888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7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6A2FC2-EBDC-4315-9564-80B5C40720BB}" type="datetimeFigureOut">
              <a:rPr lang="ru-RU">
                <a:solidFill>
                  <a:srgbClr val="F4E7ED">
                    <a:shade val="50000"/>
                  </a:srgbClr>
                </a:solidFill>
              </a:rPr>
              <a:pPr>
                <a:defRPr/>
              </a:pPr>
              <a:t>19.12.2013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0DA7A8B-0F19-4467-A3D4-A2B5473B95FC}" type="slidenum">
              <a:rPr lang="ru-RU">
                <a:solidFill>
                  <a:srgbClr val="F4E7ED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502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56474" y="362311"/>
            <a:ext cx="9978651" cy="6833141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3886" tIns="51943" rIns="103886" bIns="51943" anchor="ctr"/>
          <a:lstStyle>
            <a:extLst/>
          </a:lstStyle>
          <a:p>
            <a:pPr algn="ctr" defTabSz="910687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9525" y="478684"/>
            <a:ext cx="9714352" cy="604901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3886" tIns="51943" rIns="103886" bIns="51943" anchor="ctr"/>
          <a:lstStyle>
            <a:extLst/>
          </a:lstStyle>
          <a:p>
            <a:pPr algn="ctr" defTabSz="910687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88509" y="5497669"/>
            <a:ext cx="9570221" cy="1158694"/>
          </a:xfrm>
          <a:prstGeom prst="rect">
            <a:avLst/>
          </a:prstGeom>
        </p:spPr>
        <p:txBody>
          <a:bodyPr vert="horz" lIns="103886" tIns="51943" rIns="103886" bIns="51943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88509" y="584624"/>
            <a:ext cx="9570221" cy="4617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07772" tIns="103886" rIns="103886" bIns="519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4416598" y="6738652"/>
            <a:ext cx="2673350" cy="402567"/>
          </a:xfrm>
          <a:prstGeom prst="rect">
            <a:avLst/>
          </a:prstGeom>
        </p:spPr>
        <p:txBody>
          <a:bodyPr vert="horz" lIns="103886" tIns="51943" rIns="103886" bIns="51943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 defTabSz="910687">
              <a:defRPr/>
            </a:pPr>
            <a:fld id="{E2F04A5D-286F-46E0-B83E-BF43945B19BE}" type="datetimeFigureOut">
              <a:rPr lang="ru-RU" smtClean="0">
                <a:solidFill>
                  <a:srgbClr val="F4E7ED">
                    <a:shade val="50000"/>
                  </a:srgbClr>
                </a:solidFill>
              </a:rPr>
              <a:pPr defTabSz="910687">
                <a:defRPr/>
              </a:pPr>
              <a:t>19.12.2013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7089948" y="6738652"/>
            <a:ext cx="2673350" cy="402567"/>
          </a:xfrm>
          <a:prstGeom prst="rect">
            <a:avLst/>
          </a:prstGeom>
        </p:spPr>
        <p:txBody>
          <a:bodyPr vert="horz" lIns="103886" tIns="51943" rIns="103886" bIns="51943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 defTabSz="910687">
              <a:defRPr/>
            </a:pPr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9763298" y="6738652"/>
            <a:ext cx="534670" cy="402567"/>
          </a:xfrm>
          <a:prstGeom prst="rect">
            <a:avLst/>
          </a:prstGeom>
        </p:spPr>
        <p:txBody>
          <a:bodyPr vert="horz" lIns="103886" tIns="51943" rIns="103886" bIns="51943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 defTabSz="910687">
              <a:defRPr/>
            </a:pPr>
            <a:fld id="{495B9A5A-1E2F-41F0-9966-B6A0CFE33D02}" type="slidenum">
              <a:rPr lang="ru-RU" smtClean="0">
                <a:solidFill>
                  <a:srgbClr val="F4E7ED">
                    <a:shade val="50000"/>
                  </a:srgbClr>
                </a:solidFill>
              </a:rPr>
              <a:pPr defTabSz="910687">
                <a:defRPr/>
              </a:pPr>
              <a:t>‹#›</a:t>
            </a:fld>
            <a:endParaRPr lang="ru-RU">
              <a:solidFill>
                <a:srgbClr val="F4E7ED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705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rgbClr val="D75B7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rgbClr val="D75B7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rgbClr val="D75B7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rgbClr val="D75B7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rgbClr val="D75B7E"/>
          </a:solidFill>
          <a:latin typeface="Verdana" pitchFamily="34" charset="0"/>
        </a:defRPr>
      </a:lvl5pPr>
      <a:lvl6pPr marL="519417" algn="l" rtl="0" fontAlgn="base">
        <a:spcBef>
          <a:spcPct val="0"/>
        </a:spcBef>
        <a:spcAft>
          <a:spcPct val="0"/>
        </a:spcAft>
        <a:defRPr sz="4100" b="1">
          <a:solidFill>
            <a:srgbClr val="D75B7E"/>
          </a:solidFill>
          <a:latin typeface="Verdana" pitchFamily="34" charset="0"/>
        </a:defRPr>
      </a:lvl6pPr>
      <a:lvl7pPr marL="1038830" algn="l" rtl="0" fontAlgn="base">
        <a:spcBef>
          <a:spcPct val="0"/>
        </a:spcBef>
        <a:spcAft>
          <a:spcPct val="0"/>
        </a:spcAft>
        <a:defRPr sz="4100" b="1">
          <a:solidFill>
            <a:srgbClr val="D75B7E"/>
          </a:solidFill>
          <a:latin typeface="Verdana" pitchFamily="34" charset="0"/>
        </a:defRPr>
      </a:lvl7pPr>
      <a:lvl8pPr marL="1558248" algn="l" rtl="0" fontAlgn="base">
        <a:spcBef>
          <a:spcPct val="0"/>
        </a:spcBef>
        <a:spcAft>
          <a:spcPct val="0"/>
        </a:spcAft>
        <a:defRPr sz="4100" b="1">
          <a:solidFill>
            <a:srgbClr val="D75B7E"/>
          </a:solidFill>
          <a:latin typeface="Verdana" pitchFamily="34" charset="0"/>
        </a:defRPr>
      </a:lvl8pPr>
      <a:lvl9pPr marL="2077664" algn="l" rtl="0" fontAlgn="base">
        <a:spcBef>
          <a:spcPct val="0"/>
        </a:spcBef>
        <a:spcAft>
          <a:spcPct val="0"/>
        </a:spcAft>
        <a:defRPr sz="4100" b="1">
          <a:solidFill>
            <a:srgbClr val="D75B7E"/>
          </a:solidFill>
          <a:latin typeface="Verdana" pitchFamily="34" charset="0"/>
        </a:defRPr>
      </a:lvl9pPr>
      <a:extLst/>
    </p:titleStyle>
    <p:bodyStyle>
      <a:lvl1pPr marL="301189" indent="-301189" algn="l" rtl="0" fontAlgn="base">
        <a:spcBef>
          <a:spcPts val="285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22218" indent="-227243" algn="l" rtl="0" fontAlgn="base">
        <a:spcBef>
          <a:spcPts val="285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892745" indent="-207410" algn="l" rtl="0" fontAlgn="base">
        <a:spcBef>
          <a:spcPts val="285"/>
        </a:spcBef>
        <a:spcAft>
          <a:spcPct val="0"/>
        </a:spcAft>
        <a:buClr>
          <a:srgbClr val="DD56FE"/>
        </a:buClr>
        <a:buSzPct val="100000"/>
        <a:buFont typeface="Wingdings 2" pitchFamily="18" charset="2"/>
        <a:buChar char="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3276" indent="-207410" algn="l" rtl="0" fontAlgn="base">
        <a:spcBef>
          <a:spcPts val="257"/>
        </a:spcBef>
        <a:spcAft>
          <a:spcPct val="0"/>
        </a:spcAft>
        <a:buClr>
          <a:srgbClr val="DD56FE"/>
        </a:buClr>
        <a:buSzPct val="112000"/>
        <a:buFont typeface="Verdana" pitchFamily="34" charset="0"/>
        <a:buChar char="◦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53641" indent="-207410" algn="l" rtl="0" fontAlgn="base">
        <a:spcBef>
          <a:spcPts val="285"/>
        </a:spcBef>
        <a:spcAft>
          <a:spcPct val="0"/>
        </a:spcAft>
        <a:buClr>
          <a:srgbClr val="FF5D16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93286" indent="-207772" algn="l" rtl="0" eaLnBrk="1" latinLnBrk="0" hangingPunct="1">
        <a:spcBef>
          <a:spcPts val="285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32227" indent="-207772" algn="l" rtl="0" eaLnBrk="1" latinLnBrk="0" hangingPunct="1">
        <a:spcBef>
          <a:spcPts val="291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181544" indent="-207772" algn="l" rtl="0" eaLnBrk="1" latinLnBrk="0" hangingPunct="1">
        <a:spcBef>
          <a:spcPts val="293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441251" indent="-207772" algn="l" rtl="0" eaLnBrk="1" latinLnBrk="0" hangingPunct="1">
        <a:spcBef>
          <a:spcPts val="291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1941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388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582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776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970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11649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63591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1553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670" y="302802"/>
            <a:ext cx="9624060" cy="1260211"/>
          </a:xfrm>
          <a:prstGeom prst="rect">
            <a:avLst/>
          </a:prstGeom>
        </p:spPr>
        <p:txBody>
          <a:bodyPr vert="horz" wrap="square" lIns="104160" tIns="52080" rIns="104160" bIns="52080" numCol="1" anchor="ctr" anchorCtr="0" compatLnSpc="1">
            <a:prstTxWarp prst="textNoShape">
              <a:avLst/>
            </a:prstTxWarp>
            <a:normAutofit/>
            <a:sp3d extrusionH="57150" prstMaterial="metal">
              <a:bevelT w="0" h="0"/>
              <a:contourClr>
                <a:schemeClr val="bg2"/>
              </a:contourClr>
            </a:sp3d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670" y="1764295"/>
            <a:ext cx="9624060" cy="4990084"/>
          </a:xfrm>
          <a:prstGeom prst="rect">
            <a:avLst/>
          </a:prstGeom>
        </p:spPr>
        <p:txBody>
          <a:bodyPr vert="horz" wrap="square" lIns="104160" tIns="52080" rIns="104160" bIns="5208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671" y="7008180"/>
            <a:ext cx="2495127" cy="402567"/>
          </a:xfrm>
          <a:prstGeom prst="rect">
            <a:avLst/>
          </a:prstGeom>
        </p:spPr>
        <p:txBody>
          <a:bodyPr vert="horz" lIns="104160" tIns="52080" rIns="104160" bIns="5208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57201F"/>
                </a:solidFill>
                <a:latin typeface="+mn-lt"/>
                <a:cs typeface="Arial" pitchFamily="34" charset="0"/>
              </a:defRPr>
            </a:lvl1pPr>
          </a:lstStyle>
          <a:p>
            <a:pPr defTabSz="914077">
              <a:defRPr/>
            </a:pPr>
            <a:fld id="{EA4C3DBA-CB6E-45E0-8293-39D45EE4F2C1}" type="datetimeFigureOut">
              <a:rPr lang="ru-RU" smtClean="0"/>
              <a:pPr defTabSz="914077">
                <a:defRPr/>
              </a:pPr>
              <a:t>19.12.2013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3582" y="7008180"/>
            <a:ext cx="3386243" cy="402567"/>
          </a:xfrm>
          <a:prstGeom prst="rect">
            <a:avLst/>
          </a:prstGeom>
        </p:spPr>
        <p:txBody>
          <a:bodyPr vert="horz" lIns="104160" tIns="52080" rIns="104160" bIns="5208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57201F"/>
                </a:solidFill>
                <a:latin typeface="+mn-lt"/>
                <a:cs typeface="Arial" pitchFamily="34" charset="0"/>
              </a:defRPr>
            </a:lvl1pPr>
          </a:lstStyle>
          <a:p>
            <a:pPr defTabSz="914077"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3603" y="7008180"/>
            <a:ext cx="2495127" cy="402567"/>
          </a:xfrm>
          <a:prstGeom prst="rect">
            <a:avLst/>
          </a:prstGeom>
        </p:spPr>
        <p:txBody>
          <a:bodyPr vert="horz" lIns="104160" tIns="52080" rIns="104160" bIns="5208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57201F"/>
                </a:solidFill>
                <a:latin typeface="+mn-lt"/>
                <a:cs typeface="Arial" pitchFamily="34" charset="0"/>
              </a:defRPr>
            </a:lvl1pPr>
          </a:lstStyle>
          <a:p>
            <a:pPr defTabSz="914077">
              <a:defRPr/>
            </a:pPr>
            <a:fld id="{48AA553B-08D3-44C5-BF8E-8DAADB8715EC}" type="slidenum">
              <a:rPr lang="ru-RU" smtClean="0"/>
              <a:pPr defTabSz="914077"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4883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000" b="1" kern="1200">
          <a:ln w="50800"/>
          <a:solidFill>
            <a:srgbClr val="57201F"/>
          </a:solid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  <a:latin typeface="+mj-lt"/>
          <a:ea typeface="Verdana" pitchFamily="34" charset="0"/>
          <a:cs typeface="Verdan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000" b="1">
          <a:solidFill>
            <a:srgbClr val="57201F"/>
          </a:solidFill>
          <a:latin typeface="Corbel" pitchFamily="34" charset="0"/>
          <a:ea typeface="Verdana" pitchFamily="34" charset="0"/>
          <a:cs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000" b="1">
          <a:solidFill>
            <a:srgbClr val="57201F"/>
          </a:solidFill>
          <a:latin typeface="Corbel" pitchFamily="34" charset="0"/>
          <a:ea typeface="Verdana" pitchFamily="34" charset="0"/>
          <a:cs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000" b="1">
          <a:solidFill>
            <a:srgbClr val="57201F"/>
          </a:solidFill>
          <a:latin typeface="Corbel" pitchFamily="34" charset="0"/>
          <a:ea typeface="Verdana" pitchFamily="34" charset="0"/>
          <a:cs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000" b="1">
          <a:solidFill>
            <a:srgbClr val="57201F"/>
          </a:solidFill>
          <a:latin typeface="Corbel" pitchFamily="34" charset="0"/>
          <a:ea typeface="Verdana" pitchFamily="34" charset="0"/>
          <a:cs typeface="Verdana" pitchFamily="34" charset="0"/>
        </a:defRPr>
      </a:lvl5pPr>
      <a:lvl6pPr marL="520792" algn="ctr" rtl="0" fontAlgn="base">
        <a:spcBef>
          <a:spcPct val="0"/>
        </a:spcBef>
        <a:spcAft>
          <a:spcPct val="0"/>
        </a:spcAft>
        <a:defRPr sz="5000" b="1">
          <a:solidFill>
            <a:srgbClr val="57201F"/>
          </a:solidFill>
          <a:latin typeface="Corbel" pitchFamily="34" charset="0"/>
        </a:defRPr>
      </a:lvl6pPr>
      <a:lvl7pPr marL="1041585" algn="ctr" rtl="0" fontAlgn="base">
        <a:spcBef>
          <a:spcPct val="0"/>
        </a:spcBef>
        <a:spcAft>
          <a:spcPct val="0"/>
        </a:spcAft>
        <a:defRPr sz="5000" b="1">
          <a:solidFill>
            <a:srgbClr val="57201F"/>
          </a:solidFill>
          <a:latin typeface="Corbel" pitchFamily="34" charset="0"/>
        </a:defRPr>
      </a:lvl7pPr>
      <a:lvl8pPr marL="1562376" algn="ctr" rtl="0" fontAlgn="base">
        <a:spcBef>
          <a:spcPct val="0"/>
        </a:spcBef>
        <a:spcAft>
          <a:spcPct val="0"/>
        </a:spcAft>
        <a:defRPr sz="5000" b="1">
          <a:solidFill>
            <a:srgbClr val="57201F"/>
          </a:solidFill>
          <a:latin typeface="Corbel" pitchFamily="34" charset="0"/>
        </a:defRPr>
      </a:lvl8pPr>
      <a:lvl9pPr marL="2083170" algn="ctr" rtl="0" fontAlgn="base">
        <a:spcBef>
          <a:spcPct val="0"/>
        </a:spcBef>
        <a:spcAft>
          <a:spcPct val="0"/>
        </a:spcAft>
        <a:defRPr sz="5000" b="1">
          <a:solidFill>
            <a:srgbClr val="57201F"/>
          </a:solidFill>
          <a:latin typeface="Corbel" pitchFamily="34" charset="0"/>
        </a:defRPr>
      </a:lvl9pPr>
    </p:titleStyle>
    <p:bodyStyle>
      <a:lvl1pPr marL="390593" indent="-390593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700" kern="1200">
          <a:ln>
            <a:solidFill>
              <a:schemeClr val="bg1">
                <a:lumMod val="50000"/>
              </a:schemeClr>
            </a:solidFill>
          </a:ln>
          <a:solidFill>
            <a:srgbClr val="0D0D0D"/>
          </a:solidFill>
          <a:latin typeface="+mn-lt"/>
          <a:ea typeface="+mn-ea"/>
          <a:cs typeface="Times New Roman" pitchFamily="18" charset="0"/>
        </a:defRPr>
      </a:lvl1pPr>
      <a:lvl2pPr marL="846288" indent="-325499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 kern="1200">
          <a:ln>
            <a:solidFill>
              <a:schemeClr val="bg1">
                <a:lumMod val="50000"/>
              </a:schemeClr>
            </a:solidFill>
          </a:ln>
          <a:solidFill>
            <a:srgbClr val="0D0D0D"/>
          </a:solidFill>
          <a:latin typeface="+mn-lt"/>
          <a:ea typeface="+mn-ea"/>
          <a:cs typeface="Times New Roman" pitchFamily="18" charset="0"/>
        </a:defRPr>
      </a:lvl2pPr>
      <a:lvl3pPr marL="1301981" indent="-260396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700" kern="1200">
          <a:ln>
            <a:solidFill>
              <a:schemeClr val="bg1">
                <a:lumMod val="50000"/>
              </a:schemeClr>
            </a:solidFill>
          </a:ln>
          <a:solidFill>
            <a:srgbClr val="0D0D0D"/>
          </a:solidFill>
          <a:latin typeface="+mn-lt"/>
          <a:ea typeface="+mn-ea"/>
          <a:cs typeface="Times New Roman" pitchFamily="18" charset="0"/>
        </a:defRPr>
      </a:lvl3pPr>
      <a:lvl4pPr marL="1822774" indent="-260396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300" kern="1200">
          <a:ln>
            <a:solidFill>
              <a:schemeClr val="bg1">
                <a:lumMod val="50000"/>
              </a:schemeClr>
            </a:solidFill>
          </a:ln>
          <a:solidFill>
            <a:srgbClr val="0D0D0D"/>
          </a:solidFill>
          <a:latin typeface="+mn-lt"/>
          <a:ea typeface="+mn-ea"/>
          <a:cs typeface="Times New Roman" pitchFamily="18" charset="0"/>
        </a:defRPr>
      </a:lvl4pPr>
      <a:lvl5pPr marL="2343566" indent="-260396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2300" kern="1200">
          <a:ln>
            <a:solidFill>
              <a:schemeClr val="bg1">
                <a:lumMod val="50000"/>
              </a:schemeClr>
            </a:solidFill>
          </a:ln>
          <a:solidFill>
            <a:srgbClr val="0D0D0D"/>
          </a:solidFill>
          <a:latin typeface="+mn-lt"/>
          <a:ea typeface="+mn-ea"/>
          <a:cs typeface="Times New Roman" pitchFamily="18" charset="0"/>
        </a:defRPr>
      </a:lvl5pPr>
      <a:lvl6pPr marL="2864357" indent="-260396" algn="l" defTabSz="1041585" rtl="0" eaLnBrk="1" latinLnBrk="0" hangingPunct="1">
        <a:spcBef>
          <a:spcPct val="20000"/>
        </a:spcBef>
        <a:buFontTx/>
        <a:buBlip>
          <a:blip r:embed="rId14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385149" indent="-260396" algn="l" defTabSz="1041585" rtl="0" eaLnBrk="1" latinLnBrk="0" hangingPunct="1">
        <a:spcBef>
          <a:spcPct val="20000"/>
        </a:spcBef>
        <a:buFontTx/>
        <a:buBlip>
          <a:blip r:embed="rId14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905944" indent="-260396" algn="l" defTabSz="1041585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426735" indent="-260396" algn="l" defTabSz="1041585" rtl="0" eaLnBrk="1" latinLnBrk="0" hangingPunct="1">
        <a:spcBef>
          <a:spcPct val="20000"/>
        </a:spcBef>
        <a:buFontTx/>
        <a:buBlip>
          <a:blip r:embed="rId14"/>
        </a:buBlip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15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92" algn="l" defTabSz="10415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1585" algn="l" defTabSz="10415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2376" algn="l" defTabSz="10415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3170" algn="l" defTabSz="10415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3960" algn="l" defTabSz="10415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4755" algn="l" defTabSz="10415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45547" algn="l" defTabSz="10415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66337" algn="l" defTabSz="10415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4.jpeg"/><Relationship Id="rId7" Type="http://schemas.openxmlformats.org/officeDocument/2006/relationships/hyperlink" Target="http://images.yandex.ru/yandsearch?like=http://www.gribam.ru/i/belij_grib.jpg&amp;p=3&amp;text=%D0%B1%D0%B5%D0%BB%D1%8B%D0%B9%20%D0%B3%D1%80%D0%B8%D0%B1&amp;pos=114&amp;uinfo=ww-1263-wh-584-fw-1221-fh-448-pd-1&amp;rpt=simage&amp;img_url=http://storage2.pressfoto.ru/2013.10/5502422818645a99948ad262dc8be92d7be80957637_b.jpg" TargetMode="Externa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13" Type="http://schemas.openxmlformats.org/officeDocument/2006/relationships/image" Target="../media/image60.jpeg"/><Relationship Id="rId3" Type="http://schemas.openxmlformats.org/officeDocument/2006/relationships/image" Target="../media/image50.wmf"/><Relationship Id="rId7" Type="http://schemas.openxmlformats.org/officeDocument/2006/relationships/image" Target="../media/image54.jpeg"/><Relationship Id="rId12" Type="http://schemas.openxmlformats.org/officeDocument/2006/relationships/image" Target="../media/image59.jpeg"/><Relationship Id="rId17" Type="http://schemas.openxmlformats.org/officeDocument/2006/relationships/image" Target="../media/image64.png"/><Relationship Id="rId2" Type="http://schemas.openxmlformats.org/officeDocument/2006/relationships/image" Target="../media/image49.wmf"/><Relationship Id="rId16" Type="http://schemas.openxmlformats.org/officeDocument/2006/relationships/image" Target="../media/image6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3.jpeg"/><Relationship Id="rId11" Type="http://schemas.openxmlformats.org/officeDocument/2006/relationships/image" Target="../media/image58.jpeg"/><Relationship Id="rId5" Type="http://schemas.openxmlformats.org/officeDocument/2006/relationships/image" Target="../media/image52.jpeg"/><Relationship Id="rId15" Type="http://schemas.openxmlformats.org/officeDocument/2006/relationships/image" Target="../media/image62.png"/><Relationship Id="rId10" Type="http://schemas.openxmlformats.org/officeDocument/2006/relationships/image" Target="../media/image57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Relationship Id="rId14" Type="http://schemas.openxmlformats.org/officeDocument/2006/relationships/image" Target="../media/image6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13" Type="http://schemas.openxmlformats.org/officeDocument/2006/relationships/image" Target="../media/image75.png"/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12" Type="http://schemas.openxmlformats.org/officeDocument/2006/relationships/image" Target="../media/image74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9.jpeg"/><Relationship Id="rId11" Type="http://schemas.openxmlformats.org/officeDocument/2006/relationships/hyperlink" Target="http://images.yandex.ru/yandsearch?like=http://www.naturalnews.com/gallery/dir/Medical/Surgery-tools-tray.jpg&amp;p=2&amp;text=%D0%B8%D0%BD%D1%81%D1%82%D1%80%D1%83%D0%BC%D0%B5%D0%BD%D1%82%D1%8B%20%D0%BC%D0%B5%D0%B4%D1%81%D0%B5%D1%81%D1%82%D1%80%D1%8B&amp;pos=71&amp;uinfo=ww-1263-wh-584-fw-1221-fh-448-pd-1&amp;rpt=simage&amp;img_url=http://static.medportal.ru/pic/common/10021055.jpg" TargetMode="External"/><Relationship Id="rId5" Type="http://schemas.openxmlformats.org/officeDocument/2006/relationships/image" Target="../media/image68.jpeg"/><Relationship Id="rId10" Type="http://schemas.openxmlformats.org/officeDocument/2006/relationships/image" Target="../media/image73.jpeg"/><Relationship Id="rId4" Type="http://schemas.openxmlformats.org/officeDocument/2006/relationships/image" Target="../media/image67.png"/><Relationship Id="rId9" Type="http://schemas.openxmlformats.org/officeDocument/2006/relationships/image" Target="../media/image7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wmf"/><Relationship Id="rId3" Type="http://schemas.openxmlformats.org/officeDocument/2006/relationships/image" Target="../media/image81.jpeg"/><Relationship Id="rId7" Type="http://schemas.openxmlformats.org/officeDocument/2006/relationships/image" Target="../media/image8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4.wmf"/><Relationship Id="rId5" Type="http://schemas.openxmlformats.org/officeDocument/2006/relationships/image" Target="../media/image83.png"/><Relationship Id="rId10" Type="http://schemas.openxmlformats.org/officeDocument/2006/relationships/image" Target="../media/image88.wmf"/><Relationship Id="rId4" Type="http://schemas.openxmlformats.org/officeDocument/2006/relationships/image" Target="../media/image82.jpeg"/><Relationship Id="rId9" Type="http://schemas.openxmlformats.org/officeDocument/2006/relationships/image" Target="../media/image8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gif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gif"/><Relationship Id="rId2" Type="http://schemas.openxmlformats.org/officeDocument/2006/relationships/hyperlink" Target="http://images.yandex.ru/yandsearch?like=http://static.diary.ru/userdir/1/5/2/9/1529533/54325158.jpg&amp;p=1&amp;text=%D0%BF%D0%BE%D0%B7%D0%BD%D0%B0%D0%B2%D0%B0%D1%82%D0%B5%D0%BB%D1%8C%D0%BD%D0%BE%D0%B5%20%D1%80%D0%B0%D0%B7%D0%B2%D0%B8%D1%82%D0%B8%D0%B5%20%D0%B4%D0%BE%D1%88%D0%BA%D0%BE%D0%BB%D1%8C%D0%BD%D0%B8%D0%BA%D0%B0%20%D0%BE%20%D0%BF%D1%80%D0%B0%D0%B7%D0%B4%D0%BD%D0%B8%D0%BA%D0%B0%D1%85&amp;pos=45&amp;uinfo=ww-1263-wh-584-fw-1221-fh-448-pd-1&amp;rpt=simage&amp;img_url=http://mult-pict.narod.ru/BLESK/mult-pict.narod.ru1.gif" TargetMode="Externa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2.jpeg"/><Relationship Id="rId4" Type="http://schemas.openxmlformats.org/officeDocument/2006/relationships/image" Target="../media/image9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7.jpeg"/><Relationship Id="rId4" Type="http://schemas.openxmlformats.org/officeDocument/2006/relationships/image" Target="../media/image96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5" Type="http://schemas.openxmlformats.org/officeDocument/2006/relationships/image" Target="../media/image10.jpeg"/><Relationship Id="rId10" Type="http://schemas.openxmlformats.org/officeDocument/2006/relationships/image" Target="../media/image15.gif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png"/><Relationship Id="rId17" Type="http://schemas.openxmlformats.org/officeDocument/2006/relationships/image" Target="../media/image32.png"/><Relationship Id="rId2" Type="http://schemas.openxmlformats.org/officeDocument/2006/relationships/image" Target="../media/image18.jpe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jpeg"/><Relationship Id="rId11" Type="http://schemas.openxmlformats.org/officeDocument/2006/relationships/image" Target="../media/image27.png"/><Relationship Id="rId5" Type="http://schemas.openxmlformats.org/officeDocument/2006/relationships/image" Target="../media/image21.jpeg"/><Relationship Id="rId15" Type="http://schemas.openxmlformats.org/officeDocument/2006/relationships/hyperlink" Target="http://images.yandex.ru/yandsearch?source=wiz&amp;fp=2&amp;uinfo=ww-1263-wh-584-fw-1038-fh-448-pd-1&amp;p=2&amp;text=%D0%BA%D0%B0%D1%80%D1%82%D0%B8%D0%BD%D0%BA%D0%B0%20%D1%81%20%D0%BA%D0%B0%D1%80%D0%BB%D1%81%D0%BE%D0%BD%D0%BE%D0%BC&amp;noreask=1&amp;pos=72&amp;rpt=simage&amp;lr=213&amp;img_url=http://www.xrest.ru/images/collection/00434/888/original.jpg" TargetMode="External"/><Relationship Id="rId10" Type="http://schemas.openxmlformats.org/officeDocument/2006/relationships/image" Target="../media/image26.png"/><Relationship Id="rId4" Type="http://schemas.openxmlformats.org/officeDocument/2006/relationships/image" Target="../media/image20.jpe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7&amp;text=%D0%BA%D0%B0%D1%80%D1%82%D0%B8%D0%BD%D0%BA%D0%B0%20%D1%89%D1%83%D0%BA%D0%B0&amp;fp=7&amp;pos=212&amp;uinfo=ww-1263-wh-584-fw-1038-fh-448-pd-1&amp;rpt=simage&amp;img_url=http://www.hozvo.ru/img/news/image/719/%D1%89%D1%83%D0%BA%D0%B0.jpg" TargetMode="External"/><Relationship Id="rId3" Type="http://schemas.openxmlformats.org/officeDocument/2006/relationships/image" Target="../media/image33.jpeg"/><Relationship Id="rId7" Type="http://schemas.openxmlformats.org/officeDocument/2006/relationships/image" Target="../media/image35.jpeg"/><Relationship Id="rId2" Type="http://schemas.openxmlformats.org/officeDocument/2006/relationships/hyperlink" Target="http://images.yandex.ru/yandsearch?text=%D0%BA%D0%B0%D1%80%D1%82%D0%B8%D0%BD%D0%BA%D0%B0%20%D1%82%D0%B8%D0%B3%D1%80%D0%B0%20&amp;fp=0&amp;pos=4&amp;uinfo=ww-1263-wh-584-fw-1038-fh-448-pd-1&amp;rpt=simage&amp;img_url=http://img.desktopwallpapers.ru/animals/pics/tiger_in_night-1152.jpg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images.yandex.ru/yandsearch?text=%D0%BA%D0%B0%D1%80%D1%82%D0%B8%D0%BD%D0%BA%D0%B0%20%D0%BA%D0%BE%D1%80%D0%BE%D0%B2%D0%B0&amp;fp=0&amp;img_url=http://www.clipart.net.ua/images/clip1577.jpg&amp;pos=1&amp;uinfo=ww-1263-wh-584-fw-1221-fh-448-pd-1&amp;rpt=simage" TargetMode="External"/><Relationship Id="rId11" Type="http://schemas.openxmlformats.org/officeDocument/2006/relationships/image" Target="../media/image37.jpeg"/><Relationship Id="rId5" Type="http://schemas.openxmlformats.org/officeDocument/2006/relationships/image" Target="../media/image34.jpeg"/><Relationship Id="rId10" Type="http://schemas.openxmlformats.org/officeDocument/2006/relationships/hyperlink" Target="http://images.yandex.ru/yandsearch?text=%D0%B7%D0%BD%D0%B0%D0%BA%20%D0%B2%D0%BE%D0%BF%D1%80%D0%BE%D1%81%D0%B0%20%D0%BA%D0%B0%D1%80%D1%82%D0%B8%D0%BD%D0%BA%D0%B0&amp;fp=0&amp;pos=24&amp;uinfo=ww-1263-wh-584-fw-1038-fh-448-pd-1&amp;rpt=simage&amp;img_url=http://www.tusur.ru/export/sites/ru.tusur.new/ru/news/2011/04/011.jpg" TargetMode="External"/><Relationship Id="rId4" Type="http://schemas.openxmlformats.org/officeDocument/2006/relationships/hyperlink" Target="http://images.yandex.ru/yandsearch?like=http://www.catsnet.ru/files/pers6-.jpg&amp;text=%D0%BA%D0%B0%D1%80%D1%82%D0%B8%D0%BD%D0%BA%D0%B0%20%D0%BA%D0%BE%D1%88%D0%BA%D0%B0&amp;fp=0&amp;pos=0&amp;uinfo=ww-1263-wh-584-fw-1221-fh-448-pd-1&amp;rpt=simage&amp;img_url=http://www.catsnet.ru/files/pers6-.jpg" TargetMode="External"/><Relationship Id="rId9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2.pn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1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Воспитатель </a:t>
            </a:r>
            <a:r>
              <a:rPr lang="ru-RU" dirty="0" err="1" smtClean="0"/>
              <a:t>Кутявина</a:t>
            </a:r>
            <a:r>
              <a:rPr lang="ru-RU" dirty="0" smtClean="0"/>
              <a:t> Надежда Леонидовна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38189" y="2484488"/>
            <a:ext cx="9505056" cy="3477874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pPr algn="ctr"/>
            <a: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Развитие </a:t>
            </a:r>
            <a:b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логического мышления </a:t>
            </a:r>
            <a:b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у детей дошкольного возраста </a:t>
            </a:r>
            <a:b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c  речевыми </a:t>
            </a: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нарушениями.</a:t>
            </a:r>
            <a: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</a:br>
            <a:endParaRPr lang="ru-RU" sz="4400" b="1" dirty="0">
              <a:solidFill>
                <a:schemeClr val="accent5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6064" y="558857"/>
            <a:ext cx="5346700" cy="1661961"/>
          </a:xfrm>
          <a:prstGeom prst="rect">
            <a:avLst/>
          </a:prstGeom>
        </p:spPr>
        <p:txBody>
          <a:bodyPr lIns="91408" tIns="45704" rIns="91408" bIns="45704">
            <a:spAutoFit/>
          </a:bodyPr>
          <a:lstStyle/>
          <a:p>
            <a:pPr algn="ctr"/>
            <a:r>
              <a:rPr lang="ru-RU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«Человек, который способен конструктивно мыслить, быстро решать логические задачи наиболее приспособлен к жизни»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563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000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8909" y="1176198"/>
            <a:ext cx="2107120" cy="34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7" descr="1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4" t="15671" r="10652" b="9853"/>
          <a:stretch>
            <a:fillRect/>
          </a:stretch>
        </p:blipFill>
        <p:spPr bwMode="auto">
          <a:xfrm>
            <a:off x="7485380" y="2772463"/>
            <a:ext cx="2940685" cy="1631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Rectangle 10"/>
          <p:cNvSpPr>
            <a:spLocks noChangeArrowheads="1"/>
          </p:cNvSpPr>
          <p:nvPr/>
        </p:nvSpPr>
        <p:spPr bwMode="auto">
          <a:xfrm>
            <a:off x="316679" y="672112"/>
            <a:ext cx="10247842" cy="4116688"/>
          </a:xfrm>
          <a:prstGeom prst="rect">
            <a:avLst/>
          </a:prstGeom>
          <a:solidFill>
            <a:schemeClr val="bg1"/>
          </a:solidFill>
          <a:ln w="57150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287" tIns="52144" rIns="104287" bIns="52144" anchor="ctr"/>
          <a:lstStyle/>
          <a:p>
            <a:pPr algn="ctr"/>
            <a:endParaRPr lang="ru-RU">
              <a:solidFill>
                <a:srgbClr val="006600"/>
              </a:solidFill>
            </a:endParaRPr>
          </a:p>
        </p:txBody>
      </p:sp>
      <p:pic>
        <p:nvPicPr>
          <p:cNvPr id="1202189" name="Picture 13" descr="000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0996" y="1207402"/>
            <a:ext cx="2270379" cy="280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5" name="Rectangle 17"/>
          <p:cNvSpPr>
            <a:spLocks noChangeArrowheads="1"/>
          </p:cNvSpPr>
          <p:nvPr/>
        </p:nvSpPr>
        <p:spPr bwMode="auto">
          <a:xfrm>
            <a:off x="1960458" y="4872814"/>
            <a:ext cx="1336675" cy="7561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287" tIns="52144" rIns="104287" bIns="52144" anchor="ctr"/>
          <a:lstStyle/>
          <a:p>
            <a:endParaRPr lang="ru-RU"/>
          </a:p>
        </p:txBody>
      </p:sp>
      <p:sp>
        <p:nvSpPr>
          <p:cNvPr id="16396" name="Text Box 19"/>
          <p:cNvSpPr txBox="1">
            <a:spLocks noChangeArrowheads="1"/>
          </p:cNvSpPr>
          <p:nvPr/>
        </p:nvSpPr>
        <p:spPr bwMode="auto">
          <a:xfrm>
            <a:off x="4277360" y="5208870"/>
            <a:ext cx="6416040" cy="1582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287" tIns="52144" rIns="104287" bIns="521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 dirty="0">
                <a:solidFill>
                  <a:srgbClr val="006600"/>
                </a:solidFill>
              </a:rPr>
              <a:t>Рассмотри картинки и назови, </a:t>
            </a:r>
            <a:r>
              <a:rPr lang="ru-RU" sz="3200" b="1" dirty="0" smtClean="0">
                <a:solidFill>
                  <a:srgbClr val="006600"/>
                </a:solidFill>
              </a:rPr>
              <a:t>какие грибы ёжик не соберёт к зиме. </a:t>
            </a:r>
            <a:r>
              <a:rPr lang="ru-RU" sz="3200" b="1" dirty="0">
                <a:solidFill>
                  <a:srgbClr val="006600"/>
                </a:solidFill>
              </a:rPr>
              <a:t>Почему?</a:t>
            </a:r>
          </a:p>
        </p:txBody>
      </p:sp>
      <p:pic>
        <p:nvPicPr>
          <p:cNvPr id="12292" name="Picture 4" descr="http://i073.radikal.ru/1003/29/349e9ac239f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969" y="4103322"/>
            <a:ext cx="3006612" cy="307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http://lenagold.narod.ru/fon/clipart/g/grib/grib87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266" y="977635"/>
            <a:ext cx="2409020" cy="300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1dd497645de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31" y="1176198"/>
            <a:ext cx="2314642" cy="2604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://storage2.pressfoto.ru/2013.10/5502422818645a99948ad262dc8be92d7be80957637_b.jpg">
            <a:hlinkClick r:id="rId7"/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1" t="6039" r="16746" b="6612"/>
          <a:stretch/>
        </p:blipFill>
        <p:spPr bwMode="auto">
          <a:xfrm>
            <a:off x="5440601" y="1332360"/>
            <a:ext cx="217504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8386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RNRC4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045" y="924154"/>
            <a:ext cx="4521989" cy="2646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RNRC4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035" y="924154"/>
            <a:ext cx="4856586" cy="2646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RNRC4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654" y="3570597"/>
            <a:ext cx="4474380" cy="2459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RNRC4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035" y="3528589"/>
            <a:ext cx="4856586" cy="2646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54" name="WordArt 34"/>
          <p:cNvSpPr>
            <a:spLocks noChangeArrowheads="1" noChangeShapeType="1" noTextEdit="1"/>
          </p:cNvSpPr>
          <p:nvPr/>
        </p:nvSpPr>
        <p:spPr bwMode="auto">
          <a:xfrm>
            <a:off x="802005" y="2772463"/>
            <a:ext cx="512392" cy="70886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lIns="104306" tIns="52153" rIns="104306" bIns="5215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41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C0000"/>
              </a:solidFill>
              <a:latin typeface="Century Schoolbook"/>
            </a:endParaRPr>
          </a:p>
        </p:txBody>
      </p:sp>
      <p:pic>
        <p:nvPicPr>
          <p:cNvPr id="1026" name="Picture 2" descr="http://www.lenagold.ru/fon/clipart/b/bakl/bakla3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688016" y="4446588"/>
            <a:ext cx="1041180" cy="103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lenagold.ru/fon/clipart/p/per/perets12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002" y="5825725"/>
            <a:ext cx="1080838" cy="107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lenagold.ru/fon/clipart/p/pomid/pomid2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627" y="5937411"/>
            <a:ext cx="1065853" cy="1078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lenagold.ru/fon/clipart/o/ogur/ogur2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652" y="4446588"/>
            <a:ext cx="1078874" cy="107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lenagold.ru/fon/clipart/l/luk/onion47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666" y="4551293"/>
            <a:ext cx="1080838" cy="107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lenagold.ru/fon/clipart/k/kuku/kukur10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9783" y="5192671"/>
            <a:ext cx="1080838" cy="106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lenagold.ru/fon/clipart/v/vino/vinog17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354" y="5916730"/>
            <a:ext cx="1080838" cy="1098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lenagold.ru/fon/clipart/ja/jabl/raz/razapp021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208" y="5937999"/>
            <a:ext cx="1202072" cy="107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www.lenagold.ru/fon/clipart/g/grush/grusha69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150" y="6029982"/>
            <a:ext cx="1080838" cy="107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www.lenagold.ru/fon/clipart/a/ana/ananas36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796" y="4551293"/>
            <a:ext cx="1080838" cy="107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www.lenagold.ru/fon/clipart/b/bana/banan04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991" y="4739537"/>
            <a:ext cx="1046997" cy="103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8" name="Picture 10" descr="http://s41.radikal.ru/i093/1010/c2/5039b473a9b0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010" y="3131659"/>
            <a:ext cx="1113697" cy="1096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0" name="Picture 12" descr="http://s56.radikal.ru/i152/0902/d2/f93de8d5844f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046" y="429310"/>
            <a:ext cx="1135028" cy="1167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00521" y="244644"/>
            <a:ext cx="1410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«Магазин</a:t>
            </a:r>
            <a:r>
              <a:rPr lang="ru-RU" b="1" i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2" descr="http://i049.radikal.ru/0803/a2/35d7feaf48a3.png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28" t="66993"/>
          <a:stretch/>
        </p:blipFill>
        <p:spPr bwMode="auto">
          <a:xfrm>
            <a:off x="0" y="4739537"/>
            <a:ext cx="2394372" cy="3073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92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63903" y="1063601"/>
            <a:ext cx="6811124" cy="56140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4" name="Picture 2" descr="http://www.lenagold.ru/fon/clipart/l/labor/labor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089" y="3060551"/>
            <a:ext cx="2189461" cy="1548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://www.lenagold.ru/fon/clipart/l/labor/labor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876" y="1312524"/>
            <a:ext cx="1822756" cy="137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http://lenagold.narod.ru/fon/clipart/m/medp/medik03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83" y="1311790"/>
            <a:ext cx="1637908" cy="2135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0" name="Picture 8" descr="http://www.lenagold.ru/fon/clipart/t/tabl/tabl01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326" y="5037378"/>
            <a:ext cx="2092224" cy="130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4" name="Picture 12" descr="http://www.lenagold.ru/fon/clipart/p/prib/prib1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074" y="3116597"/>
            <a:ext cx="1811373" cy="149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6" name="Picture 14" descr="http://www.lenagold.ru/fon/clipart/d/dosk/dosk12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089" y="1300280"/>
            <a:ext cx="2189461" cy="1423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8" name="Picture 16" descr="http://www.lenagold.ru/fon/clipart/p/prib/prib17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569" y="3060551"/>
            <a:ext cx="1733684" cy="1548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50" name="Picture 18" descr="http://www.lenagold.ru/fon/clipart/p/prib/prib29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795" y="1352270"/>
            <a:ext cx="1756210" cy="137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52" name="Picture 20" descr="http://www.lenagold.ru/fon/clipart/sh/shpr/shprits015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871" y="5037377"/>
            <a:ext cx="1755080" cy="1309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77106" y="320231"/>
            <a:ext cx="97391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>
                <a:solidFill>
                  <a:srgbClr val="FF0000"/>
                </a:solidFill>
                <a:latin typeface="Arial Black" pitchFamily="34" charset="0"/>
              </a:rPr>
              <a:t>Конкретизация</a:t>
            </a:r>
            <a:r>
              <a:rPr lang="ru-RU" dirty="0">
                <a:solidFill>
                  <a:srgbClr val="0000CC"/>
                </a:solidFill>
                <a:latin typeface="Arial Black" pitchFamily="34" charset="0"/>
              </a:rPr>
              <a:t> – мыслительная операция, заключающаяся в определении проявления общего закона в частном случае.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0051" y="6876975"/>
            <a:ext cx="2077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u="sng" dirty="0">
                <a:solidFill>
                  <a:srgbClr val="FF0000"/>
                </a:solidFill>
                <a:latin typeface="Arial Narrow" pitchFamily="34" charset="0"/>
              </a:rPr>
              <a:t>«Кому что нужно?»</a:t>
            </a:r>
            <a:endParaRPr lang="ru-RU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4098" name="Picture 2" descr="http://news.datanews.ru/images/news/10_02/9398x0.jpg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074" y="5037376"/>
            <a:ext cx="1811373" cy="1309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2" name="Picture 10" descr="http://s49.radikal.ru/i123/0811/86/a657a5a39ad3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753632" y="3986880"/>
            <a:ext cx="1949710" cy="3574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334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Содержимое 2"/>
          <p:cNvSpPr>
            <a:spLocks noGrp="1"/>
          </p:cNvSpPr>
          <p:nvPr>
            <p:ph sz="half" idx="1"/>
          </p:nvPr>
        </p:nvSpPr>
        <p:spPr>
          <a:xfrm>
            <a:off x="306140" y="396255"/>
            <a:ext cx="4845447" cy="5119605"/>
          </a:xfrm>
        </p:spPr>
        <p:txBody>
          <a:bodyPr>
            <a:no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2800" b="1" i="1" dirty="0">
                <a:solidFill>
                  <a:srgbClr val="FF0000"/>
                </a:solidFill>
              </a:rPr>
              <a:t>Игра «Во что превратится?»</a:t>
            </a:r>
          </a:p>
          <a:p>
            <a:pPr algn="ctr">
              <a:buFont typeface="Wingdings" pitchFamily="2" charset="2"/>
              <a:buNone/>
            </a:pPr>
            <a:endParaRPr lang="ru-RU" sz="2800" b="1" i="1" dirty="0"/>
          </a:p>
          <a:p>
            <a:pPr>
              <a:buFont typeface="Wingdings" pitchFamily="2" charset="2"/>
              <a:buChar char="Ø"/>
            </a:pPr>
            <a:r>
              <a:rPr lang="ru-RU" sz="2800" dirty="0"/>
              <a:t>Всадник без лошади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/>
              <a:t>Дерево без веток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/>
              <a:t>Самолёт без крыльев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/>
              <a:t>Книга без страниц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/>
              <a:t>Сад без деревьев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/>
              <a:t>Карандаш без грифеля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/>
              <a:t>Диван без спинки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/>
              <a:t>Подушка без перьев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/>
              <a:t>Стол без ножек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/>
              <a:t>Спички без серы</a:t>
            </a:r>
          </a:p>
        </p:txBody>
      </p:sp>
      <p:sp>
        <p:nvSpPr>
          <p:cNvPr id="23556" name="Содержимое 3"/>
          <p:cNvSpPr>
            <a:spLocks noGrp="1"/>
          </p:cNvSpPr>
          <p:nvPr>
            <p:ph sz="half" idx="2"/>
          </p:nvPr>
        </p:nvSpPr>
        <p:spPr>
          <a:xfrm>
            <a:off x="5597327" y="468263"/>
            <a:ext cx="5096073" cy="5198368"/>
          </a:xfrm>
        </p:spPr>
        <p:txBody>
          <a:bodyPr>
            <a:no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2800" b="1" i="1" dirty="0">
                <a:solidFill>
                  <a:srgbClr val="FF0000"/>
                </a:solidFill>
              </a:rPr>
              <a:t>«Подбери пару»</a:t>
            </a:r>
          </a:p>
          <a:p>
            <a:pPr algn="ctr">
              <a:buFont typeface="Wingdings" pitchFamily="2" charset="2"/>
              <a:buNone/>
            </a:pPr>
            <a:endParaRPr lang="ru-RU" sz="2800" b="1" i="1" dirty="0"/>
          </a:p>
          <a:p>
            <a:pPr>
              <a:buFont typeface="Wingdings" pitchFamily="2" charset="2"/>
              <a:buChar char="v"/>
            </a:pPr>
            <a:r>
              <a:rPr lang="ru-RU" sz="2800" dirty="0"/>
              <a:t>Стрелка-часы, колесо-?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/>
              <a:t>Вулкан-извержение, река-?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/>
              <a:t>Птица-перья, рыба-?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/>
              <a:t>Красный-стоять, зелёный-?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/>
              <a:t>Осень-дождь, зима-?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/>
              <a:t>Стол-скатерть, пол-?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/>
              <a:t>Учитель-школа, врач-?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/>
              <a:t>Человек-руки, кошка-?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/>
              <a:t>Поезд-станция, самолёт-?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/>
              <a:t>Писатель-книга, скульптор-? </a:t>
            </a:r>
          </a:p>
        </p:txBody>
      </p:sp>
    </p:spTree>
    <p:extLst>
      <p:ext uri="{BB962C8B-B14F-4D97-AF65-F5344CB8AC3E}">
        <p14:creationId xmlns:p14="http://schemas.microsoft.com/office/powerpoint/2010/main" val="101664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6727" y="28451"/>
            <a:ext cx="2088555" cy="1656184"/>
          </a:xfrm>
          <a:noFill/>
        </p:spPr>
      </p:pic>
      <p:sp>
        <p:nvSpPr>
          <p:cNvPr id="5" name="Горизонтальный свиток 4"/>
          <p:cNvSpPr/>
          <p:nvPr/>
        </p:nvSpPr>
        <p:spPr>
          <a:xfrm>
            <a:off x="3115172" y="0"/>
            <a:ext cx="7184628" cy="1496501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>
              <a:defRPr/>
            </a:pPr>
            <a:r>
              <a:rPr lang="ru-RU" sz="2700" dirty="0">
                <a:solidFill>
                  <a:schemeClr val="tx1"/>
                </a:solidFill>
              </a:rPr>
              <a:t>Почему Волк прибежал быстрее Красной Шапочки к дому её бабушки?</a:t>
            </a:r>
          </a:p>
        </p:txBody>
      </p:sp>
      <p:pic>
        <p:nvPicPr>
          <p:cNvPr id="1434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99" y="1908423"/>
            <a:ext cx="2005013" cy="1656184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99" y="3852638"/>
            <a:ext cx="2005013" cy="1728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Горизонтальный свиток 10"/>
          <p:cNvSpPr/>
          <p:nvPr/>
        </p:nvSpPr>
        <p:spPr>
          <a:xfrm>
            <a:off x="2995067" y="3852638"/>
            <a:ext cx="7351713" cy="1417737"/>
          </a:xfrm>
          <a:prstGeom prst="horizontalScroll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>
              <a:defRPr/>
            </a:pPr>
            <a:r>
              <a:rPr lang="ru-RU" sz="2700" dirty="0">
                <a:solidFill>
                  <a:schemeClr val="tx1"/>
                </a:solidFill>
              </a:rPr>
              <a:t>Почему </a:t>
            </a:r>
            <a:r>
              <a:rPr lang="ru-RU" sz="2700" dirty="0" err="1" smtClean="0">
                <a:solidFill>
                  <a:schemeClr val="tx1"/>
                </a:solidFill>
              </a:rPr>
              <a:t>семро</a:t>
            </a:r>
            <a:r>
              <a:rPr lang="ru-RU" sz="2700" dirty="0" smtClean="0">
                <a:solidFill>
                  <a:schemeClr val="tx1"/>
                </a:solidFill>
              </a:rPr>
              <a:t> </a:t>
            </a:r>
            <a:r>
              <a:rPr lang="ru-RU" sz="2700" dirty="0">
                <a:solidFill>
                  <a:schemeClr val="tx1"/>
                </a:solidFill>
              </a:rPr>
              <a:t>козлят открыли дверь Волку?</a:t>
            </a:r>
          </a:p>
        </p:txBody>
      </p:sp>
      <p:pic>
        <p:nvPicPr>
          <p:cNvPr id="14345" name="Picture 12"/>
          <p:cNvPicPr>
            <a:picLocks noChangeAspect="1" noChangeArrowheads="1"/>
          </p:cNvPicPr>
          <p:nvPr/>
        </p:nvPicPr>
        <p:blipFill>
          <a:blip r:embed="rId5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62" y="5724847"/>
            <a:ext cx="2005013" cy="1678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Горизонтальный свиток 12"/>
          <p:cNvSpPr/>
          <p:nvPr/>
        </p:nvSpPr>
        <p:spPr>
          <a:xfrm>
            <a:off x="2995067" y="5855423"/>
            <a:ext cx="7435254" cy="1417737"/>
          </a:xfrm>
          <a:prstGeom prst="horizontalScroll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>
              <a:defRPr/>
            </a:pPr>
            <a:r>
              <a:rPr lang="ru-RU" sz="2700" dirty="0">
                <a:solidFill>
                  <a:schemeClr val="tx1"/>
                </a:solidFill>
              </a:rPr>
              <a:t>Почему Колобок от всех зверей убежал, а Лисе сам на нос прыгнул? </a:t>
            </a:r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3174604" y="1908423"/>
            <a:ext cx="7184628" cy="1496501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>
              <a:defRPr/>
            </a:pPr>
            <a:r>
              <a:rPr lang="ru-RU" sz="2700" dirty="0">
                <a:solidFill>
                  <a:schemeClr val="tx1"/>
                </a:solidFill>
              </a:rPr>
              <a:t>Кто из трёх поросят не боялся Волка в своём доме? Почему?</a:t>
            </a:r>
          </a:p>
        </p:txBody>
      </p:sp>
    </p:spTree>
    <p:extLst>
      <p:ext uri="{BB962C8B-B14F-4D97-AF65-F5344CB8AC3E}">
        <p14:creationId xmlns:p14="http://schemas.microsoft.com/office/powerpoint/2010/main" val="25059887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0196" y="180231"/>
            <a:ext cx="9273183" cy="6840760"/>
          </a:xfrm>
        </p:spPr>
        <p:txBody>
          <a:bodyPr>
            <a:normAutofit fontScale="77500" lnSpcReduction="20000"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3200" b="1" dirty="0">
                <a:solidFill>
                  <a:srgbClr val="7030A0"/>
                </a:solidFill>
                <a:latin typeface="+mj-lt"/>
              </a:rPr>
              <a:t>«</a:t>
            </a:r>
            <a:r>
              <a:rPr lang="ru-RU" sz="3200" b="1" dirty="0">
                <a:solidFill>
                  <a:srgbClr val="0000CC"/>
                </a:solidFill>
                <a:latin typeface="+mj-lt"/>
              </a:rPr>
              <a:t>Закончи предложение»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3200" b="1" dirty="0">
                <a:solidFill>
                  <a:srgbClr val="0000CC"/>
                </a:solidFill>
                <a:latin typeface="+mj-lt"/>
              </a:rPr>
              <a:t>(Закончить предложение, используя союз «чтобы»,  подобрав к началу каждой фразы по 2-3 варианта её продолжения).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3200" b="1" dirty="0">
              <a:solidFill>
                <a:srgbClr val="0000CC"/>
              </a:solidFill>
              <a:latin typeface="+mj-lt"/>
            </a:endParaRPr>
          </a:p>
          <a:p>
            <a:pPr eaLnBrk="1" hangingPunct="1">
              <a:buFont typeface="Wingdings" pitchFamily="2" charset="2"/>
              <a:buChar char="q"/>
            </a:pPr>
            <a:r>
              <a:rPr lang="ru-RU" sz="3200" i="1" dirty="0">
                <a:solidFill>
                  <a:schemeClr val="tx2"/>
                </a:solidFill>
                <a:latin typeface="+mj-lt"/>
              </a:rPr>
              <a:t>Дети сели в лодку, чтобы____________________________ .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3200" i="1" dirty="0">
                <a:solidFill>
                  <a:schemeClr val="tx2"/>
                </a:solidFill>
                <a:latin typeface="+mj-lt"/>
                <a:cs typeface="Arial" charset="0"/>
              </a:rPr>
              <a:t>Мама</a:t>
            </a:r>
            <a:r>
              <a:rPr lang="ru-RU" sz="3200" i="1" dirty="0">
                <a:solidFill>
                  <a:schemeClr val="tx2"/>
                </a:solidFill>
                <a:latin typeface="+mj-lt"/>
              </a:rPr>
              <a:t> надела нарядное платье, чтобы____________________ .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3200" i="1" dirty="0">
                <a:solidFill>
                  <a:schemeClr val="tx2"/>
                </a:solidFill>
                <a:latin typeface="+mj-lt"/>
              </a:rPr>
              <a:t>Петя закрыл лицо руками, чтобы_________________________ .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3200" i="1" dirty="0">
                <a:solidFill>
                  <a:schemeClr val="tx2"/>
                </a:solidFill>
                <a:latin typeface="+mj-lt"/>
              </a:rPr>
              <a:t>Вова взял собаку на поводок,  чтобы_______________________ .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3200" i="1" dirty="0">
                <a:solidFill>
                  <a:schemeClr val="tx2"/>
                </a:solidFill>
                <a:latin typeface="+mj-lt"/>
              </a:rPr>
              <a:t>Рабочие привезли кирпичи, чтобы__________________________ .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3200" i="1" dirty="0">
                <a:solidFill>
                  <a:schemeClr val="tx2"/>
                </a:solidFill>
                <a:latin typeface="+mj-lt"/>
              </a:rPr>
              <a:t>Катя подняла с земли птенчика, чтобы______________________ .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3200" i="1" dirty="0">
                <a:solidFill>
                  <a:schemeClr val="tx2"/>
                </a:solidFill>
                <a:latin typeface="+mj-lt"/>
              </a:rPr>
              <a:t>Папа купил цветы, чтобы__________________________________ .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3200" i="1" dirty="0">
                <a:solidFill>
                  <a:schemeClr val="tx2"/>
                </a:solidFill>
                <a:latin typeface="+mj-lt"/>
              </a:rPr>
              <a:t>Лена размахивала руками, чтобы____________________________.</a:t>
            </a:r>
          </a:p>
          <a:p>
            <a:pPr eaLnBrk="1" hangingPunct="1">
              <a:buFont typeface="Wingdings" pitchFamily="2" charset="2"/>
              <a:buChar char="q"/>
            </a:pPr>
            <a:endParaRPr lang="ru-RU" sz="2100" i="1" dirty="0">
              <a:solidFill>
                <a:schemeClr val="tx2"/>
              </a:solidFill>
            </a:endParaRPr>
          </a:p>
        </p:txBody>
      </p:sp>
      <p:pic>
        <p:nvPicPr>
          <p:cNvPr id="4" name="Picture 15" descr="solnishk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4436" y="108223"/>
            <a:ext cx="1002506" cy="787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51418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5 0.04186 C 0.00503 0.04487 -0.00226 0.04602 -0.0099 0.04764 C -0.01285 0.04834 -0.01597 0.0488 -0.01893 0.04972 C -0.02188 0.05065 -0.02778 0.05365 -0.02778 0.05389 C -0.03195 0.06961 -0.02761 0.06984 -0.01893 0.07562 C -0.01476 0.0784 -0.0099 0.08372 -0.00538 0.08557 C 0.00208 0.08881 0.01215 0.09019 0.01996 0.09158 C 0.02396 0.09228 0.02778 0.09274 0.03177 0.09343 C 0.03906 0.0969 0.0467 0.0969 0.05416 0.09945 C 0.05955 0.10407 0.06111 0.10754 0.06319 0.1154 C 0.06267 0.11795 0.06284 0.12118 0.06163 0.12327 C 0.06076 0.12488 0.05868 0.12419 0.05729 0.12535 C 0.05607 0.12627 0.05538 0.12835 0.05416 0.12928 C 0.04479 0.13529 0.03142 0.13714 0.02135 0.13922 C 0.01302 0.14292 0.0059 0.14755 -0.00243 0.15102 C -0.00556 0.15217 -0.01146 0.15518 -0.01146 0.15541 C -0.01198 0.15703 -0.01354 0.15911 -0.01285 0.16096 C -0.0099 0.16836 -0.00226 0.17461 0.00347 0.17692 C 0.01111 0.18363 0.02014 0.18571 0.02882 0.18895 C 0.03784 0.19241 0.04653 0.19635 0.05573 0.19889 C 0.06076 0.20328 0.06198 0.20837 0.06771 0.21068 C 0.07778 0.25393 0.04514 0.23543 0.0125 0.23659 C 0.00469 0.24352 0.00243 0.24144 -0.00104 0.25463 C 0.00382 0.27266 0.02673 0.27798 0.03923 0.2803 C 0.04531 0.28307 0.05104 0.28192 0.05573 0.28839 C 0.05798 0.29649 0.06163 0.30342 0.06771 0.3062 C 0.06857 0.31013 0.07118 0.31406 0.07066 0.31822 C 0.06979 0.32516 0.05712 0.33164 0.05278 0.3321 C 0.04236 0.33326 0.03177 0.33326 0.02135 0.33395 C 0.01545 0.33673 0.01423 0.34019 0.0125 0.34806 C 0.01684 0.37859 0.03159 0.38691 0.05278 0.39177 C 0.0585 0.39686 0.06423 0.39662 0.07066 0.39963 C 0.0717 0.40171 0.07326 0.40333 0.07361 0.40564 C 0.07482 0.41489 0.06528 0.42137 0.06024 0.42345 C 0.01823 0.46022 -0.04011 0.4327 -0.09045 0.4334 C -0.09983 0.43663 -0.11893 0.43941 -0.11893 0.43964 C -0.18073 0.46115 -0.27136 0.44866 -0.31893 0.44935 C -0.38229 0.45143 -0.36684 0.43178 -0.38299 0.45328 " pathEditMode="relative" rAng="0" ptsTypes="fffffffffffffffffffffffffffffffffffffA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10" y="209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180" y="108223"/>
            <a:ext cx="9624060" cy="1260211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</a:rPr>
              <a:t>Моделирование, алгоритмы,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комбинаторика.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38188" y="1404367"/>
            <a:ext cx="99254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ИГРЫ</a:t>
            </a:r>
            <a:r>
              <a:rPr lang="ru-RU" b="1" dirty="0" smtClean="0">
                <a:solidFill>
                  <a:srgbClr val="0000CC"/>
                </a:solidFill>
                <a:latin typeface="Arial Black" pitchFamily="34" charset="0"/>
              </a:rPr>
              <a:t>. «Расположи</a:t>
            </a:r>
            <a:r>
              <a:rPr lang="ru-RU" b="1" dirty="0">
                <a:solidFill>
                  <a:srgbClr val="0000CC"/>
                </a:solidFill>
                <a:latin typeface="Arial Black" pitchFamily="34" charset="0"/>
              </a:rPr>
              <a:t>, назови </a:t>
            </a:r>
            <a:r>
              <a:rPr lang="ru-RU" b="1" dirty="0" err="1" smtClean="0">
                <a:solidFill>
                  <a:srgbClr val="0000CC"/>
                </a:solidFill>
                <a:latin typeface="Arial Black" pitchFamily="34" charset="0"/>
              </a:rPr>
              <a:t>по-порядку</a:t>
            </a:r>
            <a:r>
              <a:rPr lang="ru-RU" b="1" dirty="0" smtClean="0">
                <a:solidFill>
                  <a:srgbClr val="0000CC"/>
                </a:solidFill>
                <a:latin typeface="Arial Black" pitchFamily="34" charset="0"/>
              </a:rPr>
              <a:t>», «Что </a:t>
            </a:r>
            <a:r>
              <a:rPr lang="ru-RU" b="1" dirty="0">
                <a:solidFill>
                  <a:srgbClr val="0000CC"/>
                </a:solidFill>
                <a:latin typeface="Arial Black" pitchFamily="34" charset="0"/>
              </a:rPr>
              <a:t>сначала, что </a:t>
            </a:r>
            <a:r>
              <a:rPr lang="ru-RU" b="1" dirty="0" smtClean="0">
                <a:solidFill>
                  <a:srgbClr val="0000CC"/>
                </a:solidFill>
                <a:latin typeface="Arial Black" pitchFamily="34" charset="0"/>
              </a:rPr>
              <a:t>потом», «Цепочки», </a:t>
            </a:r>
            <a:endParaRPr lang="ru-RU" b="1" dirty="0">
              <a:solidFill>
                <a:srgbClr val="0000CC"/>
              </a:solidFill>
              <a:latin typeface="Arial Black" pitchFamily="34" charset="0"/>
            </a:endParaRPr>
          </a:p>
          <a:p>
            <a:r>
              <a:rPr lang="ru-RU" b="1" dirty="0">
                <a:solidFill>
                  <a:srgbClr val="0000CC"/>
                </a:solidFill>
                <a:latin typeface="Arial Black" pitchFamily="34" charset="0"/>
              </a:rPr>
              <a:t>Установление последовательностей и логических </a:t>
            </a:r>
            <a:r>
              <a:rPr lang="ru-RU" b="1" dirty="0" smtClean="0">
                <a:solidFill>
                  <a:srgbClr val="0000CC"/>
                </a:solidFill>
                <a:latin typeface="Arial Black" pitchFamily="34" charset="0"/>
              </a:rPr>
              <a:t>рядов</a:t>
            </a:r>
            <a:r>
              <a:rPr lang="ru-RU" b="1" dirty="0" smtClean="0">
                <a:solidFill>
                  <a:srgbClr val="0000CC"/>
                </a:solidFill>
                <a:latin typeface="Arial Narrow" pitchFamily="34" charset="0"/>
              </a:rPr>
              <a:t>.</a:t>
            </a:r>
            <a:endParaRPr lang="ru-RU" b="1" dirty="0"/>
          </a:p>
        </p:txBody>
      </p:sp>
      <p:pic>
        <p:nvPicPr>
          <p:cNvPr id="8" name="Picture 3" descr="C:\Users\SONYVA~1\AppData\Local\Temp\Rar$DIa0.834\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78786" y="2048345"/>
            <a:ext cx="4538360" cy="5842692"/>
          </a:xfrm>
          <a:prstGeom prst="rect">
            <a:avLst/>
          </a:prstGeom>
          <a:noFill/>
          <a:ln w="571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SONYVA~1\AppData\Local\Temp\Rar$DIa0.314\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29342" y="2040590"/>
            <a:ext cx="1800200" cy="2324308"/>
          </a:xfrm>
          <a:prstGeom prst="rect">
            <a:avLst/>
          </a:prstGeom>
          <a:noFill/>
          <a:ln w="571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38188" y="4046361"/>
            <a:ext cx="37625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CC"/>
                </a:solidFill>
                <a:latin typeface="Arial Black" pitchFamily="34" charset="0"/>
              </a:rPr>
              <a:t>Соедини все фигурки в цепочку так, чтобы арбуз был пятым, а снеговик предпоследним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228" y="4926918"/>
            <a:ext cx="3265041" cy="2311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 descr="E:\ClipArt2\j0215163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252" y="5173994"/>
            <a:ext cx="812039" cy="728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 descr="E:\ClipArt2\j0232671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7423" y="6082894"/>
            <a:ext cx="590365" cy="776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E:\ClipArt2\j0215164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459" y="5100501"/>
            <a:ext cx="746329" cy="95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303" y="6082894"/>
            <a:ext cx="1234090" cy="1026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 descr="E:\ClipArt1\j0199719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624" y="5089685"/>
            <a:ext cx="936104" cy="89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922954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883692" y="258358"/>
            <a:ext cx="8842477" cy="124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>
            <a:spAutoFit/>
          </a:bodyPr>
          <a:lstStyle/>
          <a:p>
            <a:pPr algn="ctr"/>
            <a:r>
              <a:rPr lang="ru-RU" sz="3700" b="1" i="1" dirty="0">
                <a:solidFill>
                  <a:srgbClr val="290B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Мнемотехника строится </a:t>
            </a:r>
          </a:p>
          <a:p>
            <a:pPr algn="ctr"/>
            <a:r>
              <a:rPr lang="ru-RU" sz="3700" b="1" i="1" dirty="0">
                <a:solidFill>
                  <a:srgbClr val="290B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от простого к сложному.</a:t>
            </a:r>
            <a:r>
              <a:rPr lang="ru-RU" sz="37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 </a:t>
            </a:r>
          </a:p>
        </p:txBody>
      </p:sp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967233" y="2033840"/>
            <a:ext cx="210675" cy="382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87" tIns="52144" rIns="104287" bIns="52144">
            <a:spAutoFit/>
          </a:bodyPr>
          <a:lstStyle/>
          <a:p>
            <a:pPr eaLnBrk="0" hangingPunct="0"/>
            <a:endParaRPr lang="ru-RU">
              <a:latin typeface="Franklin Gothic Book" pitchFamily="34" charset="0"/>
            </a:endParaRPr>
          </a:p>
        </p:txBody>
      </p:sp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714752" y="1795801"/>
            <a:ext cx="210675" cy="382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87" tIns="52144" rIns="104287" bIns="52144">
            <a:spAutoFit/>
          </a:bodyPr>
          <a:lstStyle/>
          <a:p>
            <a:pPr eaLnBrk="0" hangingPunct="0"/>
            <a:endParaRPr lang="ru-RU">
              <a:latin typeface="Franklin Gothic Book" pitchFamily="34" charset="0"/>
            </a:endParaRPr>
          </a:p>
        </p:txBody>
      </p:sp>
      <p:sp>
        <p:nvSpPr>
          <p:cNvPr id="9221" name="Text Box 7"/>
          <p:cNvSpPr txBox="1">
            <a:spLocks noChangeArrowheads="1"/>
          </p:cNvSpPr>
          <p:nvPr/>
        </p:nvSpPr>
        <p:spPr bwMode="auto">
          <a:xfrm>
            <a:off x="2652930" y="2033841"/>
            <a:ext cx="3286902" cy="674693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04287" tIns="52144" rIns="104287" bIns="52144">
            <a:spAutoFit/>
          </a:bodyPr>
          <a:lstStyle/>
          <a:p>
            <a:pPr eaLnBrk="0" hangingPunct="0"/>
            <a:r>
              <a:rPr lang="ru-RU" sz="3700" dirty="0" err="1">
                <a:solidFill>
                  <a:srgbClr val="8171F5"/>
                </a:solidFill>
                <a:latin typeface="Franklin Gothic Book" pitchFamily="34" charset="0"/>
              </a:rPr>
              <a:t>Мнемоквадрат</a:t>
            </a:r>
            <a:endParaRPr lang="ru-RU" sz="3700" dirty="0">
              <a:solidFill>
                <a:srgbClr val="8171F5"/>
              </a:solidFill>
              <a:latin typeface="Franklin Gothic Book" pitchFamily="34" charset="0"/>
            </a:endParaRPr>
          </a:p>
        </p:txBody>
      </p:sp>
      <p:sp>
        <p:nvSpPr>
          <p:cNvPr id="9222" name="Text Box 8"/>
          <p:cNvSpPr txBox="1">
            <a:spLocks noChangeArrowheads="1"/>
          </p:cNvSpPr>
          <p:nvPr/>
        </p:nvSpPr>
        <p:spPr bwMode="auto">
          <a:xfrm>
            <a:off x="3998887" y="5765464"/>
            <a:ext cx="3332235" cy="67469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04287" tIns="52144" rIns="104287" bIns="52144">
            <a:spAutoFit/>
          </a:bodyPr>
          <a:lstStyle/>
          <a:p>
            <a:pPr eaLnBrk="0" hangingPunct="0">
              <a:defRPr/>
            </a:pPr>
            <a:r>
              <a:rPr lang="ru-RU" sz="3700" dirty="0" err="1">
                <a:solidFill>
                  <a:srgbClr val="0033CC"/>
                </a:solidFill>
              </a:rPr>
              <a:t>Мнемотаблица</a:t>
            </a:r>
            <a:endParaRPr lang="ru-RU" sz="3700" dirty="0">
              <a:solidFill>
                <a:srgbClr val="0033CC"/>
              </a:solidFill>
            </a:endParaRPr>
          </a:p>
        </p:txBody>
      </p:sp>
      <p:sp>
        <p:nvSpPr>
          <p:cNvPr id="9223" name="Text Box 9"/>
          <p:cNvSpPr txBox="1">
            <a:spLocks noChangeArrowheads="1"/>
          </p:cNvSpPr>
          <p:nvPr/>
        </p:nvSpPr>
        <p:spPr bwMode="auto">
          <a:xfrm>
            <a:off x="3410379" y="3701871"/>
            <a:ext cx="3419566" cy="67469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04287" tIns="52144" rIns="104287" bIns="52144">
            <a:spAutoFit/>
          </a:bodyPr>
          <a:lstStyle/>
          <a:p>
            <a:pPr eaLnBrk="0" hangingPunct="0">
              <a:defRPr/>
            </a:pPr>
            <a:r>
              <a:rPr lang="ru-RU" sz="3700" dirty="0" err="1">
                <a:solidFill>
                  <a:schemeClr val="bg2"/>
                </a:solidFill>
                <a:latin typeface="Franklin Gothic Book" pitchFamily="34" charset="0"/>
              </a:rPr>
              <a:t>Мнемодорожка</a:t>
            </a:r>
            <a:endParaRPr lang="ru-RU" sz="3700" dirty="0">
              <a:solidFill>
                <a:schemeClr val="bg2"/>
              </a:solidFill>
              <a:latin typeface="Franklin Gothic Book" pitchFamily="34" charset="0"/>
            </a:endParaRPr>
          </a:p>
        </p:txBody>
      </p:sp>
      <p:sp>
        <p:nvSpPr>
          <p:cNvPr id="22535" name="AutoShape 15"/>
          <p:cNvSpPr>
            <a:spLocks noChangeArrowheads="1"/>
          </p:cNvSpPr>
          <p:nvPr/>
        </p:nvSpPr>
        <p:spPr bwMode="auto">
          <a:xfrm>
            <a:off x="547668" y="4256712"/>
            <a:ext cx="2526686" cy="2303385"/>
          </a:xfrm>
          <a:prstGeom prst="curvedRightArrow">
            <a:avLst>
              <a:gd name="adj1" fmla="val 20000"/>
              <a:gd name="adj2" fmla="val 40000"/>
              <a:gd name="adj3" fmla="val 31562"/>
            </a:avLst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4287" tIns="52144" rIns="104287" bIns="52144" anchor="ctr"/>
          <a:lstStyle/>
          <a:p>
            <a:pPr eaLnBrk="0" hangingPunct="0"/>
            <a:endParaRPr lang="ru-RU">
              <a:latin typeface="Franklin Gothic Book" pitchFamily="34" charset="0"/>
            </a:endParaRPr>
          </a:p>
        </p:txBody>
      </p:sp>
      <p:sp>
        <p:nvSpPr>
          <p:cNvPr id="22536" name="AutoShape 16"/>
          <p:cNvSpPr>
            <a:spLocks noChangeArrowheads="1"/>
          </p:cNvSpPr>
          <p:nvPr/>
        </p:nvSpPr>
        <p:spPr bwMode="auto">
          <a:xfrm>
            <a:off x="7283024" y="2271881"/>
            <a:ext cx="2443145" cy="2222871"/>
          </a:xfrm>
          <a:prstGeom prst="curvedLeftArrow">
            <a:avLst>
              <a:gd name="adj1" fmla="val 20000"/>
              <a:gd name="adj2" fmla="val 40000"/>
              <a:gd name="adj3" fmla="val 34541"/>
            </a:avLst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4287" tIns="52144" rIns="104287" bIns="52144" anchor="ctr"/>
          <a:lstStyle/>
          <a:p>
            <a:pPr eaLnBrk="0" hangingPunct="0"/>
            <a:endParaRPr lang="ru-RU">
              <a:latin typeface="Franklin Gothic Book" pitchFamily="34" charset="0"/>
            </a:endParaRPr>
          </a:p>
        </p:txBody>
      </p:sp>
      <p:pic>
        <p:nvPicPr>
          <p:cNvPr id="22537" name="Рисунок 9" descr="deti-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796" y="1496501"/>
            <a:ext cx="2506266" cy="2914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27863544"/>
      </p:ext>
    </p:extLst>
  </p:cSld>
  <p:clrMapOvr>
    <a:masterClrMapping/>
  </p:clrMapOvr>
  <p:transition advClick="0" advTm="784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2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50" autoRev="1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" dur="250" autoRev="1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" dur="250" autoRev="1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50" autoRev="1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nimBg="1"/>
      <p:bldP spid="9222" grpId="0" animBg="1"/>
      <p:bldP spid="92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2538388" y="1258719"/>
            <a:ext cx="5635851" cy="2890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269" tIns="52135" rIns="104269" bIns="52135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Arial Black" pitchFamily="34" charset="0"/>
              </a:rPr>
              <a:t>Мнемотехника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Arial Black" pitchFamily="34" charset="0"/>
              </a:rPr>
              <a:t>помогает развивать: </a:t>
            </a:r>
            <a:r>
              <a:rPr lang="ru-RU" sz="2000" b="1" dirty="0">
                <a:solidFill>
                  <a:srgbClr val="290B99"/>
                </a:solidFill>
                <a:latin typeface="Arial Black" pitchFamily="34" charset="0"/>
              </a:rPr>
              <a:t/>
            </a:r>
            <a:br>
              <a:rPr lang="ru-RU" sz="2000" b="1" dirty="0">
                <a:solidFill>
                  <a:srgbClr val="290B99"/>
                </a:solidFill>
                <a:latin typeface="Arial Black" pitchFamily="34" charset="0"/>
              </a:rPr>
            </a:br>
            <a:r>
              <a:rPr lang="ru-RU" sz="2000" dirty="0">
                <a:solidFill>
                  <a:srgbClr val="0D0D0D"/>
                </a:solidFill>
                <a:latin typeface="Arial Black" pitchFamily="34" charset="0"/>
              </a:rPr>
              <a:t/>
            </a:r>
            <a:br>
              <a:rPr lang="ru-RU" sz="2000" dirty="0">
                <a:solidFill>
                  <a:srgbClr val="0D0D0D"/>
                </a:solidFill>
                <a:latin typeface="Arial Black" pitchFamily="34" charset="0"/>
              </a:rPr>
            </a:br>
            <a:endParaRPr lang="ru-RU" sz="2000" dirty="0">
              <a:solidFill>
                <a:srgbClr val="0D0D0D"/>
              </a:solidFill>
              <a:latin typeface="Arial Black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>
                <a:solidFill>
                  <a:srgbClr val="0000CC"/>
                </a:solidFill>
                <a:latin typeface="Arial Black" pitchFamily="34" charset="0"/>
              </a:rPr>
              <a:t>  ассоциативное мышление;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>
                <a:solidFill>
                  <a:srgbClr val="0000CC"/>
                </a:solidFill>
                <a:latin typeface="Arial Black" pitchFamily="34" charset="0"/>
              </a:rPr>
              <a:t>   зрительную и слуховую память;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>
                <a:solidFill>
                  <a:srgbClr val="0000CC"/>
                </a:solidFill>
                <a:latin typeface="Arial Black" pitchFamily="34" charset="0"/>
              </a:rPr>
              <a:t>   зрительное и слуховое внимание;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>
                <a:solidFill>
                  <a:srgbClr val="0000CC"/>
                </a:solidFill>
                <a:latin typeface="Arial Black" pitchFamily="34" charset="0"/>
              </a:rPr>
              <a:t>   воображение.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srgbClr val="0000CC"/>
              </a:solidFill>
            </a:endParaRPr>
          </a:p>
        </p:txBody>
      </p:sp>
      <p:pic>
        <p:nvPicPr>
          <p:cNvPr id="4" name="Рисунок 3" descr="http://s41.radikal.ru/i093/1102/b0/336b1cf022ac.gif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6992" y="2484487"/>
            <a:ext cx="1800200" cy="22322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810196" y="43974"/>
            <a:ext cx="985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К . Д. Ушинский писал</a:t>
            </a:r>
            <a:r>
              <a:rPr lang="ru-RU" sz="2400" b="1" dirty="0" smtClean="0">
                <a:solidFill>
                  <a:srgbClr val="FF0000"/>
                </a:solidFill>
              </a:rPr>
              <a:t>: </a:t>
            </a:r>
            <a:r>
              <a:rPr lang="ru-RU" sz="2400" b="1" dirty="0" smtClean="0">
                <a:solidFill>
                  <a:srgbClr val="0000CC"/>
                </a:solidFill>
              </a:rPr>
              <a:t>«</a:t>
            </a:r>
            <a:r>
              <a:rPr lang="ru-RU" sz="2400" b="1" dirty="0">
                <a:solidFill>
                  <a:srgbClr val="0000CC"/>
                </a:solidFill>
              </a:rPr>
              <a:t>Учите ребёнка каким-нибудь неизвестным ему пяти словам- он будет долго и напрасно </a:t>
            </a:r>
            <a:r>
              <a:rPr lang="ru-RU" sz="2400" b="1" dirty="0" smtClean="0">
                <a:solidFill>
                  <a:srgbClr val="0000CC"/>
                </a:solidFill>
              </a:rPr>
              <a:t>мучиться, но </a:t>
            </a:r>
            <a:r>
              <a:rPr lang="ru-RU" sz="2400" b="1" dirty="0">
                <a:solidFill>
                  <a:srgbClr val="0000CC"/>
                </a:solidFill>
              </a:rPr>
              <a:t>свяжите двадцать таких слов с картинками, и он усвоит на лету».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768" y="3780630"/>
            <a:ext cx="2016224" cy="2737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план рассказ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70236" y="4518716"/>
            <a:ext cx="3920912" cy="26729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77937" y="3964719"/>
            <a:ext cx="4905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Составь рассказ о птицах по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плану</a:t>
            </a:r>
            <a:r>
              <a:rPr lang="ru-RU" dirty="0" smtClean="0">
                <a:solidFill>
                  <a:srgbClr val="0000CC"/>
                </a:solidFill>
                <a:latin typeface="Arial Black" pitchFamily="34" charset="0"/>
              </a:rPr>
              <a:t>.</a:t>
            </a:r>
            <a:endParaRPr lang="ru-RU" dirty="0">
              <a:solidFill>
                <a:srgbClr val="0000CC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69788" y="6607134"/>
            <a:ext cx="2518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Заучивание стихов.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798551"/>
      </p:ext>
    </p:extLst>
  </p:cSld>
  <p:clrMapOvr>
    <a:masterClrMapping/>
  </p:clrMapOvr>
  <p:transition advClick="0" advTm="77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268138" y="1075499"/>
            <a:ext cx="4263137" cy="40732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69" tIns="52135" rIns="104269" bIns="52135" anchor="ctr"/>
          <a:lstStyle/>
          <a:p>
            <a:pPr algn="ctr">
              <a:defRPr/>
            </a:pPr>
            <a:endParaRPr lang="ru-RU" sz="2700" b="1" dirty="0">
              <a:solidFill>
                <a:schemeClr val="accent2">
                  <a:lumMod val="50000"/>
                </a:schemeClr>
              </a:solidFill>
              <a:latin typeface="Sylfaen" pitchFamily="18" charset="0"/>
              <a:ea typeface="Times New Roman" pitchFamily="18" charset="0"/>
              <a:cs typeface="Sylfaen" pitchFamily="18" charset="0"/>
            </a:endParaRPr>
          </a:p>
          <a:p>
            <a:pPr algn="ctr">
              <a:defRPr/>
            </a:pPr>
            <a:endParaRPr lang="ru-RU" sz="2700" b="1" dirty="0">
              <a:solidFill>
                <a:schemeClr val="accent2">
                  <a:lumMod val="50000"/>
                </a:schemeClr>
              </a:solidFill>
              <a:latin typeface="Sylfaen" pitchFamily="18" charset="0"/>
              <a:ea typeface="Times New Roman" pitchFamily="18" charset="0"/>
              <a:cs typeface="Sylfaen" pitchFamily="18" charset="0"/>
            </a:endParaRPr>
          </a:p>
          <a:p>
            <a:pPr algn="ctr">
              <a:defRPr/>
            </a:pPr>
            <a:endParaRPr lang="ru-RU" sz="2700" b="1" dirty="0">
              <a:solidFill>
                <a:schemeClr val="accent2">
                  <a:lumMod val="50000"/>
                </a:schemeClr>
              </a:solidFill>
              <a:latin typeface="Sylfaen" pitchFamily="18" charset="0"/>
              <a:ea typeface="Times New Roman" pitchFamily="18" charset="0"/>
              <a:cs typeface="Sylfaen" pitchFamily="18" charset="0"/>
            </a:endParaRPr>
          </a:p>
          <a:p>
            <a:pPr algn="ctr">
              <a:defRPr/>
            </a:pPr>
            <a:endParaRPr lang="ru-RU" sz="2700" b="1" dirty="0">
              <a:solidFill>
                <a:schemeClr val="accent2">
                  <a:lumMod val="50000"/>
                </a:schemeClr>
              </a:solidFill>
              <a:latin typeface="Sylfaen" pitchFamily="18" charset="0"/>
              <a:ea typeface="Times New Roman" pitchFamily="18" charset="0"/>
              <a:cs typeface="Sylfaen" pitchFamily="18" charset="0"/>
            </a:endParaRPr>
          </a:p>
          <a:p>
            <a:pPr algn="ctr">
              <a:defRPr/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Arial Narrow" pitchFamily="34" charset="0"/>
              <a:ea typeface="Times New Roman" pitchFamily="18" charset="0"/>
              <a:cs typeface="Sylfaen" pitchFamily="18" charset="0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  <a:ea typeface="Times New Roman" pitchFamily="18" charset="0"/>
                <a:cs typeface="Sylfaen" pitchFamily="18" charset="0"/>
              </a:rPr>
              <a:t>Петя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  <a:ea typeface="Times New Roman" pitchFamily="18" charset="0"/>
                <a:cs typeface="Sylfaen" pitchFamily="18" charset="0"/>
              </a:rPr>
              <a:t>, Нина, Надя, Вова и Юра играли в прятки. 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  <a:ea typeface="Times New Roman" pitchFamily="18" charset="0"/>
                <a:cs typeface="Sylfaen" pitchFamily="18" charset="0"/>
              </a:rPr>
              <a:t>Кого было больше: мальчиков или девочек?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Arial Narrow" pitchFamily="34" charset="0"/>
            </a:endParaRPr>
          </a:p>
          <a:p>
            <a:pPr algn="ctr">
              <a:defRPr/>
            </a:pPr>
            <a:endParaRPr lang="ru-RU" dirty="0"/>
          </a:p>
        </p:txBody>
      </p:sp>
      <p:pic>
        <p:nvPicPr>
          <p:cNvPr id="1434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81"/>
          <a:stretch>
            <a:fillRect/>
          </a:stretch>
        </p:blipFill>
        <p:spPr bwMode="auto">
          <a:xfrm>
            <a:off x="6426820" y="1260351"/>
            <a:ext cx="3908006" cy="185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5012531" y="5004767"/>
            <a:ext cx="2584238" cy="2403151"/>
          </a:xfrm>
          <a:prstGeom prst="rect">
            <a:avLst/>
          </a:prstGeom>
        </p:spPr>
        <p:txBody>
          <a:bodyPr lIns="104269" tIns="52135" rIns="104269" bIns="52135"/>
          <a:lstStyle/>
          <a:p>
            <a:pPr marL="311357" indent="-311357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/>
            </a:pPr>
            <a:endParaRPr lang="ru-RU" sz="37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38188" y="108223"/>
            <a:ext cx="96210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Задачи на смекалку, догадку.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1438" y="607139"/>
            <a:ext cx="53467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CC"/>
                </a:solidFill>
                <a:latin typeface="Arial Black" pitchFamily="34" charset="0"/>
              </a:rPr>
              <a:t>Задачи на определение возраста;</a:t>
            </a:r>
          </a:p>
          <a:p>
            <a:r>
              <a:rPr lang="ru-RU" dirty="0">
                <a:solidFill>
                  <a:srgbClr val="0000CC"/>
                </a:solidFill>
                <a:latin typeface="Arial Black" pitchFamily="34" charset="0"/>
              </a:rPr>
              <a:t>Задачи на отрицание;</a:t>
            </a:r>
          </a:p>
          <a:p>
            <a:r>
              <a:rPr lang="ru-RU" dirty="0">
                <a:solidFill>
                  <a:srgbClr val="0000CC"/>
                </a:solidFill>
                <a:latin typeface="Arial Black" pitchFamily="34" charset="0"/>
              </a:rPr>
              <a:t>Задачи на различие;</a:t>
            </a:r>
          </a:p>
          <a:p>
            <a:r>
              <a:rPr lang="ru-RU" dirty="0">
                <a:solidFill>
                  <a:srgbClr val="0000CC"/>
                </a:solidFill>
                <a:latin typeface="Arial Black" pitchFamily="34" charset="0"/>
              </a:rPr>
              <a:t>Задачи на сравнение;</a:t>
            </a:r>
          </a:p>
          <a:p>
            <a:r>
              <a:rPr lang="ru-RU" dirty="0">
                <a:solidFill>
                  <a:srgbClr val="0000CC"/>
                </a:solidFill>
                <a:latin typeface="Arial Black" pitchFamily="34" charset="0"/>
              </a:rPr>
              <a:t>Задачи на совмещение;</a:t>
            </a:r>
          </a:p>
          <a:p>
            <a:r>
              <a:rPr lang="ru-RU" dirty="0">
                <a:solidFill>
                  <a:srgbClr val="0000CC"/>
                </a:solidFill>
                <a:latin typeface="Arial Black" pitchFamily="34" charset="0"/>
              </a:rPr>
              <a:t>Задачи на причинно-следственные зависимости;</a:t>
            </a:r>
          </a:p>
          <a:p>
            <a:r>
              <a:rPr lang="ru-RU" dirty="0">
                <a:solidFill>
                  <a:srgbClr val="0000CC"/>
                </a:solidFill>
                <a:latin typeface="Arial Black" pitchFamily="34" charset="0"/>
              </a:rPr>
              <a:t>Задачи на соотнесение понятий и предметов;</a:t>
            </a:r>
          </a:p>
          <a:p>
            <a:r>
              <a:rPr lang="ru-RU" dirty="0">
                <a:solidFill>
                  <a:srgbClr val="0000CC"/>
                </a:solidFill>
                <a:latin typeface="Arial Black" pitchFamily="34" charset="0"/>
              </a:rPr>
              <a:t>Логико-поисковые задачи; Сколько человек тянули репку?)</a:t>
            </a:r>
          </a:p>
          <a:p>
            <a:r>
              <a:rPr lang="ru-RU" dirty="0">
                <a:solidFill>
                  <a:srgbClr val="0000CC"/>
                </a:solidFill>
                <a:latin typeface="Arial Black" pitchFamily="34" charset="0"/>
              </a:rPr>
              <a:t>Задачи-шутки ( Что едят жирафы, когда земля покрыта снегом?)</a:t>
            </a:r>
          </a:p>
          <a:p>
            <a:endParaRPr lang="ru-RU" dirty="0"/>
          </a:p>
        </p:txBody>
      </p:sp>
      <p:pic>
        <p:nvPicPr>
          <p:cNvPr id="11" name="Рисунок 7" descr="Рисунок199.jpg"/>
          <p:cNvPicPr>
            <a:picLocks noChangeAspect="1"/>
          </p:cNvPicPr>
          <p:nvPr/>
        </p:nvPicPr>
        <p:blipFill>
          <a:blip r:embed="rId4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244" y="4428703"/>
            <a:ext cx="4519462" cy="279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922764" y="5421512"/>
            <a:ext cx="42109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 Narrow" pitchFamily="34" charset="0"/>
              </a:rPr>
              <a:t>На одном берегу – утята, </a:t>
            </a:r>
            <a:endParaRPr lang="ru-RU" sz="2400" b="1" dirty="0" smtClean="0">
              <a:latin typeface="Arial Narrow" pitchFamily="34" charset="0"/>
            </a:endParaRPr>
          </a:p>
          <a:p>
            <a:pPr algn="ctr"/>
            <a:r>
              <a:rPr lang="ru-RU" sz="2400" b="1" dirty="0" smtClean="0">
                <a:latin typeface="Arial Narrow" pitchFamily="34" charset="0"/>
              </a:rPr>
              <a:t>на </a:t>
            </a:r>
            <a:r>
              <a:rPr lang="ru-RU" sz="2400" b="1" dirty="0">
                <a:latin typeface="Arial Narrow" pitchFamily="34" charset="0"/>
              </a:rPr>
              <a:t>другом – цыплята. </a:t>
            </a:r>
            <a:br>
              <a:rPr lang="ru-RU" sz="2400" b="1" dirty="0">
                <a:latin typeface="Arial Narrow" pitchFamily="34" charset="0"/>
              </a:rPr>
            </a:br>
            <a:r>
              <a:rPr lang="ru-RU" sz="2400" b="1" dirty="0">
                <a:latin typeface="Arial Narrow" pitchFamily="34" charset="0"/>
              </a:rPr>
              <a:t>Кто быстрее доплывёт до острова?</a:t>
            </a:r>
          </a:p>
        </p:txBody>
      </p:sp>
    </p:spTree>
    <p:extLst>
      <p:ext uri="{BB962C8B-B14F-4D97-AF65-F5344CB8AC3E}">
        <p14:creationId xmlns:p14="http://schemas.microsoft.com/office/powerpoint/2010/main" val="4260454213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4000" dirty="0">
                <a:ln>
                  <a:noFill/>
                </a:ln>
                <a:solidFill>
                  <a:srgbClr val="FF0000"/>
                </a:solidFill>
                <a:effectLst/>
              </a:rPr>
              <a:t>Что такое «логика» </a:t>
            </a:r>
            <a:r>
              <a:rPr lang="ru-RU" altLang="ru-RU" sz="400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/>
            </a:r>
            <a:br>
              <a:rPr lang="ru-RU" altLang="ru-RU" sz="4000" dirty="0" smtClean="0">
                <a:ln>
                  <a:noFill/>
                </a:ln>
                <a:solidFill>
                  <a:srgbClr val="FF0000"/>
                </a:solidFill>
                <a:effectLst/>
              </a:rPr>
            </a:br>
            <a:r>
              <a:rPr lang="ru-RU" altLang="ru-RU" sz="400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и </a:t>
            </a:r>
            <a:r>
              <a:rPr lang="ru-RU" altLang="ru-RU" sz="4000" dirty="0">
                <a:ln>
                  <a:noFill/>
                </a:ln>
                <a:solidFill>
                  <a:srgbClr val="FF0000"/>
                </a:solidFill>
                <a:effectLst/>
              </a:rPr>
              <a:t>нужна ли она нашим детям?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altLang="ru-RU" dirty="0">
                <a:solidFill>
                  <a:srgbClr val="FF0000"/>
                </a:solidFill>
                <a:latin typeface="Arial" charset="0"/>
              </a:rPr>
              <a:t>Логическое мышление </a:t>
            </a:r>
            <a:r>
              <a:rPr lang="ru-RU" altLang="ru-RU" dirty="0">
                <a:latin typeface="Arial" charset="0"/>
              </a:rPr>
              <a:t>- </a:t>
            </a:r>
            <a:r>
              <a:rPr lang="ru-RU" altLang="ru-RU" sz="4000" dirty="0">
                <a:solidFill>
                  <a:srgbClr val="0000CC"/>
                </a:solidFill>
                <a:latin typeface="Arial" charset="0"/>
              </a:rPr>
              <a:t>это умение оперировать абстрактными понятиями, это управляемое мышление, это умение проводить простейшие логические операции: определение понятий, сравнение, обобщение, классификацию, суждение, умозаключение, доказательство.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altLang="ru-RU" b="1" dirty="0">
                <a:solidFill>
                  <a:schemeClr val="accent2"/>
                </a:solidFill>
                <a:latin typeface="Arial" charset="0"/>
              </a:rPr>
              <a:t>Чем хорошо логическое мышление?</a:t>
            </a:r>
            <a:r>
              <a:rPr lang="ru-RU" altLang="ru-RU" dirty="0">
                <a:latin typeface="Arial" charset="0"/>
              </a:rPr>
              <a:t> </a:t>
            </a:r>
            <a:r>
              <a:rPr lang="ru-RU" altLang="ru-RU" sz="4000" dirty="0" smtClean="0">
                <a:solidFill>
                  <a:srgbClr val="0000CC"/>
                </a:solidFill>
                <a:latin typeface="Arial" charset="0"/>
              </a:rPr>
              <a:t>Тем</a:t>
            </a:r>
            <a:r>
              <a:rPr lang="ru-RU" altLang="ru-RU" sz="4000" dirty="0">
                <a:solidFill>
                  <a:srgbClr val="0000CC"/>
                </a:solidFill>
                <a:latin typeface="Arial" charset="0"/>
              </a:rPr>
              <a:t>, что оно приводит к правильному решению без помощи интуиции и опыта! Делая ошибки и учась на них мы овладеваем правилами логического мышления и пользуемся ими каждый день.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0189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2284" y="0"/>
            <a:ext cx="7936563" cy="667896"/>
          </a:xfrm>
          <a:ln>
            <a:miter lim="800000"/>
            <a:headEnd/>
            <a:tailEnd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Решение ребусов</a:t>
            </a:r>
            <a:endParaRPr lang="ru-RU" dirty="0"/>
          </a:p>
        </p:txBody>
      </p:sp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991" y="1359382"/>
            <a:ext cx="5791934" cy="547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2" descr="E:\Animated\j028324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56" y="3465581"/>
            <a:ext cx="1921471" cy="1260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746" y="2628503"/>
            <a:ext cx="2689591" cy="3387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118505" y="1908423"/>
            <a:ext cx="20040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CC"/>
                </a:solidFill>
                <a:latin typeface="Arial Black" pitchFamily="34" charset="0"/>
              </a:rPr>
              <a:t>Угадай слова.</a:t>
            </a:r>
          </a:p>
        </p:txBody>
      </p:sp>
    </p:spTree>
    <p:extLst>
      <p:ext uri="{BB962C8B-B14F-4D97-AF65-F5344CB8AC3E}">
        <p14:creationId xmlns:p14="http://schemas.microsoft.com/office/powerpoint/2010/main" val="34970015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2895" y="168028"/>
            <a:ext cx="9267613" cy="951710"/>
          </a:xfrm>
          <a:prstGeom prst="rect">
            <a:avLst/>
          </a:prstGeom>
          <a:noFill/>
        </p:spPr>
        <p:txBody>
          <a:bodyPr lIns="104306" tIns="52153" rIns="104306" bIns="52153">
            <a:spAutoFit/>
          </a:bodyPr>
          <a:lstStyle/>
          <a:p>
            <a:pPr algn="ctr">
              <a:defRPr/>
            </a:pPr>
            <a:r>
              <a:rPr lang="ru-RU" sz="55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Логика- </a:t>
            </a:r>
            <a:r>
              <a:rPr lang="ru-RU" sz="55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это интересно!</a:t>
            </a:r>
          </a:p>
        </p:txBody>
      </p:sp>
      <p:pic>
        <p:nvPicPr>
          <p:cNvPr id="22531" name="Picture 5" descr="http://davidkovo.mskzapad.ru/images/cms/data/podgotovka_k_shkole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462" y="2100351"/>
            <a:ext cx="7552214" cy="505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6247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110552918"/>
              </p:ext>
            </p:extLst>
          </p:nvPr>
        </p:nvGraphicFramePr>
        <p:xfrm>
          <a:off x="450156" y="1908423"/>
          <a:ext cx="9941590" cy="4962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10196" y="108223"/>
            <a:ext cx="96490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0000CC"/>
                </a:solidFill>
              </a:rPr>
              <a:t>Вам, наверное, будет интересно и полезно узнать, что развитие мышления ребёнка-дошкольника проходит несколько </a:t>
            </a:r>
            <a:r>
              <a:rPr lang="ru-RU" sz="3200" b="1" i="1" dirty="0" smtClean="0">
                <a:solidFill>
                  <a:srgbClr val="0000CC"/>
                </a:solidFill>
              </a:rPr>
              <a:t>этапов: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5312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4796" y="472581"/>
            <a:ext cx="9624060" cy="1260211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</a:rPr>
              <a:t>Особенности речи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и мышления у детей с ОНР: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1253" y="1969079"/>
            <a:ext cx="9624060" cy="5355895"/>
          </a:xfrm>
        </p:spPr>
        <p:txBody>
          <a:bodyPr>
            <a:noAutofit/>
          </a:bodyPr>
          <a:lstStyle/>
          <a:p>
            <a:pPr marL="312807" indent="-312807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Трудность в  усвоении отвлеченных и обобщающих понятий</a:t>
            </a:r>
            <a:r>
              <a:rPr lang="ru-RU" sz="2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312807" indent="-312807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Замена родовых понятий видовыми</a:t>
            </a:r>
            <a:r>
              <a:rPr lang="ru-RU" sz="24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; </a:t>
            </a:r>
            <a:endParaRPr lang="ru-RU" sz="24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312807" indent="-312807" algn="just" eaLnBrk="1" fontAlgn="auto" hangingPunct="1">
              <a:lnSpc>
                <a:spcPct val="21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Лексический запас характеризуется стереотипностью;</a:t>
            </a:r>
          </a:p>
          <a:p>
            <a:pPr marL="312807" indent="-312807" algn="just" eaLnBrk="1" fontAlgn="auto" hangingPunct="1">
              <a:lnSpc>
                <a:spcPct val="21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Трудности в программировании своего высказывания;</a:t>
            </a:r>
          </a:p>
          <a:p>
            <a:pPr marL="312807" indent="-312807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Недоступность осмысления и употребления сложных речевых конструкций;</a:t>
            </a:r>
          </a:p>
          <a:p>
            <a:pPr marL="312807" indent="-312807" algn="just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Недоступность для понимания метафор и сравнений, слов с переносным значением, скрытого смысла загадок и пословиц.</a:t>
            </a:r>
          </a:p>
        </p:txBody>
      </p:sp>
    </p:spTree>
    <p:extLst>
      <p:ext uri="{BB962C8B-B14F-4D97-AF65-F5344CB8AC3E}">
        <p14:creationId xmlns:p14="http://schemas.microsoft.com/office/powerpoint/2010/main" val="147421538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116" y="180231"/>
            <a:ext cx="10603284" cy="151216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</a:rPr>
              <a:t>Этапы формирования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логического мышления у дошкольников.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4670" y="1692399"/>
            <a:ext cx="9624060" cy="5280767"/>
          </a:xfrm>
        </p:spPr>
        <p:txBody>
          <a:bodyPr>
            <a:normAutofit fontScale="77500" lnSpcReduction="20000"/>
          </a:bodyPr>
          <a:lstStyle/>
          <a:p>
            <a:pPr marL="312807" indent="-312807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41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Сравнение, обобщение, группировка, </a:t>
            </a:r>
          </a:p>
          <a:p>
            <a:pPr marL="312807" indent="-312807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41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  классификация</a:t>
            </a:r>
            <a:endParaRPr lang="ru-RU" sz="41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312807" indent="-312807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41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Моделирование</a:t>
            </a:r>
            <a:endParaRPr lang="ru-RU" sz="41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312807" indent="-312807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41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Алгоритмы</a:t>
            </a:r>
            <a:endParaRPr lang="ru-RU" sz="41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312807" indent="-312807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41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Комбинаторика</a:t>
            </a:r>
            <a:endParaRPr lang="ru-RU" sz="41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312807" indent="-312807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41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Задачи на смекалку, догадку, использование элементарной научной информации</a:t>
            </a:r>
          </a:p>
          <a:p>
            <a:pPr marL="312807" indent="-312807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41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Уточнение скрытого смысла загадок, пословиц</a:t>
            </a:r>
          </a:p>
          <a:p>
            <a:pPr marL="312807" indent="-312807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41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Решение ребусов, </a:t>
            </a:r>
            <a:r>
              <a:rPr lang="ru-RU" sz="41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кресс-кроссов</a:t>
            </a:r>
            <a:endParaRPr lang="ru-RU" sz="4100" b="1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312807" indent="-312807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44342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1425787" y="2886205"/>
            <a:ext cx="1037119" cy="115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287" tIns="52144" rIns="104287" bIns="52144" anchor="ctr">
            <a:spAutoFit/>
          </a:bodyPr>
          <a:lstStyle/>
          <a:p>
            <a:pPr>
              <a:tabLst>
                <a:tab pos="818364" algn="l"/>
              </a:tabLst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eaLnBrk="0" hangingPunct="0">
              <a:tabLst>
                <a:tab pos="818364" algn="l"/>
              </a:tabLst>
            </a:pPr>
            <a:r>
              <a:rPr lang="ru-RU" sz="1400" dirty="0">
                <a:cs typeface="Times New Roman" pitchFamily="18" charset="0"/>
              </a:rPr>
              <a:t>	</a:t>
            </a:r>
            <a:endParaRPr lang="ru-RU" sz="1000" dirty="0"/>
          </a:p>
          <a:p>
            <a:pPr eaLnBrk="0" hangingPunct="0">
              <a:tabLst>
                <a:tab pos="818364" algn="l"/>
              </a:tabLst>
            </a:pPr>
            <a:endParaRPr lang="ru-RU" dirty="0"/>
          </a:p>
        </p:txBody>
      </p:sp>
      <p:graphicFrame>
        <p:nvGraphicFramePr>
          <p:cNvPr id="8233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087863"/>
              </p:ext>
            </p:extLst>
          </p:nvPr>
        </p:nvGraphicFramePr>
        <p:xfrm>
          <a:off x="789497" y="2124447"/>
          <a:ext cx="9903903" cy="1872208"/>
        </p:xfrm>
        <a:graphic>
          <a:graphicData uri="http://schemas.openxmlformats.org/drawingml/2006/table">
            <a:tbl>
              <a:tblPr/>
              <a:tblGrid>
                <a:gridCol w="1981524"/>
                <a:gridCol w="1979666"/>
                <a:gridCol w="1981524"/>
                <a:gridCol w="1979665"/>
                <a:gridCol w="1981524"/>
              </a:tblGrid>
              <a:tr h="18722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6934" marR="106934" marT="50408" marB="504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6934" marR="106934" marT="50408" marB="504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6934" marR="106934" marT="50408" marB="504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6934" marR="106934" marT="50408" marB="504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6934" marR="106934" marT="50408" marB="504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34" name="Rectangle 42"/>
          <p:cNvSpPr>
            <a:spLocks noChangeArrowheads="1"/>
          </p:cNvSpPr>
          <p:nvPr/>
        </p:nvSpPr>
        <p:spPr bwMode="auto">
          <a:xfrm>
            <a:off x="1405366" y="4642201"/>
            <a:ext cx="210675" cy="59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287" tIns="52144" rIns="104287" bIns="52144" anchor="ctr">
            <a:spAutoFit/>
          </a:bodyPr>
          <a:lstStyle/>
          <a:p>
            <a:pPr>
              <a:tabLst>
                <a:tab pos="818364" algn="l"/>
              </a:tabLst>
            </a:pPr>
            <a:r>
              <a:rPr lang="ru-RU" sz="1400">
                <a:cs typeface="Times New Roman" pitchFamily="18" charset="0"/>
              </a:rPr>
              <a:t/>
            </a:r>
            <a:br>
              <a:rPr lang="ru-RU" sz="1400">
                <a:cs typeface="Times New Roman" pitchFamily="18" charset="0"/>
              </a:rPr>
            </a:b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510703" y="108223"/>
            <a:ext cx="88419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Сравнение </a:t>
            </a:r>
            <a:r>
              <a:rPr lang="ru-RU" b="1" dirty="0">
                <a:solidFill>
                  <a:srgbClr val="0000CC"/>
                </a:solidFill>
                <a:latin typeface="Arial Black" pitchFamily="34" charset="0"/>
                <a:cs typeface="Arial" pitchFamily="34" charset="0"/>
              </a:rPr>
              <a:t>– мыслительное выделение в двух или более предметах (явлениях) признаков сходства и различия.</a:t>
            </a:r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1425787" y="2889510"/>
            <a:ext cx="1037119" cy="115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287" tIns="52144" rIns="104287" bIns="52144" anchor="ctr">
            <a:spAutoFit/>
          </a:bodyPr>
          <a:lstStyle/>
          <a:p>
            <a:pPr>
              <a:tabLst>
                <a:tab pos="818364" algn="l"/>
              </a:tabLst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eaLnBrk="0" hangingPunct="0">
              <a:tabLst>
                <a:tab pos="818364" algn="l"/>
              </a:tabLst>
            </a:pPr>
            <a:r>
              <a:rPr lang="ru-RU" sz="1400" dirty="0">
                <a:cs typeface="Times New Roman" pitchFamily="18" charset="0"/>
              </a:rPr>
              <a:t>	</a:t>
            </a:r>
            <a:endParaRPr lang="ru-RU" sz="1000" dirty="0"/>
          </a:p>
          <a:p>
            <a:pPr eaLnBrk="0" hangingPunct="0">
              <a:tabLst>
                <a:tab pos="818364" algn="l"/>
              </a:tabLst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80613" y="1421854"/>
            <a:ext cx="3508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«Найди </a:t>
            </a: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такой же предмет» </a:t>
            </a:r>
            <a:endParaRPr lang="ru-RU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8" descr="poleznie-svojstva-sy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145" y="2412479"/>
            <a:ext cx="1497761" cy="1326501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9" descr="3b7bcf6594f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0" t="7202" r="6883"/>
          <a:stretch>
            <a:fillRect/>
          </a:stretch>
        </p:blipFill>
        <p:spPr bwMode="auto">
          <a:xfrm>
            <a:off x="2957600" y="2414883"/>
            <a:ext cx="1470343" cy="1324097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5" descr="foo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613" y="2412479"/>
            <a:ext cx="1470305" cy="1302184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3" descr="1305295856_petrushki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" r="7692"/>
          <a:stretch>
            <a:fillRect/>
          </a:stretch>
        </p:blipFill>
        <p:spPr bwMode="auto">
          <a:xfrm>
            <a:off x="6878476" y="2412479"/>
            <a:ext cx="1454142" cy="1287869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7" descr="69234e3762f495cba0154ff0208ec8fc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1" r="22000"/>
          <a:stretch>
            <a:fillRect/>
          </a:stretch>
        </p:blipFill>
        <p:spPr bwMode="auto">
          <a:xfrm>
            <a:off x="8906134" y="2334309"/>
            <a:ext cx="1477602" cy="1350861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9641" y="829667"/>
            <a:ext cx="1288504" cy="115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3" descr="e2657cac100e2f382b302f302903a126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4" y="0"/>
            <a:ext cx="1136634" cy="833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34132" y="4202411"/>
            <a:ext cx="41938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«Найди </a:t>
            </a: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два одинаковых </a:t>
            </a: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зонтика»</a:t>
            </a:r>
            <a:endParaRPr lang="ru-RU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Рисунок 7" descr="Рисунок11.jpg"/>
          <p:cNvPicPr>
            <a:picLocks noChangeAspect="1"/>
          </p:cNvPicPr>
          <p:nvPr/>
        </p:nvPicPr>
        <p:blipFill>
          <a:blip r:embed="rId9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59" y="5488422"/>
            <a:ext cx="3888432" cy="1748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Рисунок 28" descr="405934751.gi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70" y="4542174"/>
            <a:ext cx="891117" cy="756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Рисунок 29" descr="405934751.gi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212" y="4551649"/>
            <a:ext cx="891117" cy="756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929" y="4728747"/>
            <a:ext cx="2709975" cy="2214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840" y="4106779"/>
            <a:ext cx="2608951" cy="2836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246041" y="4285404"/>
            <a:ext cx="2609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«Похож – не похож</a:t>
            </a: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»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29478" y="7124757"/>
            <a:ext cx="4095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«Найдите </a:t>
            </a: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отличия в </a:t>
            </a: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картинках»</a:t>
            </a:r>
            <a:endParaRPr lang="ru-RU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Picture 3" descr="e2657cac100e2f382b302f302903a126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04" y="152400"/>
            <a:ext cx="1136634" cy="833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9982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085260" y="2497032"/>
            <a:ext cx="4817762" cy="477515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8093" y="1721037"/>
            <a:ext cx="3668302" cy="30151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97421" y="6937460"/>
            <a:ext cx="3609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7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38188" y="16173"/>
            <a:ext cx="9433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Обобщение</a:t>
            </a:r>
            <a:r>
              <a:rPr lang="ru-RU" b="1" dirty="0">
                <a:solidFill>
                  <a:srgbClr val="0000CC"/>
                </a:solidFill>
                <a:latin typeface="Arial Black" pitchFamily="34" charset="0"/>
                <a:cs typeface="Arial" pitchFamily="34" charset="0"/>
              </a:rPr>
              <a:t> – мысленное выделение в ряде предметов общего признака или признаков и объединение этих предметов в одну группу.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37080" y="2765974"/>
            <a:ext cx="48177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>
                <a:solidFill>
                  <a:schemeClr val="bg1"/>
                </a:solidFill>
                <a:latin typeface="Arial Black" pitchFamily="34" charset="0"/>
              </a:rPr>
              <a:t>«Поможем </a:t>
            </a:r>
            <a:r>
              <a:rPr lang="ru-RU" b="1" i="1" u="sng" dirty="0" err="1" smtClean="0">
                <a:solidFill>
                  <a:schemeClr val="bg1"/>
                </a:solidFill>
                <a:latin typeface="Arial Black" pitchFamily="34" charset="0"/>
              </a:rPr>
              <a:t>Карлсону</a:t>
            </a:r>
            <a:r>
              <a:rPr lang="ru-RU" b="1" i="1" u="sng" dirty="0" smtClean="0">
                <a:solidFill>
                  <a:schemeClr val="bg1"/>
                </a:solidFill>
                <a:latin typeface="Arial Black" pitchFamily="34" charset="0"/>
              </a:rPr>
              <a:t>»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106" name="Picture 10" descr="http://www.lenagold.ru/fon/clipart/a/avto/tehno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2189" y="1486321"/>
            <a:ext cx="917712" cy="9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www.lenagold.ru/fon/clipart/p/pos/posud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68" y="3228608"/>
            <a:ext cx="1365500" cy="887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www.lenagold.ru/fon/clipart/ch/cha/chash2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190" y="1949901"/>
            <a:ext cx="1365500" cy="887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http://www.lenagold.ru/fon/clipart/ch/chaj/chajn7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719" y="1268765"/>
            <a:ext cx="671536" cy="604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http://www.lenagold.ru/fon/clipart/ch/chaj/chajn7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28" y="1949901"/>
            <a:ext cx="1365500" cy="887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http://www.lenagold.ru/fon/clipart/l/logk/prib2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190" y="3175012"/>
            <a:ext cx="1270580" cy="881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8" name="Picture 22" descr="http://i015.radikal.ru/0710/b5/66f5d8fd74a7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97" y="756295"/>
            <a:ext cx="750787" cy="115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0" name="Picture 24" descr="http://s47.radikal.ru/i118/0811/01/deae665aa83f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956" y="4059146"/>
            <a:ext cx="1800200" cy="1258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2" name="Picture 26" descr="http://img-fotki.yandex.ru/get/9169/981986.63/0_8b594_5bc883cd_ori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080" y="3748135"/>
            <a:ext cx="1695615" cy="153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4" name="Picture 28" descr="http://img-fotki.yandex.ru/get/9356/981986.64/0_8b677_6a3288f7_ori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6980" y="5649910"/>
            <a:ext cx="1835424" cy="1332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6" name="Picture 30" descr="http://s44.radikal.ru/i103/1210/fb/f9ef90f46c1d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724" y="5677491"/>
            <a:ext cx="1489924" cy="1477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C:\my documents\картинки к презентации\картинки-материал к презентациям\куклы\дети\картинки дети\дети типа ретро\76bbf74402604d8053de5f79c27ac6dd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001" y="4857684"/>
            <a:ext cx="2396962" cy="229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Василий_BackUp\my documents\картинки к презентации\картинки-материал к презентациям\куклы\дети\картинки дети\девочки\86b29db2dc20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93" y="4942780"/>
            <a:ext cx="1061028" cy="1671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95756" y="4158413"/>
            <a:ext cx="403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solidFill>
                  <a:schemeClr val="bg1"/>
                </a:solidFill>
                <a:latin typeface="Arial Black" pitchFamily="34" charset="0"/>
              </a:rPr>
              <a:t>«Угостим куклу Катю чаем</a:t>
            </a:r>
            <a:r>
              <a:rPr lang="ru-RU" b="1" i="1" u="sng" dirty="0" smtClean="0">
                <a:solidFill>
                  <a:schemeClr val="bg1"/>
                </a:solidFill>
                <a:latin typeface="Arial Black" pitchFamily="34" charset="0"/>
              </a:rPr>
              <a:t>».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30" name="Picture 6" descr="http://s.imhonet.ru/0/tmp_user_files/1c/30/1c3012f964744a01749683f575ad384d/xlarge/69991091b33681e7663c4f7be30109a6.png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944" y="673410"/>
            <a:ext cx="1404156" cy="1720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D:\Василий_BackUp\my documents\картинки к презентации\картинки-материал к презентациям\куклы\дети\картинки дети\дети в саду\ot3_do5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520" y="1003642"/>
            <a:ext cx="1932436" cy="1463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50311" y="2196455"/>
            <a:ext cx="3168352" cy="27175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4" name="Picture 12" descr="http://pazitiff.info/uploads/posts/2011-12/thumbs/1325282733_005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32"/>
          <a:stretch/>
        </p:blipFill>
        <p:spPr bwMode="auto">
          <a:xfrm>
            <a:off x="3786908" y="4771198"/>
            <a:ext cx="3870465" cy="247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://stat17.privet.ru/lr/091024d8ca819c10cd8ca86782fb89b5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80" y="2340471"/>
            <a:ext cx="3281210" cy="271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ttp://im7-tub-ru.yandex.net/i?id=312290598-19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88" y="24383"/>
            <a:ext cx="3847581" cy="2476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http://s60.radikal.ru/i170/1212/ee/57c38a0fd94c.pn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0188" y="2428315"/>
            <a:ext cx="3038475" cy="271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http://cs5644.userapi.com/u151753832/-14/x_28d18a4a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928" y="2727670"/>
            <a:ext cx="1943100" cy="194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39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12539" y="1272555"/>
            <a:ext cx="10247842" cy="3252535"/>
          </a:xfrm>
          <a:prstGeom prst="rect">
            <a:avLst/>
          </a:prstGeom>
          <a:solidFill>
            <a:schemeClr val="bg1"/>
          </a:solidFill>
          <a:ln w="57150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306" tIns="52153" rIns="104306" bIns="52153" anchor="ctr"/>
          <a:lstStyle/>
          <a:p>
            <a:endParaRPr lang="ru-RU"/>
          </a:p>
        </p:txBody>
      </p:sp>
      <p:sp>
        <p:nvSpPr>
          <p:cNvPr id="18436" name="Text Box 10"/>
          <p:cNvSpPr txBox="1">
            <a:spLocks noChangeArrowheads="1"/>
          </p:cNvSpPr>
          <p:nvPr/>
        </p:nvSpPr>
        <p:spPr bwMode="auto">
          <a:xfrm>
            <a:off x="3208020" y="5124856"/>
            <a:ext cx="7485380" cy="1582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>
                <a:solidFill>
                  <a:srgbClr val="006600"/>
                </a:solidFill>
              </a:rPr>
              <a:t>Рассмотри картинки и назови, что оказалось лишним в корзинке. Почему?</a:t>
            </a:r>
          </a:p>
        </p:txBody>
      </p:sp>
      <p:pic>
        <p:nvPicPr>
          <p:cNvPr id="18437" name="Picture 12" descr="405e516ce76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668" y="1869650"/>
            <a:ext cx="2227792" cy="2058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14" descr="f787c9aacae8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988" y="1842810"/>
            <a:ext cx="2292770" cy="2520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5199" name="Picture 15" descr="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71"/>
          <a:stretch>
            <a:fillRect/>
          </a:stretch>
        </p:blipFill>
        <p:spPr bwMode="auto">
          <a:xfrm>
            <a:off x="5472811" y="1451979"/>
            <a:ext cx="2194375" cy="2688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16" descr="cf0165e94ccd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39" y="1764407"/>
            <a:ext cx="2099694" cy="206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0156" y="59881"/>
            <a:ext cx="10009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Классификация</a:t>
            </a:r>
            <a:r>
              <a:rPr lang="ru-RU" dirty="0">
                <a:solidFill>
                  <a:srgbClr val="0000CC"/>
                </a:solidFill>
                <a:latin typeface="Arial Black" pitchFamily="34" charset="0"/>
              </a:rPr>
              <a:t> – мыслительная операция, заключающаяся в распределении предметов по группам в зависимости от сходства или различия друг с другом.</a:t>
            </a:r>
          </a:p>
        </p:txBody>
      </p:sp>
      <p:pic>
        <p:nvPicPr>
          <p:cNvPr id="10" name="Picture 22" descr="http://i030.radikal.ru/0801/37/d0d296c9eb99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7" y="5107233"/>
            <a:ext cx="1889145" cy="1985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8746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45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45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Аспект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Ppt0000000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1553</TotalTime>
  <Words>816</Words>
  <Application>Microsoft Office PowerPoint</Application>
  <PresentationFormat>Произвольный</PresentationFormat>
  <Paragraphs>134</Paragraphs>
  <Slides>21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1_Аспект</vt:lpstr>
      <vt:lpstr>6_Ppt0000000</vt:lpstr>
      <vt:lpstr>    </vt:lpstr>
      <vt:lpstr>Что такое «логика»  и нужна ли она нашим детям?</vt:lpstr>
      <vt:lpstr>Презентация PowerPoint</vt:lpstr>
      <vt:lpstr>Особенности речи  и мышления у детей с ОНР:</vt:lpstr>
      <vt:lpstr>Этапы формирования  логического мышления у дошкольников.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Моделирование, алгоритмы,  комбинаторика. </vt:lpstr>
      <vt:lpstr>Презентация PowerPoint</vt:lpstr>
      <vt:lpstr>Презентация PowerPoint</vt:lpstr>
      <vt:lpstr>Презентация PowerPoint</vt:lpstr>
      <vt:lpstr>Решение ребусов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Sony VAIO</cp:lastModifiedBy>
  <cp:revision>108</cp:revision>
  <dcterms:created xsi:type="dcterms:W3CDTF">2012-09-14T18:06:29Z</dcterms:created>
  <dcterms:modified xsi:type="dcterms:W3CDTF">2013-12-19T09:15:06Z</dcterms:modified>
</cp:coreProperties>
</file>