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7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F707F6E-BCB7-4DFD-8DC3-A5A6C5F40BF6}" type="datetimeFigureOut">
              <a:rPr lang="ru-RU" smtClean="0"/>
              <a:pPr/>
              <a:t>16.05.2023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038B54F-B097-48C3-A532-29370EF301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07F6E-BCB7-4DFD-8DC3-A5A6C5F40BF6}" type="datetimeFigureOut">
              <a:rPr lang="ru-RU" smtClean="0"/>
              <a:pPr/>
              <a:t>16.05.2023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8B54F-B097-48C3-A532-29370EF301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07F6E-BCB7-4DFD-8DC3-A5A6C5F40BF6}" type="datetimeFigureOut">
              <a:rPr lang="ru-RU" smtClean="0"/>
              <a:pPr/>
              <a:t>16.05.2023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8B54F-B097-48C3-A532-29370EF301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F707F6E-BCB7-4DFD-8DC3-A5A6C5F40BF6}" type="datetimeFigureOut">
              <a:rPr lang="ru-RU" smtClean="0"/>
              <a:pPr/>
              <a:t>16.05.2023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038B54F-B097-48C3-A532-29370EF3016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F707F6E-BCB7-4DFD-8DC3-A5A6C5F40BF6}" type="datetimeFigureOut">
              <a:rPr lang="ru-RU" smtClean="0"/>
              <a:pPr/>
              <a:t>16.05.2023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038B54F-B097-48C3-A532-29370EF301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07F6E-BCB7-4DFD-8DC3-A5A6C5F40BF6}" type="datetimeFigureOut">
              <a:rPr lang="ru-RU" smtClean="0"/>
              <a:pPr/>
              <a:t>16.05.2023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8B54F-B097-48C3-A532-29370EF3016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07F6E-BCB7-4DFD-8DC3-A5A6C5F40BF6}" type="datetimeFigureOut">
              <a:rPr lang="ru-RU" smtClean="0"/>
              <a:pPr/>
              <a:t>16.05.2023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8B54F-B097-48C3-A532-29370EF3016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F707F6E-BCB7-4DFD-8DC3-A5A6C5F40BF6}" type="datetimeFigureOut">
              <a:rPr lang="ru-RU" smtClean="0"/>
              <a:pPr/>
              <a:t>16.05.2023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038B54F-B097-48C3-A532-29370EF3016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07F6E-BCB7-4DFD-8DC3-A5A6C5F40BF6}" type="datetimeFigureOut">
              <a:rPr lang="ru-RU" smtClean="0"/>
              <a:pPr/>
              <a:t>16.05.2023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8B54F-B097-48C3-A532-29370EF301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F707F6E-BCB7-4DFD-8DC3-A5A6C5F40BF6}" type="datetimeFigureOut">
              <a:rPr lang="ru-RU" smtClean="0"/>
              <a:pPr/>
              <a:t>16.05.2023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038B54F-B097-48C3-A532-29370EF3016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F707F6E-BCB7-4DFD-8DC3-A5A6C5F40BF6}" type="datetimeFigureOut">
              <a:rPr lang="ru-RU" smtClean="0"/>
              <a:pPr/>
              <a:t>16.05.2023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038B54F-B097-48C3-A532-29370EF3016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F707F6E-BCB7-4DFD-8DC3-A5A6C5F40BF6}" type="datetimeFigureOut">
              <a:rPr lang="ru-RU" smtClean="0"/>
              <a:pPr/>
              <a:t>16.05.2023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038B54F-B097-48C3-A532-29370EF3016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«Фиолетовый лес» в работе логопеда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Старший дошкольный возраст с ТНР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857232"/>
            <a:ext cx="7467600" cy="4873752"/>
          </a:xfrm>
        </p:spPr>
        <p:txBody>
          <a:bodyPr/>
          <a:lstStyle/>
          <a:p>
            <a:r>
              <a:rPr lang="ru-RU" dirty="0" smtClean="0"/>
              <a:t>Речь – это исторически сложившаяся форма общения людей посредством языковых конструкций, создаваемых на основе определённых правил. </a:t>
            </a:r>
          </a:p>
          <a:p>
            <a:r>
              <a:rPr lang="ru-RU" dirty="0" smtClean="0"/>
              <a:t>Развитие речи в дошкольном детстве является </a:t>
            </a:r>
            <a:r>
              <a:rPr lang="ru-RU" dirty="0" err="1" smtClean="0"/>
              <a:t>многоаспектным</a:t>
            </a:r>
            <a:r>
              <a:rPr lang="ru-RU" dirty="0" smtClean="0"/>
              <a:t> процессом, который органически связан с умственным развитием ребенка. </a:t>
            </a:r>
          </a:p>
          <a:p>
            <a:endParaRPr lang="ru-RU" dirty="0"/>
          </a:p>
        </p:txBody>
      </p:sp>
      <p:pic>
        <p:nvPicPr>
          <p:cNvPr id="38914" name="Picture 2" descr="https://tacon.ru/wp-content/uploads/0/0/0/000444d73af104c0c7a72feb7a2cb6a0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050241"/>
            <a:ext cx="4227492" cy="28077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avatars.dzeninfra.ru/get-zen_doc/927575/pub_5c475242162d6e00ade1f6d3_5c47557c317c1a00ae75420c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835308"/>
            <a:ext cx="4773615" cy="302269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14290"/>
            <a:ext cx="8286808" cy="5857916"/>
          </a:xfrm>
        </p:spPr>
        <p:txBody>
          <a:bodyPr>
            <a:normAutofit/>
          </a:bodyPr>
          <a:lstStyle/>
          <a:p>
            <a:r>
              <a:rPr lang="ru-RU" dirty="0" smtClean="0"/>
              <a:t>Тяжелые нарушения речи (ТНР) – это группа речевых нарушений, которая включает в себя целый перечень медицинских и логопедических диагнозов. </a:t>
            </a:r>
          </a:p>
          <a:p>
            <a:r>
              <a:rPr lang="ru-RU" dirty="0" smtClean="0"/>
              <a:t>У детей с ТНР, в большинстве случаев не наблюдаются проблемы со слухом и интеллектом, но для них характерны серьезные речевые дефекты. </a:t>
            </a:r>
          </a:p>
          <a:p>
            <a:r>
              <a:rPr lang="ru-RU" dirty="0" smtClean="0"/>
              <a:t>К тяжелым нарушениям речи относятся: </a:t>
            </a:r>
          </a:p>
          <a:p>
            <a:r>
              <a:rPr lang="ru-RU" i="1" dirty="0" smtClean="0"/>
              <a:t>дизартрия, </a:t>
            </a:r>
          </a:p>
          <a:p>
            <a:r>
              <a:rPr lang="ru-RU" i="1" dirty="0" smtClean="0"/>
              <a:t>алалия, </a:t>
            </a:r>
          </a:p>
          <a:p>
            <a:r>
              <a:rPr lang="ru-RU" i="1" dirty="0" smtClean="0"/>
              <a:t>афазия, </a:t>
            </a:r>
          </a:p>
          <a:p>
            <a:r>
              <a:rPr lang="ru-RU" i="1" dirty="0" smtClean="0"/>
              <a:t>общее недоразвитие речи, </a:t>
            </a:r>
          </a:p>
          <a:p>
            <a:r>
              <a:rPr lang="ru-RU" i="1" dirty="0" smtClean="0"/>
              <a:t>заикание, </a:t>
            </a:r>
          </a:p>
          <a:p>
            <a:r>
              <a:rPr lang="ru-RU" i="1" dirty="0" err="1" smtClean="0"/>
              <a:t>ринолалия</a:t>
            </a:r>
            <a:r>
              <a:rPr lang="ru-RU" i="1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85728"/>
            <a:ext cx="7467600" cy="4873752"/>
          </a:xfrm>
        </p:spPr>
        <p:txBody>
          <a:bodyPr/>
          <a:lstStyle/>
          <a:p>
            <a:r>
              <a:rPr lang="ru-RU" dirty="0" smtClean="0"/>
              <a:t>Игровая технология интеллектуально-творческого развития детей «Сказочные лабиринты игры» В. </a:t>
            </a:r>
            <a:r>
              <a:rPr lang="ru-RU" dirty="0" err="1" smtClean="0"/>
              <a:t>Воскобовича</a:t>
            </a:r>
            <a:r>
              <a:rPr lang="ru-RU" dirty="0" smtClean="0"/>
              <a:t> включает в себя универсальное средство «</a:t>
            </a:r>
            <a:r>
              <a:rPr lang="ru-RU" dirty="0" err="1" smtClean="0"/>
              <a:t>Коврограф</a:t>
            </a:r>
            <a:r>
              <a:rPr lang="ru-RU" dirty="0" smtClean="0"/>
              <a:t> Ларчик» и «Мини-Ларчик», а также развивающую предметно-пространственную среду «Фиолетовый лес». </a:t>
            </a:r>
          </a:p>
          <a:p>
            <a:endParaRPr lang="ru-RU" dirty="0"/>
          </a:p>
        </p:txBody>
      </p:sp>
      <p:pic>
        <p:nvPicPr>
          <p:cNvPr id="40964" name="Picture 4" descr="https://geokont.ru/image/cache/catalog/4627081470469_2-1000x10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2071678"/>
            <a:ext cx="3643338" cy="3643338"/>
          </a:xfrm>
          <a:prstGeom prst="rect">
            <a:avLst/>
          </a:prstGeom>
          <a:noFill/>
        </p:spPr>
      </p:pic>
      <p:pic>
        <p:nvPicPr>
          <p:cNvPr id="40966" name="Picture 6" descr="https://topotushki-store.ru/wp-content/uploads/2022/04/IMG_20170217_1451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3286124"/>
            <a:ext cx="4357718" cy="3268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Фиолетовый лес</a:t>
            </a:r>
            <a:endParaRPr lang="ru-RU" dirty="0"/>
          </a:p>
        </p:txBody>
      </p:sp>
      <p:pic>
        <p:nvPicPr>
          <p:cNvPr id="4" name="Picture 6" descr="https://topotushki-store.ru/wp-content/uploads/2022/04/IMG_20170217_1451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714488"/>
            <a:ext cx="6286544" cy="47149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«Фиолетовый лес»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способствует: </a:t>
            </a:r>
          </a:p>
          <a:p>
            <a:r>
              <a:rPr lang="ru-RU" dirty="0" smtClean="0"/>
              <a:t>ознакомлению детей с окружающим миром (временами года, природными явлениями, с растительным и животным миром); </a:t>
            </a:r>
          </a:p>
          <a:p>
            <a:r>
              <a:rPr lang="ru-RU" dirty="0" smtClean="0"/>
              <a:t>развитию познавательных процессов (пространственного мышления, внимания, памяти, творческого воображения); </a:t>
            </a:r>
          </a:p>
          <a:p>
            <a:r>
              <a:rPr lang="ru-RU" dirty="0" smtClean="0"/>
              <a:t>развитию способности к анализу, сравнению, обобщению, </a:t>
            </a:r>
            <a:r>
              <a:rPr lang="ru-RU" dirty="0" err="1" smtClean="0"/>
              <a:t>сериации</a:t>
            </a:r>
            <a:r>
              <a:rPr lang="ru-RU" dirty="0" smtClean="0"/>
              <a:t>, классификации; </a:t>
            </a:r>
          </a:p>
          <a:p>
            <a:r>
              <a:rPr lang="ru-RU" dirty="0" smtClean="0"/>
              <a:t>развитию аргументированной и доказательной речи.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Развивающие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игры, по обучению грамоте; </a:t>
            </a:r>
          </a:p>
          <a:p>
            <a:r>
              <a:rPr lang="ru-RU" dirty="0" smtClean="0"/>
              <a:t>игры на развитие лексико-грамматического строя; </a:t>
            </a:r>
          </a:p>
          <a:p>
            <a:r>
              <a:rPr lang="ru-RU" dirty="0" smtClean="0"/>
              <a:t>игры на развитие связной речи; </a:t>
            </a:r>
          </a:p>
          <a:p>
            <a:r>
              <a:rPr lang="ru-RU" dirty="0" smtClean="0"/>
              <a:t>игры, способствующие развитию пространственно-временных отношений и формированию пространственного словаря.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Упражнение на развитие фонетического слуха</a:t>
            </a:r>
            <a:endParaRPr lang="ru-RU" dirty="0"/>
          </a:p>
        </p:txBody>
      </p:sp>
      <p:pic>
        <p:nvPicPr>
          <p:cNvPr id="1028" name="Picture 4" descr="D:\работа\photo_2023-04-19_12-34-2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14488"/>
            <a:ext cx="3453991" cy="4605321"/>
          </a:xfrm>
          <a:prstGeom prst="rect">
            <a:avLst/>
          </a:prstGeom>
          <a:noFill/>
        </p:spPr>
      </p:pic>
      <p:pic>
        <p:nvPicPr>
          <p:cNvPr id="1029" name="Picture 5" descr="D:\работа\photo_2023-04-19_12-34-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714488"/>
            <a:ext cx="3429024" cy="45720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Формы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образовательная деятельность, </a:t>
            </a:r>
          </a:p>
          <a:p>
            <a:r>
              <a:rPr lang="ru-RU" dirty="0" smtClean="0"/>
              <a:t>решение проблемных заданий, </a:t>
            </a:r>
          </a:p>
          <a:p>
            <a:r>
              <a:rPr lang="ru-RU" dirty="0" smtClean="0"/>
              <a:t>придумывание историй с участием «жителей» леса и детей группы, </a:t>
            </a:r>
          </a:p>
          <a:p>
            <a:r>
              <a:rPr lang="ru-RU" dirty="0" smtClean="0"/>
              <a:t>сочинение загадок, сказок, стихотворений.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67</TotalTime>
  <Words>272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«Фиолетовый лес» в работе логопеда</vt:lpstr>
      <vt:lpstr>Слайд 2</vt:lpstr>
      <vt:lpstr>Слайд 3</vt:lpstr>
      <vt:lpstr>Слайд 4</vt:lpstr>
      <vt:lpstr>Фиолетовый лес</vt:lpstr>
      <vt:lpstr>«Фиолетовый лес»</vt:lpstr>
      <vt:lpstr>Развивающие игры</vt:lpstr>
      <vt:lpstr>Упражнение на развитие фонетического слуха</vt:lpstr>
      <vt:lpstr>Формы работы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«Фиолетовый лес» в работе логопеда</dc:title>
  <dc:creator>Пользователь</dc:creator>
  <cp:lastModifiedBy>Пользователь</cp:lastModifiedBy>
  <cp:revision>8</cp:revision>
  <dcterms:created xsi:type="dcterms:W3CDTF">2023-04-17T19:47:38Z</dcterms:created>
  <dcterms:modified xsi:type="dcterms:W3CDTF">2023-05-16T09:12:30Z</dcterms:modified>
</cp:coreProperties>
</file>